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354" r:id="rId80"/>
    <p:sldId id="355" r:id="rId81"/>
    <p:sldId id="356" r:id="rId82"/>
    <p:sldId id="357" r:id="rId83"/>
    <p:sldId id="358" r:id="rId84"/>
    <p:sldId id="359" r:id="rId85"/>
    <p:sldId id="360" r:id="rId86"/>
    <p:sldId id="361" r:id="rId87"/>
    <p:sldId id="362" r:id="rId88"/>
    <p:sldId id="363" r:id="rId89"/>
    <p:sldId id="364" r:id="rId90"/>
    <p:sldId id="365" r:id="rId91"/>
    <p:sldId id="366" r:id="rId92"/>
    <p:sldId id="367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30" autoAdjust="0"/>
  </p:normalViewPr>
  <p:slideViewPr>
    <p:cSldViewPr>
      <p:cViewPr>
        <p:scale>
          <a:sx n="107" d="100"/>
          <a:sy n="107" d="100"/>
        </p:scale>
        <p:origin x="13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C4BA-AD58-4318-9F53-6B9B876B6DC0}" type="datetimeFigureOut">
              <a:rPr lang="bs-Latn-BA"/>
              <a:pPr>
                <a:defRPr/>
              </a:pPr>
              <a:t>20.10.2017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BA14-E452-43BA-A299-DDB83E3A2287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CB8F-5710-471D-A16F-F8FDBA23A4CA}" type="datetimeFigureOut">
              <a:rPr lang="bs-Latn-BA"/>
              <a:pPr>
                <a:defRPr/>
              </a:pPr>
              <a:t>20.10.2017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4002F-4C36-4346-8896-65D1FC665EC0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1DDCA-67A5-4E43-B94F-7E5BF330E7CE}" type="datetimeFigureOut">
              <a:rPr lang="bs-Latn-BA"/>
              <a:pPr>
                <a:defRPr/>
              </a:pPr>
              <a:t>20.10.2017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0531-D325-4E11-A227-8F1A7B81E5A8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48BB-184F-40B1-A31E-0EF685488E1B}" type="datetimeFigureOut">
              <a:rPr lang="bs-Latn-BA"/>
              <a:pPr>
                <a:defRPr/>
              </a:pPr>
              <a:t>20.10.2017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D1E5-05A9-4CC0-8963-F5669EB055EF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C4B4-9F5E-43EA-8C34-7621E960BCEE}" type="datetimeFigureOut">
              <a:rPr lang="bs-Latn-BA"/>
              <a:pPr>
                <a:defRPr/>
              </a:pPr>
              <a:t>20.10.2017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D2BC-64CE-4AB8-A4A0-32BD408C00BE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A4CD9-B180-4671-8957-D9D40080287C}" type="datetimeFigureOut">
              <a:rPr lang="bs-Latn-BA"/>
              <a:pPr>
                <a:defRPr/>
              </a:pPr>
              <a:t>20.10.2017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D1002-9D6E-4A08-B957-86D075C62749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E40A-04D0-45A3-9B5B-073F8B46961D}" type="datetimeFigureOut">
              <a:rPr lang="bs-Latn-BA"/>
              <a:pPr>
                <a:defRPr/>
              </a:pPr>
              <a:t>20.10.2017</a:t>
            </a:fld>
            <a:endParaRPr lang="bs-Latn-B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0543F-F82D-4B7E-A2F4-B883405956F4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511C-1B89-4D61-BA11-EBE0C06ACD5F}" type="datetimeFigureOut">
              <a:rPr lang="bs-Latn-BA"/>
              <a:pPr>
                <a:defRPr/>
              </a:pPr>
              <a:t>20.10.2017</a:t>
            </a:fld>
            <a:endParaRPr lang="bs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87B72-0194-4550-B9AC-ECD0FDCECEF6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7629-B20F-4C14-99FD-229C3700C3ED}" type="datetimeFigureOut">
              <a:rPr lang="bs-Latn-BA"/>
              <a:pPr>
                <a:defRPr/>
              </a:pPr>
              <a:t>20.10.2017</a:t>
            </a:fld>
            <a:endParaRPr lang="bs-Latn-B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2CEA0-6BE8-45D0-83C4-6300CD361E49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BC65F-38CC-4CF0-B011-0E6D16D3B7AC}" type="datetimeFigureOut">
              <a:rPr lang="bs-Latn-BA"/>
              <a:pPr>
                <a:defRPr/>
              </a:pPr>
              <a:t>20.10.2017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98478-807F-4AF1-BCAC-F49FD52FA3CC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7A6A7-D39A-4EC2-AF7F-49CFE3CFCAE5}" type="datetimeFigureOut">
              <a:rPr lang="bs-Latn-BA"/>
              <a:pPr>
                <a:defRPr/>
              </a:pPr>
              <a:t>20.10.2017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A53E-9FD6-4D23-852C-70B90D4530AF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2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s-Latn-B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ECF946-8535-45E5-AC66-A51177646B4C}" type="datetimeFigureOut">
              <a:rPr lang="bs-Latn-BA"/>
              <a:pPr>
                <a:defRPr/>
              </a:pPr>
              <a:t>20.10.2017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19DB54-F7C7-4D65-A9F1-D37D36778564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FINANSIJE I FINANSIJSKO PRAVO</a:t>
            </a:r>
            <a:br>
              <a:rPr lang="en-US" smtClean="0"/>
            </a:b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en-US" sz="3600" b="1" smtClean="0">
                <a:solidFill>
                  <a:srgbClr val="898989"/>
                </a:solidFill>
                <a:latin typeface="Arial" charset="0"/>
                <a:cs typeface="Arial" charset="0"/>
              </a:rPr>
              <a:t>JAVNI RASHODI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5D9FD22-830D-457E-9261-3578E414EE0D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2EC128-7AD7-43D4-B4FF-550C63D7AF5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en-US" sz="2800" smtClean="0"/>
              <a:t>Samo savremeni pristup istraživanju javnih rashoda može pružiti zadovoljavajući</a:t>
            </a:r>
            <a:r>
              <a:rPr lang="en-US" sz="2800" b="1" smtClean="0"/>
              <a:t> </a:t>
            </a:r>
            <a:r>
              <a:rPr lang="en-US" sz="2800" smtClean="0"/>
              <a:t>odgovor</a:t>
            </a:r>
            <a:r>
              <a:rPr lang="en-US" sz="2800" b="1" smtClean="0"/>
              <a:t> </a:t>
            </a:r>
            <a:r>
              <a:rPr lang="en-US" sz="2800" smtClean="0"/>
              <a:t>na pitanja koja se već dugo nameću, kao što su: </a:t>
            </a:r>
          </a:p>
          <a:p>
            <a:r>
              <a:rPr lang="en-US" sz="2800" smtClean="0"/>
              <a:t>priroda i djelovanje javnih</a:t>
            </a:r>
            <a:r>
              <a:rPr lang="en-US" sz="2800" b="1" smtClean="0"/>
              <a:t> </a:t>
            </a:r>
            <a:r>
              <a:rPr lang="en-US" sz="2800" smtClean="0"/>
              <a:t>rashoda</a:t>
            </a:r>
            <a:r>
              <a:rPr lang="en-US" sz="2800" b="1" smtClean="0"/>
              <a:t>, </a:t>
            </a:r>
          </a:p>
          <a:p>
            <a:r>
              <a:rPr lang="en-US" sz="2800" smtClean="0"/>
              <a:t>tendencije stalnog porasta, </a:t>
            </a:r>
          </a:p>
          <a:p>
            <a:r>
              <a:rPr lang="en-US" sz="2800" smtClean="0"/>
              <a:t>efekti pojedin</a:t>
            </a:r>
            <a:r>
              <a:rPr lang="sl-SI" sz="2800" smtClean="0"/>
              <a:t>i</a:t>
            </a:r>
            <a:r>
              <a:rPr lang="en-US" sz="2800" smtClean="0"/>
              <a:t>h oblika rashoda u rešenju</a:t>
            </a:r>
            <a:r>
              <a:rPr lang="en-US" sz="2800" b="1" smtClean="0"/>
              <a:t> </a:t>
            </a:r>
            <a:r>
              <a:rPr lang="en-US" sz="2800" smtClean="0"/>
              <a:t>i st</a:t>
            </a:r>
            <a:r>
              <a:rPr lang="sl-SI" sz="2800" smtClean="0"/>
              <a:t>a</a:t>
            </a:r>
            <a:r>
              <a:rPr lang="en-US" sz="2800" smtClean="0"/>
              <a:t>bili</a:t>
            </a:r>
            <a:r>
              <a:rPr lang="sl-SI" sz="2800" smtClean="0"/>
              <a:t>z</a:t>
            </a:r>
            <a:r>
              <a:rPr lang="en-US" sz="2800" smtClean="0"/>
              <a:t>aclji pr</a:t>
            </a:r>
            <a:r>
              <a:rPr lang="sl-SI" sz="2800" smtClean="0"/>
              <a:t>i</a:t>
            </a:r>
            <a:r>
              <a:rPr lang="en-US" sz="2800" smtClean="0"/>
              <a:t>vrede</a:t>
            </a:r>
            <a:r>
              <a:rPr lang="en-US" sz="2800" b="1" smtClean="0"/>
              <a:t> </a:t>
            </a:r>
            <a:r>
              <a:rPr lang="en-US" sz="2800" smtClean="0"/>
              <a:t>i dr.</a:t>
            </a:r>
          </a:p>
          <a:p>
            <a:r>
              <a:rPr lang="sl-SI" sz="2800" smtClean="0"/>
              <a:t>J</a:t>
            </a:r>
            <a:r>
              <a:rPr lang="en-US" sz="2800" smtClean="0"/>
              <a:t>avni rashodi</a:t>
            </a:r>
            <a:r>
              <a:rPr lang="en-US" sz="2800" b="1" smtClean="0"/>
              <a:t> </a:t>
            </a:r>
            <a:r>
              <a:rPr lang="en-US" sz="2800" smtClean="0"/>
              <a:t>dolaze čak u prvi plan. Oni postaju, konačno, jedan od osnovnih faktora</a:t>
            </a:r>
            <a:r>
              <a:rPr lang="en-US" sz="2800" b="1" smtClean="0"/>
              <a:t> </a:t>
            </a:r>
            <a:r>
              <a:rPr lang="en-US" sz="2800" smtClean="0"/>
              <a:t>finansijskog mehanizma</a:t>
            </a:r>
            <a:r>
              <a:rPr lang="en-US" sz="2800" b="1" smtClean="0"/>
              <a:t> </a:t>
            </a:r>
            <a:r>
              <a:rPr lang="en-US" sz="2800" smtClean="0"/>
              <a:t>i usko su povezani s ponašanjem gotovo svih</a:t>
            </a:r>
            <a:r>
              <a:rPr lang="sl-SI" sz="2800" smtClean="0"/>
              <a:t> </a:t>
            </a:r>
            <a:r>
              <a:rPr lang="en-US" sz="2800" smtClean="0"/>
              <a:t>agtegata.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575123-AF4E-447A-9B3E-DCB7BD0C0B40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9C26F2-94B9-481F-9734-EC9182BBA3F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Upravo izučavanje ovih djelovanja javnih rashoda na tokove rep</a:t>
            </a:r>
            <a:r>
              <a:rPr lang="sl-SI" smtClean="0"/>
              <a:t>r</a:t>
            </a:r>
            <a:r>
              <a:rPr lang="en-US" smtClean="0"/>
              <a:t>odukcije postaje centralno mjesto finansijske teorije i politike. Usled toga</a:t>
            </a:r>
            <a:r>
              <a:rPr lang="en-US" b="1" smtClean="0"/>
              <a:t> </a:t>
            </a:r>
            <a:r>
              <a:rPr lang="en-US" smtClean="0"/>
              <a:t>ćemo</a:t>
            </a:r>
            <a:r>
              <a:rPr lang="en-US" b="1" smtClean="0"/>
              <a:t> </a:t>
            </a:r>
            <a:r>
              <a:rPr lang="en-US" smtClean="0"/>
              <a:t>modernim shvatanjima posvetiti posebnu paznju i dati im odgovarajuce mjesto</a:t>
            </a:r>
            <a:r>
              <a:rPr lang="en-US" b="1" smtClean="0"/>
              <a:t>, </a:t>
            </a:r>
            <a:r>
              <a:rPr lang="en-US" smtClean="0"/>
              <a:t>dok ćemo ostala</a:t>
            </a:r>
            <a:r>
              <a:rPr lang="en-US" b="1" smtClean="0"/>
              <a:t> </a:t>
            </a:r>
            <a:r>
              <a:rPr lang="en-US" smtClean="0"/>
              <a:t>(klasi</a:t>
            </a:r>
            <a:r>
              <a:rPr lang="sl-SI" smtClean="0"/>
              <a:t>č</a:t>
            </a:r>
            <a:r>
              <a:rPr lang="en-US" smtClean="0"/>
              <a:t>na i neoklasi</a:t>
            </a:r>
            <a:r>
              <a:rPr lang="sl-SI" smtClean="0"/>
              <a:t>č</a:t>
            </a:r>
            <a:r>
              <a:rPr lang="en-US" smtClean="0"/>
              <a:t>na) shvatanja razraditi samo toliko da sag</a:t>
            </a:r>
            <a:r>
              <a:rPr lang="sl-SI" smtClean="0"/>
              <a:t>l</a:t>
            </a:r>
            <a:r>
              <a:rPr lang="en-US" smtClean="0"/>
              <a:t>eda</a:t>
            </a:r>
            <a:r>
              <a:rPr lang="sl-SI" smtClean="0"/>
              <a:t>m</a:t>
            </a:r>
            <a:r>
              <a:rPr lang="en-US" smtClean="0"/>
              <a:t>o </a:t>
            </a:r>
            <a:r>
              <a:rPr lang="sl-SI" smtClean="0"/>
              <a:t>osno</a:t>
            </a:r>
            <a:r>
              <a:rPr lang="en-US" smtClean="0"/>
              <a:t>vne</a:t>
            </a:r>
            <a:r>
              <a:rPr lang="en-US" b="1" smtClean="0"/>
              <a:t> </a:t>
            </a:r>
            <a:r>
              <a:rPr lang="en-US" smtClean="0"/>
              <a:t>stavove i damo odgovarajuću kritiku tih shvatanja.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518398F-CB97-4EF1-BCBB-5710754A1F03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AEE2F29-7B19-4ED5-84D8-8EF14AD0754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 b="1" smtClean="0"/>
              <a:t>VRSTE I PODJELA JAVNIH RASHODA</a:t>
            </a:r>
            <a:br>
              <a:rPr lang="en-US" sz="4000" b="1" smtClean="0"/>
            </a:br>
            <a:endParaRPr lang="en-US" sz="4000" smtClean="0"/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2">
              <a:lnSpc>
                <a:spcPct val="80000"/>
              </a:lnSpc>
            </a:pPr>
            <a:endParaRPr lang="en-US" sz="200" smtClean="0"/>
          </a:p>
          <a:p>
            <a:pPr>
              <a:lnSpc>
                <a:spcPct val="80000"/>
              </a:lnSpc>
            </a:pPr>
            <a:r>
              <a:rPr lang="en-US" sz="2800" smtClean="0"/>
              <a:t>Postoje u finansijskoj teoriji brojne i raznovrsne podjele </a:t>
            </a:r>
            <a:r>
              <a:rPr lang="sl-SI" sz="2800" smtClean="0"/>
              <a:t>i</a:t>
            </a:r>
            <a:r>
              <a:rPr lang="en-US" sz="2800" smtClean="0"/>
              <a:t> pokušaji klasifikacije</a:t>
            </a:r>
            <a:r>
              <a:rPr lang="sl-SI" sz="2800" smtClean="0"/>
              <a:t> </a:t>
            </a:r>
            <a:r>
              <a:rPr lang="en-US" sz="2800" smtClean="0"/>
              <a:t>rashoda.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Svima im je osnova da pokušaju da izvrše diferencijaciju jav</a:t>
            </a:r>
            <a:r>
              <a:rPr lang="sl-SI" sz="2800" smtClean="0"/>
              <a:t>ni</a:t>
            </a:r>
            <a:r>
              <a:rPr lang="en-US" sz="2800" smtClean="0"/>
              <a:t>h rashoda, prema njihovim osnovnim karaktenstikama, kako bi se mogla pratiti straktura i ponašanje.</a:t>
            </a:r>
            <a:r>
              <a:rPr lang="en-US" sz="2400" smtClean="0"/>
              <a:t>	</a:t>
            </a:r>
          </a:p>
          <a:p>
            <a:pPr>
              <a:lnSpc>
                <a:spcPct val="80000"/>
              </a:lnSpc>
            </a:pPr>
            <a:r>
              <a:rPr lang="en-US" smtClean="0"/>
              <a:t>Društvene (javne) rashode savremena finansijska teorija i politika klasifikuje</a:t>
            </a:r>
            <a:r>
              <a:rPr lang="sl-SI" smtClean="0"/>
              <a:t> </a:t>
            </a:r>
            <a:r>
              <a:rPr lang="en-US" smtClean="0"/>
              <a:t>u nekoliko osnovnih oblika, i to: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D6D5643-208A-4011-BF33-64B4D71B65C8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8F79E9F-CEE5-4929-9BFC-F20E04D47A7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lvl="2">
              <a:lnSpc>
                <a:spcPct val="70000"/>
              </a:lnSpc>
              <a:buFont typeface="Arial" charset="0"/>
              <a:buNone/>
            </a:pPr>
            <a:r>
              <a:rPr lang="en-US" sz="2800" smtClean="0"/>
              <a:t>I) Redovne i vanredne,</a:t>
            </a:r>
          </a:p>
          <a:p>
            <a:pPr lvl="2">
              <a:lnSpc>
                <a:spcPct val="70000"/>
              </a:lnSpc>
              <a:buFontTx/>
              <a:buNone/>
            </a:pPr>
            <a:r>
              <a:rPr lang="en-US" sz="2800" smtClean="0"/>
              <a:t>2) Produktivne i neproduktivne, ili rentabilne i nerentabilne,</a:t>
            </a:r>
          </a:p>
          <a:p>
            <a:pPr lvl="2">
              <a:lnSpc>
                <a:spcPct val="70000"/>
              </a:lnSpc>
              <a:buFontTx/>
              <a:buNone/>
            </a:pPr>
            <a:r>
              <a:rPr lang="en-US" sz="2800" smtClean="0"/>
              <a:t>3) Funkcionalne (investicione) i transferne,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mtClean="0"/>
              <a:t>		4) Lične i materijalne,		</a:t>
            </a:r>
          </a:p>
          <a:p>
            <a:pPr lvl="2">
              <a:lnSpc>
                <a:spcPct val="70000"/>
              </a:lnSpc>
              <a:buFontTx/>
              <a:buNone/>
            </a:pPr>
            <a:r>
              <a:rPr lang="en-US" sz="2800" smtClean="0"/>
              <a:t>5) Objektivne i subjektivne,	</a:t>
            </a:r>
          </a:p>
          <a:p>
            <a:pPr lvl="2">
              <a:lnSpc>
                <a:spcPct val="70000"/>
              </a:lnSpc>
              <a:buFontTx/>
              <a:buNone/>
            </a:pPr>
            <a:r>
              <a:rPr lang="en-US" sz="2800" smtClean="0"/>
              <a:t> 6) Obavezne i neobavezne,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i="1" smtClean="0"/>
              <a:t>            7) </a:t>
            </a:r>
            <a:r>
              <a:rPr lang="en-US" sz="2800" smtClean="0"/>
              <a:t>Neodložive i odložive i	</a:t>
            </a:r>
          </a:p>
          <a:p>
            <a:pPr lvl="2">
              <a:lnSpc>
                <a:spcPct val="70000"/>
              </a:lnSpc>
              <a:buFontTx/>
              <a:buNone/>
            </a:pPr>
            <a:r>
              <a:rPr lang="en-US" sz="2800" smtClean="0"/>
              <a:t>8) Rashode centralnih i lokalnih organ</a:t>
            </a:r>
            <a:r>
              <a:rPr lang="sl-SI" sz="2800" smtClean="0"/>
              <a:t>a</a:t>
            </a:r>
            <a:endParaRPr lang="en-US" sz="2800" smtClean="0"/>
          </a:p>
          <a:p>
            <a:pPr lvl="2">
              <a:lnSpc>
                <a:spcPct val="70000"/>
              </a:lnSpc>
              <a:buFontTx/>
              <a:buNone/>
            </a:pPr>
            <a:endParaRPr lang="en-US" sz="2800" smtClean="0"/>
          </a:p>
          <a:p>
            <a:pPr lvl="2">
              <a:lnSpc>
                <a:spcPct val="70000"/>
              </a:lnSpc>
              <a:buFontTx/>
              <a:buNone/>
            </a:pPr>
            <a:r>
              <a:rPr lang="en-US" sz="2800" smtClean="0"/>
              <a:t>Danas je ovu klasifikaciju u potpunosti prihvatila gradjanska teorija.</a:t>
            </a:r>
          </a:p>
          <a:p>
            <a:pPr>
              <a:lnSpc>
                <a:spcPct val="70000"/>
              </a:lnSpc>
            </a:pPr>
            <a:endParaRPr lang="en-US" sz="2800" smtClean="0"/>
          </a:p>
          <a:p>
            <a:pPr>
              <a:lnSpc>
                <a:spcPct val="70000"/>
              </a:lnSpc>
            </a:pPr>
            <a:endParaRPr lang="en-US" sz="18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0E88C6-2BCA-4DE6-A274-3B22624534B9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ABA0E7-391B-4EA8-B798-6382C6A3EC9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150"/>
            <a:ext cx="8229600" cy="5434013"/>
          </a:xfrm>
        </p:spPr>
        <p:txBody>
          <a:bodyPr>
            <a:normAutofit/>
          </a:bodyPr>
          <a:lstStyle/>
          <a:p>
            <a:pPr lvl="1">
              <a:lnSpc>
                <a:spcPct val="70000"/>
              </a:lnSpc>
            </a:pPr>
            <a:endParaRPr lang="en-US" sz="1800" b="1" smtClean="0"/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000" b="1" smtClean="0"/>
              <a:t>1. REDOVNI I VANREDNI JAVNI RASHODI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400" smtClean="0"/>
              <a:t>Podjeli javnih rashoda na redovne i vanredne savremena  teorija pridaje veliki znacaj, s obzirom na teoriju pokrica rashoda. 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400" smtClean="0"/>
              <a:t>Prema ovim tezama, redovni rashodi treba da se pokrivaju samo redovnim javnim prihodima (porezi, takse, prihodi državnih preduzeća i dr.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400" b="1" smtClean="0"/>
              <a:t>Redovni rashodi </a:t>
            </a:r>
            <a:r>
              <a:rPr lang="en-US" sz="2400" smtClean="0"/>
              <a:t>su oni koji se redovno (stalno) javljaju u odredjenim vremenskim intervalima, obično jednom godišnje. 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400" smtClean="0"/>
              <a:t>Karakteristke i kriteriji, prema kojima se određuju, su slijedeći:</a:t>
            </a:r>
          </a:p>
          <a:p>
            <a:pPr lvl="4">
              <a:lnSpc>
                <a:spcPct val="70000"/>
              </a:lnSpc>
              <a:buFontTx/>
              <a:buNone/>
            </a:pPr>
            <a:r>
              <a:rPr lang="en-US" sz="2400" smtClean="0"/>
              <a:t>- obi</a:t>
            </a:r>
            <a:r>
              <a:rPr lang="sl-SI" sz="2400" smtClean="0"/>
              <a:t>č</a:t>
            </a:r>
            <a:r>
              <a:rPr lang="en-US" sz="2400" smtClean="0"/>
              <a:t>no se unapred mogu</a:t>
            </a:r>
            <a:r>
              <a:rPr lang="sl-SI" sz="2400" smtClean="0"/>
              <a:t> </a:t>
            </a:r>
            <a:r>
              <a:rPr lang="en-US" sz="2400" smtClean="0"/>
              <a:t>predvidjeti,</a:t>
            </a:r>
          </a:p>
          <a:p>
            <a:pPr lvl="4">
              <a:lnSpc>
                <a:spcPct val="70000"/>
              </a:lnSpc>
              <a:buFontTx/>
              <a:buNone/>
            </a:pPr>
            <a:r>
              <a:rPr lang="en-US" sz="2400" smtClean="0"/>
              <a:t>- visina im je, relativno, stabilna;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400" smtClean="0"/>
              <a:t>			- jednom godišnje se javljaju u budžetima državnih institucija.</a:t>
            </a:r>
          </a:p>
          <a:p>
            <a:pPr>
              <a:lnSpc>
                <a:spcPct val="70000"/>
              </a:lnSpc>
            </a:pPr>
            <a:endParaRPr lang="en-US" sz="20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3A57066-AD3C-49B1-BF30-D71A9983785D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BD466D-46DC-42CE-8834-F43D2CE549B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sz="3200" smtClean="0"/>
              <a:t>U savremenim uslovima n</a:t>
            </a:r>
            <a:r>
              <a:rPr lang="sl-SI" sz="3200" smtClean="0"/>
              <a:t>aj</a:t>
            </a:r>
            <a:r>
              <a:rPr lang="en-US" sz="3200" smtClean="0"/>
              <a:t>manje je presudna relativna stabi</a:t>
            </a:r>
            <a:r>
              <a:rPr lang="sl-SI" sz="3200" smtClean="0"/>
              <a:t>l</a:t>
            </a:r>
            <a:r>
              <a:rPr lang="en-US" sz="3200" smtClean="0"/>
              <a:t>nost ovih rashoda, jer vrlo dinamična privreda, brze izmjene strukture i razvoja društvenih potreba, obezvred</a:t>
            </a:r>
            <a:r>
              <a:rPr lang="sl-SI" sz="3200" smtClean="0"/>
              <a:t>j</a:t>
            </a:r>
            <a:r>
              <a:rPr lang="en-US" sz="3200" smtClean="0"/>
              <a:t>enje no</a:t>
            </a:r>
            <a:r>
              <a:rPr lang="sl-SI" sz="3200" smtClean="0"/>
              <a:t>v</a:t>
            </a:r>
            <a:r>
              <a:rPr lang="en-US" sz="3200" smtClean="0"/>
              <a:t>ca i dr. d</a:t>
            </a:r>
            <a:r>
              <a:rPr lang="sl-SI" sz="3200" smtClean="0"/>
              <a:t>o</a:t>
            </a:r>
            <a:r>
              <a:rPr lang="en-US" sz="3200" smtClean="0"/>
              <a:t>vode do izmjena ovih rashoda iz godine u godinu</a:t>
            </a:r>
            <a:r>
              <a:rPr lang="sl-SI" sz="3200" smtClean="0"/>
              <a:t>,</a:t>
            </a:r>
            <a:r>
              <a:rPr lang="en-US" sz="3200" smtClean="0"/>
              <a:t>  s progresivnim tendencijama porasta</a:t>
            </a:r>
          </a:p>
          <a:p>
            <a:pPr lvl="1"/>
            <a:endParaRPr lang="en-US" sz="3200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60E67C2-5BB1-4B77-9517-5CF06EEC55DD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32431A-0C8D-4CB3-A222-53387E2E4AE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800" b="1" smtClean="0"/>
              <a:t>2. Vanredni javni rashodi </a:t>
            </a:r>
            <a:r>
              <a:rPr lang="en-US" sz="2800" smtClean="0"/>
              <a:t>javljaju se s vremena na vr</a:t>
            </a:r>
            <a:r>
              <a:rPr lang="sl-SI" sz="2800" smtClean="0"/>
              <a:t>ij</a:t>
            </a:r>
            <a:r>
              <a:rPr lang="en-US" sz="2800" smtClean="0"/>
              <a:t>eme  u uslovima vanrednih i nepredvid</a:t>
            </a:r>
            <a:r>
              <a:rPr lang="sl-SI" sz="2800" smtClean="0"/>
              <a:t>j</a:t>
            </a:r>
            <a:r>
              <a:rPr lang="en-US" sz="2800" smtClean="0"/>
              <a:t>enih okolnosti. </a:t>
            </a:r>
          </a:p>
          <a:p>
            <a:pPr marL="0" indent="0">
              <a:lnSpc>
                <a:spcPct val="80000"/>
              </a:lnSpc>
            </a:pPr>
            <a:r>
              <a:rPr lang="en-US" sz="2800" smtClean="0"/>
              <a:t>Može se dogoditi da se vanredni rashodi unapred predvide, ali u manjem obimu od stvarno nastalih (na primer: održavanje puteva, borbe protiv poplava, epidemije, požara i sl.).</a:t>
            </a:r>
          </a:p>
          <a:p>
            <a:pPr marL="0" indent="0">
              <a:lnSpc>
                <a:spcPct val="80000"/>
              </a:lnSpc>
            </a:pPr>
            <a:r>
              <a:rPr lang="en-US" sz="2800" smtClean="0"/>
              <a:t> Osnovna im je karakteristika da su stvaro vanredno potrebni i da ih je teško unapred predvid</a:t>
            </a:r>
            <a:r>
              <a:rPr lang="sl-SI" sz="2800" smtClean="0"/>
              <a:t>j</a:t>
            </a:r>
            <a:r>
              <a:rPr lang="en-US" sz="2800" smtClean="0"/>
              <a:t>eti i planirati. </a:t>
            </a:r>
          </a:p>
          <a:p>
            <a:pPr marL="0" indent="0">
              <a:lnSpc>
                <a:spcPct val="80000"/>
              </a:lnSpc>
            </a:pPr>
            <a:r>
              <a:rPr lang="en-US" sz="2800" smtClean="0"/>
              <a:t>Zato su i dal</a:t>
            </a:r>
            <a:r>
              <a:rPr lang="sl-SI" sz="2800" smtClean="0"/>
              <a:t>j</a:t>
            </a:r>
            <a:r>
              <a:rPr lang="en-US" sz="2800" smtClean="0"/>
              <a:t>e prisutni u savremenoj finansrjskoj teoriji.</a:t>
            </a:r>
          </a:p>
          <a:p>
            <a:pPr marL="0" indent="0">
              <a:lnSpc>
                <a:spcPct val="80000"/>
              </a:lnSpc>
            </a:pPr>
            <a:endParaRPr lang="en-US" sz="2800" smtClean="0"/>
          </a:p>
          <a:p>
            <a:pPr marL="0" indent="0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C87D25E-BD7E-4029-92EC-CDD0FBE4ECC4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1C26ADB-2DE5-49CA-917B-93D5463D468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smtClean="0"/>
              <a:t>2. PRODUKTIVNI  I NEPRODUKTIVNI JAVNI RASHODI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smtClean="0"/>
              <a:t>Produktivni rashodi su oni koji svojim stvaranjem dovode do odredjenih proizvodnih efekata u privredi, odnosno do neposrednog rasta nacionalnog dohotka: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-izgradnja javnih pred</a:t>
            </a:r>
            <a:r>
              <a:rPr lang="sl-SI" sz="2400" smtClean="0"/>
              <a:t>uzeća</a:t>
            </a:r>
            <a:endParaRPr lang="en-US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-pomoć privrednim preduzećima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-izgradnja telekomunikacija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Neproduktivni ili nerenatabilni </a:t>
            </a:r>
            <a:r>
              <a:rPr lang="sl-SI" sz="2400" smtClean="0"/>
              <a:t>jer</a:t>
            </a:r>
            <a:r>
              <a:rPr lang="en-US" sz="2400" smtClean="0"/>
              <a:t> ne dovode neposredno do povećanja dohotka kako u privredi  tako </a:t>
            </a:r>
            <a:r>
              <a:rPr lang="sl-SI" sz="2400" smtClean="0"/>
              <a:t>i</a:t>
            </a:r>
            <a:r>
              <a:rPr lang="en-US" sz="2400" smtClean="0"/>
              <a:t> u državi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2400" smtClean="0"/>
              <a:t>	</a:t>
            </a:r>
            <a:r>
              <a:rPr lang="en-US" sz="2400" smtClean="0"/>
              <a:t>-troškovi  administracije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2400" smtClean="0"/>
              <a:t>	</a:t>
            </a:r>
            <a:r>
              <a:rPr lang="en-US" sz="2400" smtClean="0"/>
              <a:t>-vojni rashodi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2400" smtClean="0"/>
              <a:t>	</a:t>
            </a:r>
            <a:r>
              <a:rPr lang="en-US" sz="2400" smtClean="0"/>
              <a:t>-sudstvo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BCA9B9C-BBDA-4E1F-9FA6-F2A4478E99A0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CD47FC1-C7DE-45F3-B413-624EF07281C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59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/>
              <a:t>3. I</a:t>
            </a:r>
            <a:r>
              <a:rPr lang="sl-SI" sz="3200" smtClean="0"/>
              <a:t>NVESTICIONI I TRANSFERNI  JAVNI RASHODI</a:t>
            </a:r>
            <a:endParaRPr lang="en-US" sz="32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200" smtClean="0"/>
              <a:t>Investicioni: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Imaju produktivne mamjene </a:t>
            </a:r>
            <a:r>
              <a:rPr lang="sl-SI" sz="2200" smtClean="0"/>
              <a:t>i</a:t>
            </a:r>
            <a:r>
              <a:rPr lang="en-US" sz="2200" smtClean="0"/>
              <a:t> dovode do rasta nacionalnog  dohotka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	-hidrocentale,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	-fabri</a:t>
            </a:r>
            <a:r>
              <a:rPr lang="sl-SI" sz="2200" smtClean="0"/>
              <a:t>k</a:t>
            </a:r>
            <a:r>
              <a:rPr lang="en-US" sz="2200" smtClean="0"/>
              <a:t>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	-geoloska istrazivanja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smtClean="0"/>
              <a:t>Transferni 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Ne djeluju neposredno na rast nacionalnog dohotka. Njima se vrši prenošenje nacinalnog dohotka kroz njegovu preraspodjelu od jednog subjekta na drugi: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	-invalidnine, pomoci,penzije,socijalna pomoc  zdrastveno osiguranje idr.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Lični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Materijalni rashodi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D821BB2-ECEF-4141-BC73-5DFBA63C1EEA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744ABDA-25EC-4505-8931-715E0B6D197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4. OBJEKTIVNI I SUBJEKTIVNI JAVNI RASHODI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U ove rashode spadaju: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-prosvjeta </a:t>
            </a:r>
            <a:r>
              <a:rPr lang="sl-SI" sz="2400" smtClean="0"/>
              <a:t>i</a:t>
            </a:r>
            <a:r>
              <a:rPr lang="en-US" sz="2400" smtClean="0"/>
              <a:t> kutura,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-socijalno staranje,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-zdastvena zastita,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-odbrana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-drzavna uprava </a:t>
            </a:r>
            <a:r>
              <a:rPr lang="sl-SI" sz="2400" smtClean="0"/>
              <a:t>i</a:t>
            </a:r>
            <a:r>
              <a:rPr lang="en-US" sz="2400" smtClean="0"/>
              <a:t> sudstvo,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-komunalne djelatnosti,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-neprivrdne investicije,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-dotacje </a:t>
            </a:r>
            <a:r>
              <a:rPr lang="sl-SI" sz="2400" smtClean="0"/>
              <a:t>i</a:t>
            </a:r>
            <a:r>
              <a:rPr lang="en-US" sz="2400" smtClean="0"/>
              <a:t> subvencije,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Obaveze po zajmovima </a:t>
            </a:r>
            <a:r>
              <a:rPr lang="sl-SI" sz="2400" smtClean="0"/>
              <a:t>i</a:t>
            </a:r>
            <a:r>
              <a:rPr lang="en-US" sz="2400" smtClean="0"/>
              <a:t> garancije,</a:t>
            </a:r>
          </a:p>
          <a:p>
            <a:pPr marL="0" indent="0">
              <a:lnSpc>
                <a:spcPct val="90000"/>
              </a:lnSpc>
            </a:pPr>
            <a:r>
              <a:rPr lang="en-US" sz="2400" smtClean="0"/>
              <a:t>-obaveze po budzetu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C42603-8914-4220-84EA-EE039106D05C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79458F-5A62-4F23-A72E-CE8572F121A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/>
              <a:t> JAVNI RASHODI - POJAM I SADRŽAJ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Javni rashodi predstavljaju izdatke koje država kao cjelina, ili pojedina društveno-politička zajednica, čini zbog zadovoljavanja određenih društvenih potreba.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Moderna koncepcija javnih rashoda pristupa javnim rashodima prije svega izučavajući njihovo ekonomsko i socijalno djelovanje.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 To je rezultat finansijskih akcija države, usmjerenih u pravcu postizanja odredjenih ekonomskih ili socijalnih</a:t>
            </a:r>
            <a:r>
              <a:rPr lang="en-US" sz="2400" i="1" smtClean="0"/>
              <a:t> </a:t>
            </a:r>
            <a:r>
              <a:rPr lang="en-US" sz="2400" smtClean="0"/>
              <a:t>zadataka u procesu društvenog i ekonomskog razvoja.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78373F-9B67-4924-ACD5-5EA2213D5153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3BE4135-B81C-40C3-80AE-AF7BCF52AA5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5. OBAVEZNI I NEOBAVEZNI JAVNI RASHODI </a:t>
            </a:r>
          </a:p>
        </p:txBody>
      </p:sp>
      <p:sp>
        <p:nvSpPr>
          <p:cNvPr id="12800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Obavezni su oni koji se u odredjenom roku moraju izvrsiti, po ugovoru, zakonu,sudskoj presudi,</a:t>
            </a:r>
          </a:p>
          <a:p>
            <a:r>
              <a:rPr lang="en-US" smtClean="0"/>
              <a:t>Neobavezni su vezani sa predhodni dogovor</a:t>
            </a:r>
            <a:r>
              <a:rPr lang="sl-SI" smtClean="0"/>
              <a:t>, </a:t>
            </a:r>
            <a:r>
              <a:rPr lang="en-US" smtClean="0"/>
              <a:t>izglasavanje </a:t>
            </a:r>
            <a:r>
              <a:rPr lang="sl-SI" smtClean="0"/>
              <a:t>i</a:t>
            </a:r>
            <a:r>
              <a:rPr lang="en-US" smtClean="0"/>
              <a:t> dr. a uslovljeni su samodoprinosom</a:t>
            </a:r>
            <a:r>
              <a:rPr lang="sl-SI" smtClean="0"/>
              <a:t>,</a:t>
            </a:r>
            <a:r>
              <a:rPr lang="en-US" smtClean="0"/>
              <a:t> pozajmicom </a:t>
            </a:r>
            <a:r>
              <a:rPr lang="sl-SI" smtClean="0"/>
              <a:t>i</a:t>
            </a:r>
            <a:r>
              <a:rPr lang="en-US" smtClean="0"/>
              <a:t> dr.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3D17AD-9A0F-4C86-AC5B-62D6095A2D7B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A1D0D9-353C-4313-A566-9E2905B62E5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6. NEODLOŽIVI I ODLOŽIVI JAVNI RASHODI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mtClean="0"/>
              <a:t>Neodloživi</a:t>
            </a:r>
            <a:r>
              <a:rPr lang="sl-SI" smtClean="0"/>
              <a:t> </a:t>
            </a:r>
            <a:r>
              <a:rPr lang="en-US" smtClean="0"/>
              <a:t>su</a:t>
            </a:r>
            <a:r>
              <a:rPr lang="sl-SI" smtClean="0"/>
              <a:t> </a:t>
            </a:r>
            <a:r>
              <a:rPr lang="en-US" smtClean="0"/>
              <a:t>oni koje mora država na osnovu ustava ili zakona izvršiti (zarade za mjesec dana)</a:t>
            </a:r>
          </a:p>
          <a:p>
            <a:pPr marL="0" indent="0"/>
            <a:r>
              <a:rPr lang="en-US" smtClean="0"/>
              <a:t>Odloživi su oni koji se</a:t>
            </a:r>
            <a:r>
              <a:rPr lang="sl-SI" smtClean="0"/>
              <a:t> </a:t>
            </a:r>
            <a:r>
              <a:rPr lang="en-US" smtClean="0"/>
              <a:t>mogu na ordedjeno vrijeme odložiti: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 - sport</a:t>
            </a:r>
            <a:r>
              <a:rPr lang="sl-SI" smtClean="0"/>
              <a:t>sk</a:t>
            </a:r>
            <a:r>
              <a:rPr lang="en-US" smtClean="0"/>
              <a:t>a dvorana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  - klizalište </a:t>
            </a:r>
            <a:r>
              <a:rPr lang="sl-SI" smtClean="0"/>
              <a:t>i</a:t>
            </a:r>
            <a:r>
              <a:rPr lang="en-US" smtClean="0"/>
              <a:t> dr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473748E-1149-45E4-AC20-CA587EEBA030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533BB1-8CA0-4514-A67E-1926230AAFC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7. RASHODI CENTRALNIH ORGANA I LOKALNIH VLASTI</a:t>
            </a:r>
          </a:p>
        </p:txBody>
      </p:sp>
      <p:sp>
        <p:nvSpPr>
          <p:cNvPr id="13005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Javne potrebe  u modernoj državi zadovoljavaju</a:t>
            </a:r>
            <a:r>
              <a:rPr lang="sl-SI" smtClean="0"/>
              <a:t> </a:t>
            </a:r>
            <a:r>
              <a:rPr lang="en-US" smtClean="0"/>
              <a:t>pored drzave </a:t>
            </a:r>
            <a:r>
              <a:rPr lang="sl-SI" smtClean="0"/>
              <a:t>i</a:t>
            </a:r>
            <a:r>
              <a:rPr lang="en-US" smtClean="0"/>
              <a:t> niže društveno-političke zajednice. Državi </a:t>
            </a:r>
            <a:r>
              <a:rPr lang="sl-SI" smtClean="0"/>
              <a:t>pripada</a:t>
            </a:r>
            <a:r>
              <a:rPr lang="en-US" smtClean="0"/>
              <a:t> vojska, sudstvo </a:t>
            </a:r>
            <a:r>
              <a:rPr lang="sl-SI" smtClean="0"/>
              <a:t>i</a:t>
            </a:r>
            <a:r>
              <a:rPr lang="en-US" smtClean="0"/>
              <a:t> drugo, lokalnim zajednicama</a:t>
            </a:r>
            <a:r>
              <a:rPr lang="sl-SI" smtClean="0"/>
              <a:t> </a:t>
            </a:r>
            <a:r>
              <a:rPr lang="en-US" smtClean="0"/>
              <a:t>-</a:t>
            </a:r>
            <a:r>
              <a:rPr lang="sl-SI" smtClean="0"/>
              <a:t> </a:t>
            </a:r>
            <a:r>
              <a:rPr lang="en-US" smtClean="0"/>
              <a:t>mesni saobracaj, komunalije</a:t>
            </a:r>
            <a:r>
              <a:rPr lang="sl-SI" smtClean="0"/>
              <a:t>,</a:t>
            </a:r>
            <a:r>
              <a:rPr lang="en-US" smtClean="0"/>
              <a:t> kulturne </a:t>
            </a:r>
            <a:r>
              <a:rPr lang="sl-SI" smtClean="0"/>
              <a:t>i</a:t>
            </a:r>
            <a:r>
              <a:rPr lang="en-US" smtClean="0"/>
              <a:t> školske ustanove.</a:t>
            </a:r>
          </a:p>
          <a:p>
            <a:r>
              <a:rPr lang="en-US" smtClean="0"/>
              <a:t>Tako  rashodi </a:t>
            </a:r>
            <a:r>
              <a:rPr lang="sl-SI" smtClean="0"/>
              <a:t>mogu biti </a:t>
            </a:r>
            <a:r>
              <a:rPr lang="en-US" smtClean="0"/>
              <a:t>BiH značaja </a:t>
            </a:r>
            <a:r>
              <a:rPr lang="sl-SI" smtClean="0"/>
              <a:t>i</a:t>
            </a:r>
            <a:r>
              <a:rPr lang="en-US" smtClean="0"/>
              <a:t> rashodi entitetskog, kantonalnog, lokalnog značaja.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algn="ctr">
              <a:buFont typeface="Arial" charset="0"/>
              <a:buNone/>
            </a:pPr>
            <a:r>
              <a:rPr lang="en-US" smtClean="0"/>
              <a:t>TEORIJE JAVNIH RASHODA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23A2DEA-0765-4E04-BDA5-78EDE1168BD4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5FB1F1-3B0D-47FD-AE1B-002E0128CD3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21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Teorje o mjestu i ulozi javnih rashoda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Klasična finansijs</a:t>
            </a:r>
            <a:r>
              <a:rPr lang="sl-SI" smtClean="0"/>
              <a:t>k</a:t>
            </a:r>
            <a:r>
              <a:rPr lang="en-US" smtClean="0"/>
              <a:t>a teorija</a:t>
            </a:r>
          </a:p>
          <a:p>
            <a:r>
              <a:rPr lang="en-US" smtClean="0"/>
              <a:t>Savremena finansijska teorija</a:t>
            </a:r>
          </a:p>
          <a:p>
            <a:r>
              <a:rPr lang="en-US" smtClean="0"/>
              <a:t>Savremena koncepcija javnih rashoda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9D94BD-1D5D-46FF-9DAA-C5A51E4CD020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ECA316D-42B3-4119-BCAD-99E53ABEC94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/>
              <a:t>Klasična finansijska teorija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smtClean="0"/>
              <a:t>Klasična teorija obuhvata liberalističku epohu kapitalizma. Ova teorija na javne rashode gleda  isključivo kao neproduktivne rashode koje država čini u obavljanju odredjenih funkcija (sudstavo, sigurnost i zaštita gradjana i dr</a:t>
            </a:r>
            <a:r>
              <a:rPr lang="sl-SI" sz="2400" smtClean="0"/>
              <a:t>)</a:t>
            </a:r>
            <a:r>
              <a:rPr lang="en-US" sz="2400" smtClean="0"/>
              <a:t>. Ova teorija se zalaže za minimalne funkcije države i samim tim i minimalne javne rashode.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Osnove ove teorije dao je A. Smit I D. Rikardo.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-država i državna intervencija i privredi i na trzistu su nenpotrebni.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Prednost privatne svojie i inicijative je evidenta</a:t>
            </a:r>
            <a:r>
              <a:rPr lang="sl-SI" sz="2400" smtClean="0"/>
              <a:t>n</a:t>
            </a:r>
            <a:r>
              <a:rPr lang="en-US" sz="2400" smtClean="0"/>
              <a:t> –neosporno. ,,Pririodni poredak,, je gotovo idealan i vječit.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7D972DD-93D5-470A-B440-34F4E7DC342B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59B20B1-F583-4F4E-B1F2-0DE025D6791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lvl="4">
              <a:lnSpc>
                <a:spcPct val="80000"/>
              </a:lnSpc>
              <a:buFontTx/>
              <a:buNone/>
            </a:pPr>
            <a:endParaRPr lang="en-US" sz="1800" b="1" smtClean="0"/>
          </a:p>
          <a:p>
            <a:pPr>
              <a:lnSpc>
                <a:spcPct val="80000"/>
              </a:lnSpc>
            </a:pPr>
            <a:r>
              <a:rPr lang="en-US" smtClean="0"/>
              <a:t>Klasična teorija, koja obuhvata liberalističku epohu kapitalizma, na javne rashode gleda isključivo kao neproduktivne rashode koje država čini u obavljanju o</a:t>
            </a:r>
            <a:r>
              <a:rPr lang="sl-SI" smtClean="0"/>
              <a:t>d</a:t>
            </a:r>
            <a:r>
              <a:rPr lang="en-US" smtClean="0"/>
              <a:t>redjenih funkcija (sigurnost, sudstvo, jednaka za</a:t>
            </a:r>
            <a:r>
              <a:rPr lang="sl-SI" smtClean="0"/>
              <a:t>št</a:t>
            </a:r>
            <a:r>
              <a:rPr lang="en-US" smtClean="0"/>
              <a:t>ita za sve gradane, borba protiv</a:t>
            </a:r>
            <a:r>
              <a:rPr lang="sl-SI" smtClean="0"/>
              <a:t> </a:t>
            </a:r>
            <a:r>
              <a:rPr lang="en-US" smtClean="0"/>
              <a:t>monopola i dr.). </a:t>
            </a:r>
          </a:p>
          <a:p>
            <a:pPr>
              <a:lnSpc>
                <a:spcPct val="80000"/>
              </a:lnSpc>
            </a:pPr>
            <a:r>
              <a:rPr lang="en-US" smtClean="0"/>
              <a:t>Kako se zalagala za minimalne i neophodne funkcije, ova teorija se istovremeno zalagala i za minimalne javne rashode.</a:t>
            </a:r>
          </a:p>
          <a:p>
            <a:pPr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Content Placeholder 2"/>
          <p:cNvSpPr>
            <a:spLocks noGrp="1"/>
          </p:cNvSpPr>
          <p:nvPr>
            <p:ph idx="4294967295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 U finansijskoj literaturi je poznata kao </a:t>
            </a:r>
            <a:r>
              <a:rPr lang="en-US" b="1" smtClean="0"/>
              <a:t>„teorija minimiteta javnih rashoda".</a:t>
            </a:r>
          </a:p>
          <a:p>
            <a:pPr>
              <a:lnSpc>
                <a:spcPct val="80000"/>
              </a:lnSpc>
            </a:pPr>
            <a:r>
              <a:rPr lang="en-US" smtClean="0"/>
              <a:t>Država se u obavljanju navedenih javnih funkcija javija samo kao potrošač dobara i nacionalnog dohotka koje tro</a:t>
            </a:r>
            <a:r>
              <a:rPr lang="sl-SI" smtClean="0"/>
              <a:t>š</a:t>
            </a:r>
            <a:r>
              <a:rPr lang="en-US" smtClean="0"/>
              <a:t>i u neproduktivne svrhe, dakle ne stvarajući pri tome nikakve nove vr</a:t>
            </a:r>
            <a:r>
              <a:rPr lang="sl-SI" smtClean="0"/>
              <a:t>ij</a:t>
            </a:r>
            <a:r>
              <a:rPr lang="en-US" smtClean="0"/>
              <a:t>ednosti, ne dovodi ni do ponovnog stvaranja nacionalnog dohotka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D52273F-0EE9-44C8-BD3A-AD257F1998C5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822E4D-DD56-487B-A1C2-3230A6947FF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Osnove klasične teorije rashoda dao je A. Smith, a zatim D.Ricardo. Polazeći od toga da je prirodni poredak najidealniji, da je tržišni sistem gotovo svemoćan </a:t>
            </a:r>
            <a:r>
              <a:rPr lang="sl-SI" sz="2800" smtClean="0"/>
              <a:t>u</a:t>
            </a:r>
            <a:r>
              <a:rPr lang="en-US" sz="2800" smtClean="0"/>
              <a:t> realizovanju privrednih tokova, a kamata osnovni instrument uravnotežavanja, </a:t>
            </a:r>
            <a:r>
              <a:rPr lang="sl-SI" sz="2800" smtClean="0"/>
              <a:t>d</a:t>
            </a:r>
            <a:r>
              <a:rPr lang="en-US" sz="2800" smtClean="0"/>
              <a:t>ržava i drzavna intervencija u privredi i na trzistu su nepotrebni. Prednost privatne privrede i inicijative, u odnosu na javnu, je evidentna - što nikada ne dolazi u pitanje.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 Drž</a:t>
            </a:r>
            <a:r>
              <a:rPr lang="sl-SI" sz="2800" smtClean="0"/>
              <a:t>a</a:t>
            </a:r>
            <a:r>
              <a:rPr lang="en-US" sz="2800" smtClean="0"/>
              <a:t>va ne treba, niti</a:t>
            </a:r>
            <a:r>
              <a:rPr lang="sl-SI" sz="2800" smtClean="0"/>
              <a:t> </a:t>
            </a:r>
            <a:r>
              <a:rPr lang="en-US" sz="2800" smtClean="0"/>
              <a:t>sm</a:t>
            </a:r>
            <a:r>
              <a:rPr lang="sl-SI" sz="2800" smtClean="0"/>
              <a:t>ij</a:t>
            </a:r>
            <a:r>
              <a:rPr lang="en-US" sz="2800" smtClean="0"/>
              <a:t>e, uništavati taj „prirodni poredak", jer je gotovo ,idealan i vječit, kao što je, prema njima, idealan kapitalistički privatni sistem privred</a:t>
            </a:r>
            <a:r>
              <a:rPr lang="sl-SI" sz="2800" smtClean="0"/>
              <a:t>j</a:t>
            </a:r>
            <a:r>
              <a:rPr lang="en-US" sz="2800" smtClean="0"/>
              <a:t>ivanja.</a:t>
            </a:r>
          </a:p>
          <a:p>
            <a:pPr>
              <a:lnSpc>
                <a:spcPct val="90000"/>
              </a:lnSpc>
            </a:pPr>
            <a:endParaRPr lang="en-US" sz="16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D9A18DB-0E76-454A-B82F-AF89D42DE508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A0AF95-7AE7-4D52-AE01-4F6626BAB39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smtClean="0"/>
              <a:t>2. RASHODI U SAVREMENOJ FINANSIJSKOJ TEORIJI I SITEMU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smtClean="0"/>
              <a:t>Moderno shvatanje javnih rashoda  u osnovi se razalikuje  od </a:t>
            </a:r>
            <a:r>
              <a:rPr lang="sl-SI" sz="2400" smtClean="0"/>
              <a:t>K</a:t>
            </a:r>
            <a:r>
              <a:rPr lang="en-US" sz="2400" smtClean="0"/>
              <a:t>lasične teorije. 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Savremena finansijska teorija obuhvata  javne rashode ne </a:t>
            </a:r>
            <a:r>
              <a:rPr lang="sl-SI" sz="2400" smtClean="0"/>
              <a:t>k</a:t>
            </a:r>
            <a:r>
              <a:rPr lang="en-US" sz="2400" smtClean="0"/>
              <a:t>ao neposrednu potrošnju, već kao neophodno racionalno korišćenje </a:t>
            </a:r>
            <a:r>
              <a:rPr lang="sl-SI" sz="2400" smtClean="0"/>
              <a:t>v</a:t>
            </a:r>
            <a:r>
              <a:rPr lang="en-US" sz="2400" smtClean="0"/>
              <a:t>elikog dijela nacionalnog bogastva, odnosno nacionalnog dohotka.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Država ne oduzima od privrede već  ulaže u nju kroz preraspodjelu  sredstava </a:t>
            </a:r>
            <a:r>
              <a:rPr lang="sl-SI" sz="2400" smtClean="0"/>
              <a:t> i </a:t>
            </a:r>
            <a:r>
              <a:rPr lang="en-US" sz="2400" smtClean="0"/>
              <a:t>djeluje proizvodno na nju.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Poslije velike krize 29-33 XX vijeka </a:t>
            </a:r>
            <a:r>
              <a:rPr lang="sl-SI" sz="2400" smtClean="0"/>
              <a:t>i</a:t>
            </a:r>
            <a:r>
              <a:rPr lang="en-US" sz="2400" smtClean="0"/>
              <a:t> doprinosa Keynza </a:t>
            </a:r>
            <a:r>
              <a:rPr lang="sl-SI" sz="2400" smtClean="0"/>
              <a:t>i</a:t>
            </a:r>
            <a:r>
              <a:rPr lang="en-US" sz="2400" smtClean="0"/>
              <a:t> sve većim intervencionizmom džave u privrednom razvoju </a:t>
            </a:r>
            <a:r>
              <a:rPr lang="sl-SI" sz="2400" smtClean="0"/>
              <a:t>i</a:t>
            </a:r>
            <a:r>
              <a:rPr lang="en-US" sz="2400" smtClean="0"/>
              <a:t> stabilizaciji privrede.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Razvijen državni intervencionizam se jasno ogleda kroz: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smtClean="0"/>
              <a:t>	1.Jačanje državnog sektora nad sredstvima za</a:t>
            </a:r>
            <a:r>
              <a:rPr lang="sl-SI" sz="2400" smtClean="0"/>
              <a:t> </a:t>
            </a:r>
            <a:r>
              <a:rPr lang="en-US" sz="2400" smtClean="0"/>
              <a:t>proizvodnju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F55E9F6-FC9B-45E5-BBC6-1E2A0E481B2F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88E6565-0AE0-4869-B228-17D7364037F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Težište u izučavanju javnih rashoda prije svega je na njihovom karakteru i odredjenom djelovanju u privredi -  njihovom kvalitativnom, a manje kvantitativnom aspektu. </a:t>
            </a:r>
          </a:p>
          <a:p>
            <a:pPr>
              <a:lnSpc>
                <a:spcPct val="90000"/>
              </a:lnSpc>
            </a:pPr>
            <a:r>
              <a:rPr lang="en-US" smtClean="0"/>
              <a:t>Ogroman dio sredstava koj</a:t>
            </a:r>
            <a:r>
              <a:rPr lang="sl-SI" smtClean="0"/>
              <a:t>e</a:t>
            </a:r>
            <a:r>
              <a:rPr lang="en-US" smtClean="0"/>
              <a:t> država danas troši za ostvarivanje određenih socio-ekonomskih ciljeva u razvoju ne propa</a:t>
            </a:r>
            <a:r>
              <a:rPr lang="sl-SI" smtClean="0"/>
              <a:t>d</a:t>
            </a:r>
            <a:r>
              <a:rPr lang="en-US" smtClean="0"/>
              <a:t>a, ne iščezava u nepovrat. 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A641DAA-E1B5-4D5B-A8AD-F652F2F4B42C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F4A92B-AE4B-407F-9841-EBDBADB6CE5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9275"/>
            <a:ext cx="8229600" cy="55768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2. Zahvatanje sve većeg dijela ND od strane države</a:t>
            </a:r>
            <a:r>
              <a:rPr lang="sl-SI" sz="2400" smtClean="0"/>
              <a:t>.</a:t>
            </a:r>
            <a:endParaRPr lang="en-US" sz="2400" smtClean="0"/>
          </a:p>
          <a:p>
            <a:pPr marL="0" indent="0">
              <a:lnSpc>
                <a:spcPct val="90000"/>
              </a:lnSpc>
            </a:pPr>
            <a:r>
              <a:rPr lang="en-US" sz="2400" smtClean="0"/>
              <a:t> </a:t>
            </a:r>
            <a:r>
              <a:rPr lang="sl-SI" sz="2400" smtClean="0"/>
              <a:t>D</a:t>
            </a:r>
            <a:r>
              <a:rPr lang="en-US" sz="2400" smtClean="0"/>
              <a:t>anas država zahvata </a:t>
            </a:r>
            <a:r>
              <a:rPr lang="sl-SI" sz="2400" smtClean="0"/>
              <a:t>i</a:t>
            </a:r>
            <a:r>
              <a:rPr lang="en-US" sz="2400" smtClean="0"/>
              <a:t> rasporedjuje 34-53% nacionalnog dohotka u većini privreda u svijetu, a u nekim industriskim granama učestvuje sa 87%. </a:t>
            </a:r>
            <a:r>
              <a:rPr lang="sl-SI" sz="2400" smtClean="0"/>
              <a:t>(a</a:t>
            </a:r>
            <a:r>
              <a:rPr lang="en-US" sz="2400" smtClean="0"/>
              <a:t>vionska industrija, vojno snadbijevanje </a:t>
            </a:r>
            <a:r>
              <a:rPr lang="sl-SI" sz="2400" smtClean="0"/>
              <a:t>i</a:t>
            </a:r>
            <a:r>
              <a:rPr lang="en-US" sz="2400" smtClean="0"/>
              <a:t> dr.</a:t>
            </a:r>
            <a:r>
              <a:rPr lang="sl-SI" sz="2400" smtClean="0"/>
              <a:t>)</a:t>
            </a:r>
            <a:endParaRPr lang="en-US" sz="24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3. Preuzimanje odredjenih ključnih grana </a:t>
            </a:r>
            <a:r>
              <a:rPr lang="sl-SI" sz="2400" smtClean="0"/>
              <a:t>k</a:t>
            </a:r>
            <a:r>
              <a:rPr lang="en-US" sz="2400" smtClean="0"/>
              <a:t>oje traže novu tehnologiju </a:t>
            </a:r>
            <a:r>
              <a:rPr lang="sl-SI" sz="2400" smtClean="0"/>
              <a:t>i</a:t>
            </a:r>
            <a:r>
              <a:rPr lang="en-US" sz="2400" smtClean="0"/>
              <a:t> ogromni kapital ( vasionska istrazivanja, melioracije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4.Preuzimanja obaveza iz medjunarodnih ekonomskih odnosa, politika platnog </a:t>
            </a:r>
            <a:r>
              <a:rPr lang="sl-SI" sz="2400" smtClean="0"/>
              <a:t>i</a:t>
            </a:r>
            <a:r>
              <a:rPr lang="en-US" sz="2400" smtClean="0"/>
              <a:t> trgovinskog bilansa</a:t>
            </a:r>
          </a:p>
          <a:p>
            <a:pPr marL="0" indent="0">
              <a:lnSpc>
                <a:spcPct val="90000"/>
              </a:lnSpc>
            </a:pPr>
            <a:endParaRPr lang="en-US" sz="16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847C82B-DFB0-4B1C-BD58-3457DD760ACE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F870458-5186-4A61-A009-67670D23B8D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smtClean="0"/>
              <a:t>To je dovelo do novih javnih rashoda i državne </a:t>
            </a:r>
            <a:r>
              <a:rPr lang="sl-SI" sz="2800" smtClean="0"/>
              <a:t>i</a:t>
            </a:r>
            <a:r>
              <a:rPr lang="en-US" sz="2800" smtClean="0"/>
              <a:t> javne investicije intervencinizma: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a) drzavne ili javne investicije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b)stimulacija razvoja pojedinih privrednih grana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c) širenje javnog sektora u privredi </a:t>
            </a:r>
            <a:endParaRPr lang="sl-SI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d) javni rashodi kao istrumenat razvoja</a:t>
            </a:r>
            <a:endParaRPr lang="sl-SI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f) uticaj na kredite banaka, platnog </a:t>
            </a:r>
            <a:r>
              <a:rPr lang="sl-SI" sz="2800" smtClean="0"/>
              <a:t>i</a:t>
            </a:r>
            <a:r>
              <a:rPr lang="en-US" sz="2800" smtClean="0"/>
              <a:t> trgovinskog bilansa</a:t>
            </a:r>
            <a:endParaRPr lang="sl-SI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f) rashodi </a:t>
            </a:r>
            <a:r>
              <a:rPr lang="sl-SI" sz="2800" smtClean="0"/>
              <a:t>z</a:t>
            </a:r>
            <a:r>
              <a:rPr lang="en-US" sz="2800" smtClean="0"/>
              <a:t>a nezaposlene, socijalna davanja, penzije </a:t>
            </a:r>
            <a:r>
              <a:rPr lang="sl-SI" sz="2800" smtClean="0"/>
              <a:t>i</a:t>
            </a:r>
            <a:r>
              <a:rPr lang="en-US" sz="2800" smtClean="0"/>
              <a:t> dr</a:t>
            </a:r>
          </a:p>
          <a:p>
            <a:pPr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44B75FE-DF09-4B9D-965E-B2E9039EA699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79567F-3230-481C-B492-943308A9958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smtClean="0"/>
              <a:t>Vrijeme poslje velike ekonomske krize 29-33</a:t>
            </a:r>
            <a:r>
              <a:rPr lang="sl-SI" sz="2800" smtClean="0"/>
              <a:t>.godine</a:t>
            </a:r>
            <a:r>
              <a:rPr lang="en-US" sz="2800" smtClean="0"/>
              <a:t> kada je politika javnih rashoda odigrala velku ulogu u obnovi privrede </a:t>
            </a:r>
            <a:r>
              <a:rPr lang="sl-SI" sz="2800" smtClean="0"/>
              <a:t>i</a:t>
            </a:r>
            <a:r>
              <a:rPr lang="en-US" sz="2800" smtClean="0"/>
              <a:t> ublažavnja posledica krize, natjerala je teoriju da potpuno preispita stav u odnosu na javne rashode </a:t>
            </a:r>
            <a:r>
              <a:rPr lang="sl-SI" sz="2800" smtClean="0"/>
              <a:t>i</a:t>
            </a:r>
            <a:r>
              <a:rPr lang="en-US" sz="2800" smtClean="0"/>
              <a:t> njihovu ulogu </a:t>
            </a:r>
            <a:r>
              <a:rPr lang="sl-SI" sz="2800" smtClean="0"/>
              <a:t>i</a:t>
            </a:r>
            <a:r>
              <a:rPr lang="en-US" sz="2800" smtClean="0"/>
              <a:t> privredi.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mtClean="0"/>
              <a:t>To sve neminovno dovodi i do bitnih strukturnih i kvantitativnih promjena u ponašanju javnog sektora, povećanju fiskalne</a:t>
            </a:r>
            <a:r>
              <a:rPr lang="en-US" b="1" smtClean="0"/>
              <a:t> </a:t>
            </a:r>
            <a:r>
              <a:rPr lang="en-US" smtClean="0"/>
              <a:t>presije ili poreskog opterećenja i stalnom rastu javnog duga, a</a:t>
            </a:r>
            <a:r>
              <a:rPr lang="en-US" b="1" smtClean="0"/>
              <a:t> </a:t>
            </a:r>
            <a:r>
              <a:rPr lang="en-US" smtClean="0"/>
              <a:t>u nerazvijenim zemljama i</a:t>
            </a:r>
            <a:r>
              <a:rPr lang="sl-SI" smtClean="0"/>
              <a:t> </a:t>
            </a:r>
            <a:r>
              <a:rPr lang="en-US" smtClean="0"/>
              <a:t>čestog deficitnog finansiranja ekonomskog razvoja kroz sistem emisije primarnog novca (novca centralne banke).</a:t>
            </a:r>
          </a:p>
          <a:p>
            <a:pPr>
              <a:lnSpc>
                <a:spcPct val="70000"/>
              </a:lnSpc>
            </a:pPr>
            <a:r>
              <a:rPr lang="en-US" smtClean="0"/>
              <a:t>Državni</a:t>
            </a:r>
            <a:r>
              <a:rPr lang="sl-SI" smtClean="0"/>
              <a:t> </a:t>
            </a:r>
            <a:r>
              <a:rPr lang="en-US" smtClean="0"/>
              <a:t>(javnii) rashodi učestvuju sa vrlo visokim undeksom u društvenom proizvodu svih privreda. Ono se kreće izmedju 10% I 56%. To se vidi</a:t>
            </a:r>
            <a:r>
              <a:rPr lang="sl-SI" smtClean="0"/>
              <a:t> </a:t>
            </a:r>
            <a:r>
              <a:rPr lang="en-US" smtClean="0"/>
              <a:t>iz</a:t>
            </a:r>
            <a:r>
              <a:rPr lang="sl-SI" smtClean="0"/>
              <a:t> </a:t>
            </a:r>
            <a:r>
              <a:rPr lang="en-US" smtClean="0"/>
              <a:t>s</a:t>
            </a:r>
            <a:r>
              <a:rPr lang="sl-SI" smtClean="0"/>
              <a:t>l</a:t>
            </a:r>
            <a:r>
              <a:rPr lang="en-US" smtClean="0"/>
              <a:t>ede</a:t>
            </a:r>
            <a:r>
              <a:rPr lang="sl-SI" smtClean="0"/>
              <a:t>će</a:t>
            </a:r>
            <a:r>
              <a:rPr lang="en-US" smtClean="0"/>
              <a:t> Tabele.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08FF86-78A2-45BA-B8E9-7508D9BAFB03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5143DB7-D7B0-4C2E-9499-6800DCF7833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914400" lvl="2" indent="0">
              <a:lnSpc>
                <a:spcPct val="80000"/>
              </a:lnSpc>
              <a:buFont typeface="Arial" charset="0"/>
              <a:buNone/>
            </a:pPr>
            <a:endParaRPr lang="en-US" sz="2800" smtClean="0"/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1200" b="1" smtClean="0"/>
              <a:t>UCESCE JAVNIH RASHODA U DRUŠTVENOM PROIZVODU u %</a:t>
            </a:r>
          </a:p>
          <a:p>
            <a:pPr lvl="4">
              <a:lnSpc>
                <a:spcPct val="80000"/>
              </a:lnSpc>
            </a:pPr>
            <a:endParaRPr lang="en-US" sz="12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smtClean="0"/>
              <a:t>                                                                 1</a:t>
            </a:r>
            <a:r>
              <a:rPr lang="en-US" sz="1200" u="sng" smtClean="0"/>
              <a:t>910.</a:t>
            </a:r>
            <a:r>
              <a:rPr lang="en-US" sz="1200" smtClean="0"/>
              <a:t>    </a:t>
            </a:r>
            <a:r>
              <a:rPr lang="en-US" sz="1200" u="sng" smtClean="0"/>
              <a:t>1918.</a:t>
            </a:r>
            <a:r>
              <a:rPr lang="en-US" sz="1200" smtClean="0"/>
              <a:t>      </a:t>
            </a:r>
            <a:r>
              <a:rPr lang="en-US" sz="1200" u="sng" smtClean="0"/>
              <a:t>1930.</a:t>
            </a:r>
            <a:r>
              <a:rPr lang="en-US" sz="1200" smtClean="0"/>
              <a:t>        </a:t>
            </a:r>
            <a:r>
              <a:rPr lang="en-US" sz="1200" u="sng" smtClean="0"/>
              <a:t>1950.</a:t>
            </a:r>
            <a:r>
              <a:rPr lang="en-US" sz="1200" smtClean="0"/>
              <a:t>         </a:t>
            </a:r>
            <a:r>
              <a:rPr lang="en-US" sz="1200" u="sng" smtClean="0"/>
              <a:t>1960.</a:t>
            </a:r>
            <a:r>
              <a:rPr lang="en-US" sz="1200" smtClean="0"/>
              <a:t>       </a:t>
            </a:r>
            <a:r>
              <a:rPr lang="en-US" sz="1200" u="sng" smtClean="0"/>
              <a:t>1970.</a:t>
            </a:r>
            <a:r>
              <a:rPr lang="en-US" sz="1200" smtClean="0"/>
              <a:t>         </a:t>
            </a:r>
            <a:r>
              <a:rPr lang="en-US" sz="1200" u="sng" smtClean="0"/>
              <a:t>1977.</a:t>
            </a:r>
            <a:r>
              <a:rPr lang="en-US" sz="1200" smtClean="0"/>
              <a:t>        </a:t>
            </a:r>
            <a:r>
              <a:rPr lang="en-US" sz="1200" u="sng" smtClean="0"/>
              <a:t>1992.</a:t>
            </a:r>
            <a:r>
              <a:rPr lang="en-US" sz="1200" smtClean="0"/>
              <a:t>      </a:t>
            </a:r>
            <a:r>
              <a:rPr lang="en-US" sz="1200" u="sng" smtClean="0"/>
              <a:t>1995.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200" smtClean="0"/>
              <a:t> V Brnanija                                15,0        25,0     80.0       40,0         25,7              30,6             40,0         53,0          56,0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200" smtClean="0"/>
              <a:t>Njemacka	            15,7          27,3       28,9      38,1          39,5             36,6            37,4.     48,0‘         48,2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200" smtClean="0"/>
              <a:t> Belgija                                        9,8          24,2      21,4      28.2           27.1              37,4          42.4 .     47.6          49,1 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200" smtClean="0"/>
              <a:t> SAD                                           3.7           10,6       8,1           8,2           22,6             25,8         37,0,       38,,0</a:t>
            </a:r>
          </a:p>
          <a:p>
            <a:pPr>
              <a:lnSpc>
                <a:spcPct val="80000"/>
              </a:lnSpc>
            </a:pPr>
            <a:r>
              <a:rPr lang="en-US" sz="1200" smtClean="0"/>
              <a:t>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4784725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90000"/>
              </a:lnSpc>
            </a:pPr>
            <a:r>
              <a:rPr lang="en-US" sz="2600" smtClean="0"/>
              <a:t>Tako imamo pojavu da su neke zemlje imale u godinama prije prvog svetskog rata izdatke za javne rashode u visini 5-10%, dok oni danas iznose u većini zemalja gotvo polovinu nacionalnog dohotka.</a:t>
            </a:r>
          </a:p>
          <a:p>
            <a:pPr>
              <a:lnSpc>
                <a:spcPct val="70000"/>
              </a:lnSpc>
            </a:pPr>
            <a:r>
              <a:rPr lang="en-US" sz="3000" smtClean="0"/>
              <a:t>Ako akumulaciju države definišemo kao višak prihoda u odnosu na rashode, </a:t>
            </a:r>
            <a:r>
              <a:rPr lang="sl-SI" sz="3000" smtClean="0"/>
              <a:t>i </a:t>
            </a:r>
            <a:r>
              <a:rPr lang="en-US" sz="3000" smtClean="0"/>
              <a:t>da je,u periodu od 1952-1958. godine direktna državna akumulacija zahvatala </a:t>
            </a:r>
            <a:r>
              <a:rPr lang="sl-SI" sz="3000" smtClean="0"/>
              <a:t>(</a:t>
            </a:r>
            <a:r>
              <a:rPr lang="en-US" sz="3000" smtClean="0"/>
              <a:t>15%</a:t>
            </a:r>
            <a:r>
              <a:rPr lang="en-US" sz="3000" i="1" smtClean="0"/>
              <a:t> </a:t>
            </a:r>
            <a:r>
              <a:rPr lang="sl-SI" sz="3000" i="1" smtClean="0"/>
              <a:t>) </a:t>
            </a:r>
            <a:r>
              <a:rPr lang="sl-SI" sz="3000" smtClean="0"/>
              <a:t>veliki dio</a:t>
            </a:r>
            <a:r>
              <a:rPr lang="sl-SI" sz="3000" i="1" smtClean="0"/>
              <a:t> </a:t>
            </a:r>
            <a:r>
              <a:rPr lang="en-US" sz="3000" smtClean="0"/>
              <a:t>a</a:t>
            </a:r>
            <a:r>
              <a:rPr lang="sl-SI" sz="3000" smtClean="0"/>
              <a:t>k</a:t>
            </a:r>
            <a:r>
              <a:rPr lang="en-US" sz="3000" smtClean="0"/>
              <a:t>umulacije u Nemačkoj, Norveškoj Švedskoj i drugim razvijenim zemljama.</a:t>
            </a:r>
          </a:p>
          <a:p>
            <a:pPr>
              <a:lnSpc>
                <a:spcPct val="70000"/>
              </a:lnSpc>
            </a:pPr>
            <a:r>
              <a:rPr lang="en-US" sz="3000" smtClean="0"/>
              <a:t>S druge strane, neposredne javne investicje</a:t>
            </a:r>
            <a:r>
              <a:rPr lang="en-US" sz="3000" b="1" smtClean="0"/>
              <a:t> </a:t>
            </a:r>
            <a:r>
              <a:rPr lang="en-US" sz="3000" smtClean="0"/>
              <a:t>u većem broju ovih zemalja učestvuju </a:t>
            </a:r>
            <a:r>
              <a:rPr lang="sl-SI" sz="3000" smtClean="0"/>
              <a:t>u</a:t>
            </a:r>
            <a:r>
              <a:rPr lang="en-US" sz="3000" smtClean="0"/>
              <a:t> bruto investicijama s</a:t>
            </a:r>
            <a:r>
              <a:rPr lang="sl-SI" sz="3000" smtClean="0"/>
              <a:t>a</a:t>
            </a:r>
            <a:r>
              <a:rPr lang="en-US" sz="3000" smtClean="0"/>
              <a:t> gotov</a:t>
            </a:r>
            <a:r>
              <a:rPr lang="sl-SI" sz="3000" smtClean="0"/>
              <a:t>o</a:t>
            </a:r>
            <a:r>
              <a:rPr lang="en-US" sz="3000" smtClean="0"/>
              <a:t> 50%. </a:t>
            </a:r>
          </a:p>
          <a:p>
            <a:pPr>
              <a:lnSpc>
                <a:spcPct val="90000"/>
              </a:lnSpc>
            </a:pPr>
            <a:endParaRPr lang="en-US" sz="300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2081AA7-FB3E-452E-9D13-EA719B4D181B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D273F6-E61F-4201-99A5-1F0FC38FA40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/>
            <a:r>
              <a:rPr lang="en-US" sz="2000" smtClean="0"/>
              <a:t>FINANSIJSKI INSTRUMENTI I NJIHOVO PONAŠANJE U KLASIČNOJ I  SAVREMENOJ FINANSISKOJ TEORIJI </a:t>
            </a:r>
          </a:p>
          <a:p>
            <a:pPr marL="533400" indent="-533400"/>
            <a:endParaRPr lang="en-US" sz="2000" smtClean="0"/>
          </a:p>
          <a:p>
            <a:pPr marL="533400" indent="-533400"/>
            <a:r>
              <a:rPr lang="en-US" sz="1400" smtClean="0"/>
              <a:t>                                        </a:t>
            </a:r>
            <a:r>
              <a:rPr lang="en-US" sz="1400" u="sng" smtClean="0"/>
              <a:t>Klasicna t eorija</a:t>
            </a:r>
            <a:r>
              <a:rPr lang="sl-SI" sz="1400" u="sng" smtClean="0"/>
              <a:t> </a:t>
            </a:r>
            <a:r>
              <a:rPr lang="en-US" sz="1400" smtClean="0"/>
              <a:t> </a:t>
            </a:r>
            <a:r>
              <a:rPr lang="sl-SI" sz="1400" smtClean="0"/>
              <a:t>          </a:t>
            </a:r>
            <a:r>
              <a:rPr lang="en-US" sz="1400" u="sng" smtClean="0"/>
              <a:t>Savremena  ftnansijska   teotjja</a:t>
            </a:r>
          </a:p>
          <a:p>
            <a:pPr marL="1714500" lvl="3" indent="-342900">
              <a:buFontTx/>
              <a:buNone/>
            </a:pPr>
            <a:r>
              <a:rPr lang="en-US" sz="1200" smtClean="0"/>
              <a:t>                                                                    </a:t>
            </a:r>
            <a:r>
              <a:rPr lang="en-US" sz="1200" u="sng" smtClean="0"/>
              <a:t>Prosperitet  </a:t>
            </a:r>
            <a:r>
              <a:rPr lang="en-US" sz="1200" smtClean="0"/>
              <a:t>               </a:t>
            </a:r>
            <a:r>
              <a:rPr lang="en-US" sz="1200" u="sng" smtClean="0"/>
              <a:t>Recesija i kriza</a:t>
            </a:r>
          </a:p>
          <a:p>
            <a:pPr marL="1714500" lvl="3" indent="-342900">
              <a:buFontTx/>
              <a:buNone/>
            </a:pPr>
            <a:r>
              <a:rPr lang="en-US" sz="1200" smtClean="0"/>
              <a:t>	</a:t>
            </a:r>
          </a:p>
          <a:p>
            <a:pPr marL="914400" lvl="1" indent="-457200">
              <a:buFontTx/>
              <a:buNone/>
            </a:pPr>
            <a:r>
              <a:rPr lang="en-US" sz="1200" smtClean="0"/>
              <a:t>Javni prihodi	Utavnotezenost s</a:t>
            </a:r>
          </a:p>
          <a:p>
            <a:pPr marL="914400" lvl="1" indent="-457200">
              <a:buFontTx/>
              <a:buNone/>
            </a:pPr>
            <a:r>
              <a:rPr lang="en-US" sz="1200" smtClean="0"/>
              <a:t>		rashodima	                             Sirenja	                           Kontrakcija rashodima</a:t>
            </a:r>
          </a:p>
          <a:p>
            <a:pPr marL="533400" indent="-533400"/>
            <a:r>
              <a:rPr lang="en-US" sz="1200" smtClean="0"/>
              <a:t>Javni rashodi	Uravnatezenost </a:t>
            </a:r>
            <a:r>
              <a:rPr lang="sl-SI" sz="1200" smtClean="0"/>
              <a:t>s</a:t>
            </a:r>
            <a:endParaRPr lang="en-US" sz="1200" smtClean="0"/>
          </a:p>
          <a:p>
            <a:pPr marL="2171700" lvl="4" indent="-342900">
              <a:buFontTx/>
              <a:buNone/>
            </a:pPr>
            <a:r>
              <a:rPr lang="en-US" sz="1200" smtClean="0"/>
              <a:t>rashodima	                            </a:t>
            </a:r>
            <a:r>
              <a:rPr lang="sl-SI" sz="1200" smtClean="0"/>
              <a:t> </a:t>
            </a:r>
            <a:r>
              <a:rPr lang="en-US" sz="1200" smtClean="0"/>
              <a:t>Sirenja	                           Prosirenje</a:t>
            </a:r>
          </a:p>
          <a:p>
            <a:pPr marL="533400" indent="-533400">
              <a:buFontTx/>
              <a:buNone/>
            </a:pPr>
            <a:endParaRPr lang="en-US" sz="1200" smtClean="0"/>
          </a:p>
          <a:p>
            <a:pPr marL="533400" indent="-533400"/>
            <a:r>
              <a:rPr lang="en-US" sz="1200" smtClean="0"/>
              <a:t>Moneta</a:t>
            </a:r>
            <a:r>
              <a:rPr lang="sl-SI" sz="1200" smtClean="0"/>
              <a:t>rn</a:t>
            </a:r>
            <a:r>
              <a:rPr lang="en-US" sz="1200" smtClean="0"/>
              <a:t>i volument        Automatsko	    Sužavanje	                             Prosirenje</a:t>
            </a:r>
          </a:p>
          <a:p>
            <a:pPr marL="914400" lvl="1" indent="-457200">
              <a:buFontTx/>
              <a:buNone/>
            </a:pPr>
            <a:r>
              <a:rPr lang="en-US" sz="1200" smtClean="0"/>
              <a:t>                                     regulisanje i stalna</a:t>
            </a:r>
          </a:p>
          <a:p>
            <a:pPr marL="1295400" lvl="2" indent="-381000">
              <a:buFontTx/>
              <a:buNone/>
            </a:pPr>
            <a:r>
              <a:rPr lang="en-US" sz="1200" smtClean="0"/>
              <a:t>		       ravnoteza</a:t>
            </a:r>
          </a:p>
          <a:p>
            <a:pPr marL="533400" indent="-533400"/>
            <a:r>
              <a:rPr lang="en-US" sz="1200" smtClean="0"/>
              <a:t>Drzavni dug	Nepozat i neprihvacen          </a:t>
            </a:r>
            <a:r>
              <a:rPr lang="sl-SI" sz="1200" smtClean="0"/>
              <a:t>   </a:t>
            </a:r>
            <a:r>
              <a:rPr lang="en-US" sz="1200" smtClean="0"/>
              <a:t>Su</a:t>
            </a:r>
            <a:r>
              <a:rPr lang="sl-SI" sz="1200" smtClean="0"/>
              <a:t>z</a:t>
            </a:r>
            <a:r>
              <a:rPr lang="en-US" sz="1200" smtClean="0"/>
              <a:t>avanje </a:t>
            </a:r>
            <a:r>
              <a:rPr lang="sl-SI" sz="1200" smtClean="0"/>
              <a:t>i </a:t>
            </a:r>
            <a:r>
              <a:rPr lang="en-US" sz="1200" smtClean="0"/>
              <a:t>otplata	       Prosirenje</a:t>
            </a:r>
          </a:p>
          <a:p>
            <a:pPr marL="533400" indent="-533400"/>
            <a:r>
              <a:rPr lang="en-US" sz="1200" smtClean="0"/>
              <a:t>Jav</a:t>
            </a:r>
            <a:r>
              <a:rPr lang="sl-SI" sz="1200" smtClean="0"/>
              <a:t>n</a:t>
            </a:r>
            <a:r>
              <a:rPr lang="en-US" sz="1200" smtClean="0"/>
              <a:t>i radovi	Nepoznati	                          </a:t>
            </a:r>
            <a:r>
              <a:rPr lang="sl-SI" sz="1200" smtClean="0"/>
              <a:t> </a:t>
            </a:r>
            <a:r>
              <a:rPr lang="en-US" sz="1200" smtClean="0"/>
              <a:t>Suzavanje </a:t>
            </a:r>
            <a:r>
              <a:rPr lang="sl-SI" sz="1200" smtClean="0"/>
              <a:t>i</a:t>
            </a:r>
            <a:r>
              <a:rPr lang="en-US" sz="1200" smtClean="0"/>
              <a:t> prestanak           Prosir</a:t>
            </a:r>
            <a:r>
              <a:rPr lang="sl-SI" sz="1200" smtClean="0"/>
              <a:t>e</a:t>
            </a:r>
            <a:r>
              <a:rPr lang="en-US" sz="1200" smtClean="0"/>
              <a:t>nje (otvaranje)</a:t>
            </a:r>
          </a:p>
          <a:p>
            <a:pPr marL="533400" indent="-533400"/>
            <a:r>
              <a:rPr lang="en-US" sz="1200" smtClean="0"/>
              <a:t>Budzet	Uravnotezen i godisnje            Poiitika suticita                     Politika deficita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DDAFE2C-7FA2-410B-8695-63992AAF6E24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54E42-285A-48F7-9992-66CE819AE9F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smtClean="0"/>
              <a:t>SAVREMENA KONCEPCIJA JAVNIH RASHODA</a:t>
            </a:r>
          </a:p>
        </p:txBody>
      </p:sp>
      <p:sp>
        <p:nvSpPr>
          <p:cNvPr id="14541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Moderna koncepcija javnih  rashoda odredjuje, prije svega, njihovu ekonomsko-socijalnu sadržinu, proučavajući rashode kao sredstva finansijske akcije države,</a:t>
            </a:r>
            <a:r>
              <a:rPr lang="sl-SI" sz="2400" smtClean="0"/>
              <a:t>s</a:t>
            </a:r>
            <a:r>
              <a:rPr lang="en-US" sz="2400" smtClean="0"/>
              <a:t>računate na </a:t>
            </a:r>
            <a:r>
              <a:rPr lang="sl-SI" sz="2400" smtClean="0"/>
              <a:t>p</a:t>
            </a:r>
            <a:r>
              <a:rPr lang="en-US" sz="2400" smtClean="0"/>
              <a:t>ostizanje odredjenih ekonomskih i socijalnih efekata. U proučavanju javnih rashoda dolazi u obzir sagledavanje njihovog karaktera i sadržine, a ne isključivo proučavanje kvantitivnih razmjera i kretanja javnih rashoda.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Klasično shvatanje  o državi, koja samo troši i uništava dio nacionalnog dohotka, </a:t>
            </a:r>
            <a:r>
              <a:rPr lang="sl-SI" sz="2400" smtClean="0"/>
              <a:t>o</a:t>
            </a:r>
            <a:r>
              <a:rPr lang="en-US" sz="2400" smtClean="0"/>
              <a:t>duzetog od privatnog sektora, u modemoj teoriji ustupa mjesto realističnom i kompleksnom pristupu javnih rashoda.</a:t>
            </a:r>
            <a:endParaRPr lang="sl-SI" sz="2400" smtClean="0"/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321F179-708D-4125-BCF1-5813562F4E4D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0E8DD2C-8789-47D4-BFC3-4B4B2136DB7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en-US" sz="2800" smtClean="0"/>
              <a:t>Mode</a:t>
            </a:r>
            <a:r>
              <a:rPr lang="sl-SI" sz="2800" smtClean="0"/>
              <a:t>rn</a:t>
            </a:r>
            <a:r>
              <a:rPr lang="en-US" sz="2800" smtClean="0"/>
              <a:t>a koncepcija javnih rashoda upravo zbog toga često daminantno utiče na raspodjelu i preraspodjelu nacionalnog dohotka.</a:t>
            </a:r>
          </a:p>
          <a:p>
            <a:pPr>
              <a:buFontTx/>
              <a:buNone/>
            </a:pPr>
            <a:r>
              <a:rPr lang="sl-SI" sz="2800" smtClean="0"/>
              <a:t>	</a:t>
            </a:r>
            <a:r>
              <a:rPr lang="en-US" sz="2800" smtClean="0"/>
              <a:t>Opšte je pr</a:t>
            </a:r>
            <a:r>
              <a:rPr lang="sl-SI" sz="2800" smtClean="0"/>
              <a:t>ih</a:t>
            </a:r>
            <a:r>
              <a:rPr lang="en-US" sz="2800" smtClean="0"/>
              <a:t>vaćeno gledište da ogromna sredstva koja država troši ne propadaju u nepovrat, ne iščezavaju kao neproduktivna, već se na različite načine restituišu (ponovon stvaraju) u privrednom sistemu u procesu reprodukcije.</a:t>
            </a:r>
            <a:endParaRPr lang="sl-SI" sz="2800" smtClean="0"/>
          </a:p>
          <a:p>
            <a:endParaRPr lang="en-US" sz="2800" smtClean="0"/>
          </a:p>
          <a:p>
            <a:endParaRPr lang="en-US" sz="200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780BF0C-3D66-4F03-A4C6-61B4638274B4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66B288-15D2-400C-B714-0686EBB6EE6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Klasično shvatanje  o državi, koja samo troši i uništava dio nacionalnog dohotka, oduzetog od privatnog sektora, u modemoj teoriji ustupa mesto realisticnom i kompleksnom pristupu javnih rashoda.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Mode</a:t>
            </a:r>
            <a:r>
              <a:rPr lang="sl-SI" sz="2400" smtClean="0"/>
              <a:t>rn</a:t>
            </a:r>
            <a:r>
              <a:rPr lang="en-US" sz="2400" smtClean="0"/>
              <a:t>a koncepcija javnih rashoda upravo zbog toga često daminantno utiče na raspodjelu i preraspodelu nacionalnog dohotka.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Opšte je pr</a:t>
            </a:r>
            <a:r>
              <a:rPr lang="sl-SI" sz="2400" smtClean="0"/>
              <a:t>ih</a:t>
            </a:r>
            <a:r>
              <a:rPr lang="en-US" sz="2400" smtClean="0"/>
              <a:t>vaćeno gledište da ogromna sredstva koja država troši ne propadaju u nepovrat, ne iščezavaju kao neproduktivna, već se na različite načine restituišu (ponovon stvaraju) u privrednom sistemu u procesu reprodukcije.</a:t>
            </a:r>
          </a:p>
          <a:p>
            <a:pPr>
              <a:lnSpc>
                <a:spcPct val="90000"/>
              </a:lnSpc>
            </a:pPr>
            <a:endParaRPr lang="en-US" sz="16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BB409AD-F428-43F4-AA2E-D3E4A03C9F2E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2F04EB3-DCAA-44A7-A417-CA56BFA19ED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Najve</a:t>
            </a:r>
            <a:r>
              <a:rPr lang="sl-SI" sz="2400" smtClean="0"/>
              <a:t>ć</a:t>
            </a:r>
            <a:r>
              <a:rPr lang="en-US" sz="2400" smtClean="0"/>
              <a:t>i d</a:t>
            </a:r>
            <a:r>
              <a:rPr lang="sl-SI" sz="2400" smtClean="0"/>
              <a:t>i</a:t>
            </a:r>
            <a:r>
              <a:rPr lang="en-US" sz="2400" smtClean="0"/>
              <a:t>o tih sredstava se samo redisuibuira na različite korisnike i u različite svrhe, a u cilju optimalnog društvenog usmjeravanja i najefikasnijeg zadovoijavanja javnih potreba.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Savremena finansijska teorija novu aktivnost i ulogu drzave uporedjuje s lijevkom kroz koji prolazi značajan dio nacionalnog dohotka, ne da bi bio uništen, već da bi kr</a:t>
            </a:r>
            <a:r>
              <a:rPr lang="sl-SI" sz="2400" smtClean="0"/>
              <a:t>o</a:t>
            </a:r>
            <a:r>
              <a:rPr lang="en-US" sz="2400" smtClean="0"/>
              <a:t>z transfer i usmjeravanje u određenim pravcima, u zavisnosti od tekuće ili dugoročne ekonomske (razvojne) politike, dao optimalne ekonomske i socijalnopolitičke efekte.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Najčešće su ovde prisutni brojni efekti multiplikuju</a:t>
            </a:r>
            <a:r>
              <a:rPr lang="sl-SI" sz="2400" smtClean="0"/>
              <a:t>ć</a:t>
            </a:r>
            <a:r>
              <a:rPr lang="en-US" sz="2400" smtClean="0"/>
              <a:t>eg karaktera, s nizom ostal</a:t>
            </a:r>
            <a:r>
              <a:rPr lang="sl-SI" sz="2400" smtClean="0"/>
              <a:t>i</a:t>
            </a:r>
            <a:r>
              <a:rPr lang="en-US" sz="2400" smtClean="0"/>
              <a:t>h ,sporednih" delovanja u privredi.</a:t>
            </a:r>
            <a:endParaRPr lang="sl-SI" sz="2400" smtClean="0"/>
          </a:p>
          <a:p>
            <a:pPr>
              <a:lnSpc>
                <a:spcPct val="90000"/>
              </a:lnSpc>
            </a:pPr>
            <a:endParaRPr lang="en-US" sz="160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4B5DF6-EE01-4D73-AF74-E4B1FC67D666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D844DFD-237A-497D-A7A4-A0C7ED85FBF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813"/>
            <a:ext cx="8229600" cy="572135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1400" b="1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1400" b="1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1400" b="1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1400" b="1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1400" b="1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1400" b="1" smtClean="0"/>
              <a:t>STRUKTURA UČEŠĆA JAVNIH</a:t>
            </a:r>
            <a:r>
              <a:rPr lang="en-US" sz="1400" b="1" i="1" smtClean="0"/>
              <a:t> </a:t>
            </a:r>
            <a:r>
              <a:rPr lang="en-US" sz="1400" b="1" smtClean="0"/>
              <a:t> RASHODA U DRU</a:t>
            </a:r>
            <a:r>
              <a:rPr lang="sl-SI" sz="1400" b="1" smtClean="0"/>
              <a:t>Š</a:t>
            </a:r>
            <a:r>
              <a:rPr lang="en-US" sz="1400" b="1" smtClean="0"/>
              <a:t>TVENOM PROIZVODU*</a:t>
            </a:r>
          </a:p>
          <a:p>
            <a:pPr marL="0" indent="0">
              <a:lnSpc>
                <a:spcPct val="80000"/>
              </a:lnSpc>
            </a:pPr>
            <a:endParaRPr lang="en-US" sz="1400" b="1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1200" b="1" smtClean="0"/>
              <a:t>                            Ukupni rashodi    Kupovina</a:t>
            </a:r>
            <a:r>
              <a:rPr lang="en-US" sz="1200" b="1" i="1" smtClean="0"/>
              <a:t> </a:t>
            </a:r>
            <a:r>
              <a:rPr lang="en-US" sz="1200" smtClean="0"/>
              <a:t>robe    Subvencije         Kamate </a:t>
            </a:r>
            <a:r>
              <a:rPr lang="en-US" sz="1200" i="1" smtClean="0"/>
              <a:t>za                </a:t>
            </a:r>
            <a:r>
              <a:rPr lang="en-US" sz="1200" smtClean="0"/>
              <a:t>Transferna     pla</a:t>
            </a:r>
            <a:r>
              <a:rPr lang="sl-SI" sz="1200" smtClean="0"/>
              <a:t>ć</a:t>
            </a:r>
            <a:r>
              <a:rPr lang="en-US" sz="1200" smtClean="0"/>
              <a:t>an</a:t>
            </a:r>
            <a:r>
              <a:rPr lang="sl-SI" sz="1200" smtClean="0"/>
              <a:t>ja</a:t>
            </a:r>
            <a:r>
              <a:rPr lang="en-US" sz="1200" smtClean="0"/>
              <a:t>					             državni dug</a:t>
            </a:r>
            <a:endParaRPr lang="en-US" sz="1200" u="sng" smtClean="0"/>
          </a:p>
          <a:p>
            <a:pPr marL="0" indent="0">
              <a:lnSpc>
                <a:spcPct val="80000"/>
              </a:lnSpc>
            </a:pPr>
            <a:r>
              <a:rPr lang="en-US" sz="1200" smtClean="0"/>
              <a:t> Be</a:t>
            </a:r>
            <a:r>
              <a:rPr lang="sl-SI" sz="1200" smtClean="0"/>
              <a:t>l</a:t>
            </a:r>
            <a:r>
              <a:rPr lang="en-US" sz="1200" smtClean="0"/>
              <a:t>g</a:t>
            </a:r>
            <a:r>
              <a:rPr lang="sl-SI" sz="1200" smtClean="0"/>
              <a:t>i</a:t>
            </a:r>
            <a:r>
              <a:rPr lang="en-US" sz="1200" smtClean="0"/>
              <a:t>j</a:t>
            </a:r>
            <a:r>
              <a:rPr lang="sl-SI" sz="1200" smtClean="0"/>
              <a:t>a</a:t>
            </a:r>
            <a:r>
              <a:rPr lang="en-US" sz="1200" smtClean="0"/>
              <a:t>                  29,1                    12,6                         1,1                2,9                                    12,2</a:t>
            </a:r>
          </a:p>
          <a:p>
            <a:pPr marL="0" indent="0">
              <a:lnSpc>
                <a:spcPct val="80000"/>
              </a:lnSpc>
            </a:pPr>
            <a:r>
              <a:rPr lang="en-US" sz="1200" smtClean="0"/>
              <a:t> Francuska            34,6                    13.3	                      2.1               1,2	                              18,0 </a:t>
            </a:r>
          </a:p>
          <a:p>
            <a:pPr marL="0" indent="0">
              <a:lnSpc>
                <a:spcPct val="80000"/>
              </a:lnSpc>
            </a:pPr>
            <a:r>
              <a:rPr lang="en-US" sz="1200" smtClean="0"/>
              <a:t>SR Nemaka           30,8                   </a:t>
            </a:r>
            <a:r>
              <a:rPr lang="en-US" sz="1200" i="1" smtClean="0"/>
              <a:t>15,5                       </a:t>
            </a:r>
            <a:r>
              <a:rPr lang="en-US" sz="1200" smtClean="0"/>
              <a:t>0,9                0,6                                    13,8</a:t>
            </a:r>
          </a:p>
          <a:p>
            <a:pPr marL="0" indent="0">
              <a:lnSpc>
                <a:spcPct val="80000"/>
              </a:lnSpc>
            </a:pPr>
            <a:r>
              <a:rPr lang="en-US" sz="1200" smtClean="0"/>
              <a:t> Italija                   31,9                    14,7                      1,5                </a:t>
            </a:r>
            <a:r>
              <a:rPr lang="sl-SI" sz="1200" smtClean="0"/>
              <a:t> </a:t>
            </a:r>
            <a:r>
              <a:rPr lang="en-US" sz="1200" smtClean="0"/>
              <a:t>1,8                                     13.9 </a:t>
            </a:r>
          </a:p>
          <a:p>
            <a:pPr marL="0" indent="0">
              <a:lnSpc>
                <a:spcPct val="80000"/>
              </a:lnSpc>
            </a:pPr>
            <a:r>
              <a:rPr lang="en-US" sz="1200" smtClean="0"/>
              <a:t>S</a:t>
            </a:r>
            <a:r>
              <a:rPr lang="sl-SI" sz="1200" smtClean="0"/>
              <a:t>v</a:t>
            </a:r>
            <a:r>
              <a:rPr lang="en-US" sz="1200" smtClean="0"/>
              <a:t>edska                32,9                   </a:t>
            </a:r>
            <a:r>
              <a:rPr lang="en-US" sz="1200" b="1" smtClean="0"/>
              <a:t>19.3                      </a:t>
            </a:r>
            <a:r>
              <a:rPr lang="en-US" sz="1200" smtClean="0"/>
              <a:t>1,2                </a:t>
            </a:r>
            <a:r>
              <a:rPr lang="sl-SI" sz="1200" smtClean="0"/>
              <a:t> </a:t>
            </a:r>
            <a:r>
              <a:rPr lang="en-US" sz="1200" i="1" smtClean="0"/>
              <a:t>1.5                                      </a:t>
            </a:r>
            <a:r>
              <a:rPr lang="en-US" sz="1200" smtClean="0"/>
              <a:t>10.9 </a:t>
            </a:r>
          </a:p>
          <a:p>
            <a:pPr marL="0" indent="0">
              <a:lnSpc>
                <a:spcPct val="80000"/>
              </a:lnSpc>
            </a:pPr>
            <a:r>
              <a:rPr lang="en-US" sz="1400" smtClean="0"/>
              <a:t>SAD	              25.0	             </a:t>
            </a:r>
            <a:r>
              <a:rPr lang="en-US" sz="1400" b="1" smtClean="0"/>
              <a:t>18,1	                 </a:t>
            </a:r>
            <a:r>
              <a:rPr lang="en-US" sz="1400" smtClean="0"/>
              <a:t>0,1           </a:t>
            </a:r>
            <a:r>
              <a:rPr lang="sl-SI" sz="1400" smtClean="0"/>
              <a:t> </a:t>
            </a:r>
            <a:r>
              <a:rPr lang="en-US" sz="1400" smtClean="0"/>
              <a:t>1,3	                           5,5</a:t>
            </a:r>
          </a:p>
          <a:p>
            <a:pPr marL="0" indent="0">
              <a:lnSpc>
                <a:spcPct val="80000"/>
              </a:lnSpc>
            </a:pPr>
            <a:r>
              <a:rPr lang="en-US" sz="1400" smtClean="0"/>
              <a:t>V. Britanija        30.3	             16.7	                </a:t>
            </a:r>
            <a:r>
              <a:rPr lang="en-US" sz="1400" i="1" smtClean="0"/>
              <a:t>1.5	           </a:t>
            </a:r>
            <a:r>
              <a:rPr lang="sl-SI" sz="1400" i="1" smtClean="0"/>
              <a:t>  </a:t>
            </a:r>
            <a:r>
              <a:rPr lang="en-US" sz="1400" smtClean="0"/>
              <a:t>3,8	                           8,2</a:t>
            </a:r>
          </a:p>
          <a:p>
            <a:pPr marL="0" indent="0">
              <a:lnSpc>
                <a:spcPct val="80000"/>
              </a:lnSpc>
            </a:pPr>
            <a:endParaRPr lang="en-US" sz="1400" smtClean="0"/>
          </a:p>
          <a:p>
            <a:pPr marL="0" indent="0">
              <a:lnSpc>
                <a:spcPct val="80000"/>
              </a:lnSpc>
            </a:pPr>
            <a:endParaRPr lang="en-US" sz="1400" smtClean="0"/>
          </a:p>
          <a:p>
            <a:pPr marL="0" indent="0">
              <a:lnSpc>
                <a:spcPct val="80000"/>
              </a:lnSpc>
            </a:pPr>
            <a:endParaRPr lang="en-US" sz="140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1400" u="sng" smtClean="0"/>
              <a:t> </a:t>
            </a:r>
          </a:p>
          <a:p>
            <a:pPr marL="0" indent="0">
              <a:lnSpc>
                <a:spcPct val="80000"/>
              </a:lnSpc>
            </a:pPr>
            <a:endParaRPr lang="en-US" sz="1400" u="sng" smtClean="0"/>
          </a:p>
          <a:p>
            <a:pPr marL="0" indent="0">
              <a:lnSpc>
                <a:spcPct val="80000"/>
              </a:lnSpc>
            </a:pPr>
            <a:endParaRPr lang="en-US" sz="1400" u="sng" smtClean="0"/>
          </a:p>
          <a:p>
            <a:pPr marL="0" indent="0">
              <a:lnSpc>
                <a:spcPct val="80000"/>
              </a:lnSpc>
            </a:pPr>
            <a:endParaRPr lang="en-US" sz="1400" u="sng" smtClean="0"/>
          </a:p>
          <a:p>
            <a:pPr marL="0" indent="0">
              <a:lnSpc>
                <a:spcPct val="80000"/>
              </a:lnSpc>
            </a:pPr>
            <a:r>
              <a:rPr lang="en-US" sz="1400" smtClean="0"/>
              <a:t>* Bent Hansen: Fiscal Policy in Seven Countresis (1955-1965J, OECD. Paris, 1964, s</a:t>
            </a:r>
            <a:r>
              <a:rPr lang="sl-SI" sz="1400" smtClean="0"/>
              <a:t>tr</a:t>
            </a:r>
            <a:r>
              <a:rPr lang="en-US" sz="1400" smtClean="0"/>
              <a:t>. 127. I 529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FD18A3C-3ACA-49BB-8686-9241C1CA95D3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E57A1F-4E04-4BA3-A7EF-CF16138E371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95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smtClean="0"/>
              <a:t>POLITIKA I DJELOVANJE JAVNIH RASHODA</a:t>
            </a:r>
          </a:p>
        </p:txBody>
      </p:sp>
      <p:sp>
        <p:nvSpPr>
          <p:cNvPr id="14950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1. NEUTRALNI I AKTIVNI JAVNI RASHODI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U novije vrijeme posebna istraživanaj</a:t>
            </a:r>
            <a:r>
              <a:rPr lang="sl-SI" sz="2800" smtClean="0"/>
              <a:t>a</a:t>
            </a:r>
            <a:r>
              <a:rPr lang="en-US" sz="2800" smtClean="0"/>
              <a:t> se vrše radi sagledavanja u kojoj mjeri javni sektor, preko javnih rashoda, vrš</a:t>
            </a:r>
            <a:r>
              <a:rPr lang="sl-SI" sz="2800" smtClean="0"/>
              <a:t>i</a:t>
            </a:r>
            <a:r>
              <a:rPr lang="en-US" sz="2800" smtClean="0"/>
              <a:t> uticaj na ekonomski razvoj, na stabilizaciju privrede </a:t>
            </a:r>
            <a:r>
              <a:rPr lang="sl-SI" sz="2800" smtClean="0"/>
              <a:t>i</a:t>
            </a:r>
            <a:r>
              <a:rPr lang="en-US" sz="2800" smtClean="0"/>
              <a:t> na redistribucij</a:t>
            </a:r>
            <a:r>
              <a:rPr lang="sl-SI" sz="2800" smtClean="0"/>
              <a:t>u</a:t>
            </a:r>
            <a:r>
              <a:rPr lang="en-US" sz="2800" smtClean="0"/>
              <a:t> dohotka.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U okviru Klasične teorije, istraživanja djelovanja javnih rashoda u privredi  gotovo danijesu ni postojala. To je noramalna posledica već poznatog stava ove teorije u odnosu na javne rashode. Tu leže </a:t>
            </a:r>
            <a:r>
              <a:rPr lang="sl-SI" sz="2800" smtClean="0"/>
              <a:t>i</a:t>
            </a:r>
            <a:r>
              <a:rPr lang="en-US" sz="2800" smtClean="0"/>
              <a:t> najveće razlike izmedju  stare </a:t>
            </a:r>
            <a:r>
              <a:rPr lang="sl-SI" sz="2800" smtClean="0"/>
              <a:t>i </a:t>
            </a:r>
            <a:r>
              <a:rPr lang="en-US" sz="2800" smtClean="0"/>
              <a:t>nove  nauke o finansijama.</a:t>
            </a:r>
          </a:p>
          <a:p>
            <a:pPr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61E0CF-75ED-4CCB-9521-899BB6B56871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6D51778-95DF-45D3-A745-6C5408B826F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mtClean="0"/>
              <a:t>Savremena finansijska teorija</a:t>
            </a:r>
          </a:p>
          <a:p>
            <a:pPr marL="0" indent="0">
              <a:buFontTx/>
              <a:buNone/>
            </a:pPr>
            <a:r>
              <a:rPr lang="en-US" smtClean="0"/>
              <a:t>Nastankom kenzijijanske ekonomske teorije, od vremena velike ekonomske depresije tridesetih godina 20 vijeka, u potpunosti se odbacije tezu o neutralnosti novca </a:t>
            </a:r>
            <a:r>
              <a:rPr lang="sl-SI" smtClean="0"/>
              <a:t>i</a:t>
            </a:r>
            <a:r>
              <a:rPr lang="en-US" smtClean="0"/>
              <a:t> javnih rashoda </a:t>
            </a:r>
            <a:r>
              <a:rPr lang="sl-SI" smtClean="0"/>
              <a:t>i</a:t>
            </a:r>
            <a:r>
              <a:rPr lang="en-US" smtClean="0"/>
              <a:t> ističe stav o njihovom aktivnom djelovanju u privredi</a:t>
            </a:r>
          </a:p>
          <a:p>
            <a:pPr marL="0" indent="0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5FAC80D-45BC-4974-87F7-4A3409C8EC71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131A0D-6DA1-4C9A-A214-CA53CC66C22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400" smtClean="0"/>
              <a:t>Neutralnih javnih rashoda nema, niti ih može biti u privredi.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sl-SI" sz="2400" smtClean="0"/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sl-SI" sz="2400" smtClean="0"/>
              <a:t> </a:t>
            </a:r>
            <a:r>
              <a:rPr lang="en-US" sz="2400" smtClean="0"/>
              <a:t>Istraživanja se vrše zbog: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/>
              <a:t>1.Djelovanja javnih rashoda na proizvodnju i nacinalni dohodak,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/>
              <a:t>2. Monetarnog ili novčanog djelovanja javnih rashoda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/>
              <a:t>3.Konjuturno i stabilizaciono djelovanje rashoda, odnosno uticaja n</a:t>
            </a:r>
            <a:r>
              <a:rPr lang="sl-SI" sz="2400" smtClean="0"/>
              <a:t>a</a:t>
            </a:r>
            <a:r>
              <a:rPr lang="en-US" sz="2400" smtClean="0"/>
              <a:t>bavki države na tržišni mehanizam.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/>
              <a:t>4. Djelovanje javnih rashoda na potrošnju, investicije i zaposlenost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/>
              <a:t>5.Djeovanje javnih rashoda na  strukturu javne potrošnje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/>
              <a:t>6. Prostorni i regionalni efekat javnih rashoda.</a:t>
            </a:r>
          </a:p>
          <a:p>
            <a:pPr marL="0" indent="0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6475A-EA53-402A-9D6B-4E8B1EE4A105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B4EBE34-9BBF-47E5-9032-76E048813D8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2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r>
              <a:rPr lang="en-US" sz="2800" smtClean="0"/>
              <a:t>2. Oblici državne intervencije  preko javnih rashoda Savremena drzava, mjerama </a:t>
            </a:r>
            <a:r>
              <a:rPr lang="sl-SI" sz="2800" smtClean="0"/>
              <a:t>i</a:t>
            </a:r>
            <a:r>
              <a:rPr lang="en-US" sz="2800" smtClean="0"/>
              <a:t> instrumentima fiskalne (poreske </a:t>
            </a:r>
            <a:r>
              <a:rPr lang="sl-SI" sz="2800" smtClean="0"/>
              <a:t>i</a:t>
            </a:r>
            <a:r>
              <a:rPr lang="en-US" sz="2800" smtClean="0"/>
              <a:t> budžetske) politike inegrira se i interveniše  u gotovo</a:t>
            </a:r>
            <a:r>
              <a:rPr lang="sl-SI" sz="2800" smtClean="0"/>
              <a:t> </a:t>
            </a:r>
            <a:r>
              <a:rPr lang="en-US" sz="2800" smtClean="0"/>
              <a:t>svim oblastima društveno</a:t>
            </a:r>
            <a:r>
              <a:rPr lang="sl-SI" sz="2800" smtClean="0"/>
              <a:t>-</a:t>
            </a:r>
            <a:r>
              <a:rPr lang="en-US" sz="2800" smtClean="0"/>
              <a:t>ekonomskog  socijalnog života.</a:t>
            </a:r>
          </a:p>
          <a:p>
            <a:pPr>
              <a:buFontTx/>
              <a:buNone/>
            </a:pPr>
            <a:r>
              <a:rPr lang="en-US" sz="2800" smtClean="0"/>
              <a:t> Javni sektor u industriski razvijenim zemljama, preko javnih rashoda</a:t>
            </a:r>
            <a:r>
              <a:rPr lang="sl-SI" sz="2800" smtClean="0"/>
              <a:t> </a:t>
            </a:r>
            <a:r>
              <a:rPr lang="en-US" sz="2800" smtClean="0"/>
              <a:t>ostvaruje brojne cijeve </a:t>
            </a:r>
            <a:r>
              <a:rPr lang="sl-SI" sz="2800" smtClean="0"/>
              <a:t>i</a:t>
            </a:r>
            <a:r>
              <a:rPr lang="en-US" sz="2800" smtClean="0"/>
              <a:t> zadatke: </a:t>
            </a:r>
            <a:r>
              <a:rPr lang="sl-SI" sz="2800" smtClean="0"/>
              <a:t>   </a:t>
            </a:r>
          </a:p>
          <a:p>
            <a:pPr>
              <a:buFontTx/>
              <a:buNone/>
            </a:pPr>
            <a:r>
              <a:rPr lang="sl-SI" sz="2800" smtClean="0"/>
              <a:t> </a:t>
            </a:r>
            <a:r>
              <a:rPr lang="en-US" sz="2800" smtClean="0"/>
              <a:t>alokativne, redistributivne, stabilizacione </a:t>
            </a:r>
            <a:r>
              <a:rPr lang="sl-SI" sz="2800" smtClean="0"/>
              <a:t>i</a:t>
            </a:r>
            <a:r>
              <a:rPr lang="en-US" sz="2800" smtClean="0"/>
              <a:t> razvojne funkcije finansijske politike.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Content Placeholder 2"/>
          <p:cNvSpPr>
            <a:spLocks noGrp="1"/>
          </p:cNvSpPr>
          <p:nvPr>
            <p:ph idx="4294967295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3. Monetarano djelovanaje javnih rashoda</a:t>
            </a:r>
          </a:p>
          <a:p>
            <a:pPr>
              <a:buFontTx/>
              <a:buNone/>
            </a:pPr>
            <a:r>
              <a:rPr lang="en-US" smtClean="0"/>
              <a:t>U klasičnoj teoriji istraživa</a:t>
            </a:r>
            <a:r>
              <a:rPr lang="sl-SI" smtClean="0"/>
              <a:t>n</a:t>
            </a:r>
            <a:r>
              <a:rPr lang="en-US" smtClean="0"/>
              <a:t>ja monetarnog djelovanja javnih rashoda nije ni postojalao </a:t>
            </a:r>
            <a:r>
              <a:rPr lang="sl-SI" smtClean="0"/>
              <a:t>i</a:t>
            </a:r>
            <a:r>
              <a:rPr lang="en-US" smtClean="0"/>
              <a:t> tvrdnja o neutralnosti novca. </a:t>
            </a:r>
          </a:p>
          <a:p>
            <a:pPr>
              <a:buFontTx/>
              <a:buNone/>
            </a:pPr>
            <a:r>
              <a:rPr lang="en-US" smtClean="0"/>
              <a:t>Savremena teorija ističe koncepciju aktivnog novca. Javni rashodi su monetarni faktor: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584350-6370-441F-8D4D-BAF2AF384786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2B6890F-AC02-4536-B76E-F259DF4DC44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-stvaranja novčane kupovne snage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-ograničavanja trošenja</a:t>
            </a:r>
            <a:r>
              <a:rPr lang="sl-SI" sz="2800" smtClean="0"/>
              <a:t>,</a:t>
            </a:r>
            <a:r>
              <a:rPr lang="en-US" sz="2800" smtClean="0"/>
              <a:t> smanjenja kupovne snage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-rapodjele kupovne snage u privredi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-preraspodjele kupovne novčane snage.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4. Djelovanje javnih rashoda na nacionalni dohodak </a:t>
            </a:r>
            <a:r>
              <a:rPr lang="sl-SI" sz="2800" smtClean="0"/>
              <a:t>i</a:t>
            </a:r>
            <a:r>
              <a:rPr lang="en-US" sz="2800" smtClean="0"/>
              <a:t> proizvodnju.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Prema savremenoj finansijskoj teoriji djelovanje javnih rashoda na konjukturni razvoj kao </a:t>
            </a:r>
            <a:r>
              <a:rPr lang="sl-SI" sz="2800" smtClean="0"/>
              <a:t>i</a:t>
            </a:r>
            <a:r>
              <a:rPr lang="en-US" sz="2800" smtClean="0"/>
              <a:t> njihovo inf</a:t>
            </a:r>
            <a:r>
              <a:rPr lang="sl-SI" sz="2800" smtClean="0"/>
              <a:t>l</a:t>
            </a:r>
            <a:r>
              <a:rPr lang="en-US" sz="2800" smtClean="0"/>
              <a:t>aciono</a:t>
            </a:r>
            <a:r>
              <a:rPr lang="sl-SI" sz="2800" smtClean="0"/>
              <a:t>,</a:t>
            </a:r>
            <a:r>
              <a:rPr lang="en-US" sz="2800" smtClean="0"/>
              <a:t> odnosno defalciono djelovanje.   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ED8FB40-97F2-43DB-AD1E-A58605526A54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D9A8B6B-0F5F-4048-94E4-DF3AF0D893A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9275"/>
            <a:ext cx="8229600" cy="5576888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z="2400" smtClean="0"/>
              <a:t>5. </a:t>
            </a:r>
            <a:r>
              <a:rPr lang="sl-SI" sz="2400" smtClean="0"/>
              <a:t>J</a:t>
            </a:r>
            <a:r>
              <a:rPr lang="en-US" sz="2400" smtClean="0"/>
              <a:t>avni rashodi u funkciji finansiranja privrednog razvoja</a:t>
            </a:r>
          </a:p>
          <a:p>
            <a:pPr marL="0" indent="0"/>
            <a:r>
              <a:rPr lang="en-US" sz="2400" smtClean="0"/>
              <a:t>Drzavni intervrencionizam</a:t>
            </a:r>
            <a:r>
              <a:rPr lang="sl-SI" sz="2400" smtClean="0"/>
              <a:t> </a:t>
            </a:r>
            <a:r>
              <a:rPr lang="en-US" sz="2400" smtClean="0"/>
              <a:t>je u funkciji privrednog razvoja u svim zemljama a narocito u zemljama u razvoju:</a:t>
            </a:r>
          </a:p>
          <a:p>
            <a:pPr marL="0" indent="0">
              <a:buFont typeface="Arial" charset="0"/>
              <a:buNone/>
            </a:pPr>
            <a:r>
              <a:rPr lang="en-US" sz="2400" smtClean="0"/>
              <a:t>	-angažovaje dohotka </a:t>
            </a:r>
            <a:r>
              <a:rPr lang="sl-SI" sz="2400" smtClean="0"/>
              <a:t>i</a:t>
            </a:r>
            <a:r>
              <a:rPr lang="en-US" sz="2400" smtClean="0"/>
              <a:t>  akumulacije za privredni razvoj</a:t>
            </a:r>
          </a:p>
          <a:p>
            <a:pPr marL="0" indent="0">
              <a:buFont typeface="Arial" charset="0"/>
              <a:buNone/>
            </a:pPr>
            <a:r>
              <a:rPr lang="en-US" sz="2400" smtClean="0"/>
              <a:t>	-finansiranje ekonomske </a:t>
            </a:r>
            <a:r>
              <a:rPr lang="sl-SI" sz="2400" smtClean="0"/>
              <a:t>i</a:t>
            </a:r>
            <a:r>
              <a:rPr lang="en-US" sz="2400" smtClean="0"/>
              <a:t> socijalne infrastrukture</a:t>
            </a:r>
          </a:p>
          <a:p>
            <a:pPr marL="0" indent="0">
              <a:buFont typeface="Arial" charset="0"/>
              <a:buNone/>
            </a:pPr>
            <a:r>
              <a:rPr lang="en-US" sz="2400" smtClean="0"/>
              <a:t>	-poboljšanje uslova privredjivanja    zapošljavanja</a:t>
            </a:r>
          </a:p>
          <a:p>
            <a:pPr marL="0" indent="0">
              <a:buFont typeface="Arial" charset="0"/>
              <a:buNone/>
            </a:pPr>
            <a:r>
              <a:rPr lang="en-US" sz="2400" smtClean="0"/>
              <a:t>	-pospješivanje poljoprivrede,</a:t>
            </a:r>
          </a:p>
          <a:p>
            <a:pPr marL="0" indent="0">
              <a:buFont typeface="Arial" charset="0"/>
              <a:buNone/>
            </a:pPr>
            <a:r>
              <a:rPr lang="en-US" sz="2400" smtClean="0"/>
              <a:t>	-poboljšanje r</a:t>
            </a:r>
            <a:r>
              <a:rPr lang="sl-SI" sz="2400" smtClean="0"/>
              <a:t>a</a:t>
            </a:r>
            <a:r>
              <a:rPr lang="en-US" sz="2400" smtClean="0"/>
              <a:t>zvoja izvozne industrje.</a:t>
            </a:r>
          </a:p>
          <a:p>
            <a:pPr marL="0" indent="0">
              <a:buFont typeface="Arial" charset="0"/>
              <a:buNone/>
            </a:pPr>
            <a:r>
              <a:rPr lang="en-US" sz="2400" smtClean="0"/>
              <a:t>	-diverzifikacija privredne</a:t>
            </a:r>
            <a:r>
              <a:rPr lang="sl-SI" sz="2400" smtClean="0"/>
              <a:t> </a:t>
            </a:r>
            <a:r>
              <a:rPr lang="en-US" sz="2400" smtClean="0"/>
              <a:t>strukture.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CE0C293-F5BA-484A-9A97-6FB6F0C826CF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DF625FC-8844-4F95-A246-7CA1A50F473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6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6. Stabilizaciono djeovanje javnih rashoda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Javni rashodi mogu djelovati</a:t>
            </a:r>
            <a:r>
              <a:rPr lang="sl-SI" sz="2800" smtClean="0"/>
              <a:t> </a:t>
            </a:r>
            <a:r>
              <a:rPr lang="en-US" sz="2800" smtClean="0"/>
              <a:t>na  poremećaje tipa inflacija tražnje </a:t>
            </a:r>
            <a:r>
              <a:rPr lang="sl-SI" sz="2800" smtClean="0"/>
              <a:t>i</a:t>
            </a:r>
            <a:r>
              <a:rPr lang="en-US" sz="2800" smtClean="0"/>
              <a:t> inflacije troškova.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7. Djelovnje javnih rashoda na </a:t>
            </a:r>
            <a:r>
              <a:rPr lang="sl-SI" sz="2800" smtClean="0"/>
              <a:t>p</a:t>
            </a:r>
            <a:r>
              <a:rPr lang="en-US" sz="2800" smtClean="0"/>
              <a:t>otrošnju</a:t>
            </a:r>
            <a:r>
              <a:rPr lang="sl-SI" sz="2800" smtClean="0"/>
              <a:t>,</a:t>
            </a:r>
            <a:r>
              <a:rPr lang="en-US" sz="2800" smtClean="0"/>
              <a:t> investicije </a:t>
            </a:r>
            <a:r>
              <a:rPr lang="sl-SI" sz="2800" smtClean="0"/>
              <a:t>i</a:t>
            </a:r>
            <a:r>
              <a:rPr lang="en-US" sz="2800" smtClean="0"/>
              <a:t> zaposlenost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Glavni ciljevi fiskalne </a:t>
            </a:r>
            <a:r>
              <a:rPr lang="sl-SI" sz="2800" smtClean="0"/>
              <a:t>i</a:t>
            </a:r>
            <a:r>
              <a:rPr lang="en-US" sz="2800" smtClean="0"/>
              <a:t> monetarne plitke u savremenim uslovima</a:t>
            </a:r>
            <a:r>
              <a:rPr lang="sl-SI" sz="2800" smtClean="0"/>
              <a:t> </a:t>
            </a:r>
            <a:r>
              <a:rPr lang="en-US" sz="2800" smtClean="0"/>
              <a:t>ekonomije: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-</a:t>
            </a:r>
            <a:r>
              <a:rPr lang="sl-SI" sz="2800" smtClean="0"/>
              <a:t> </a:t>
            </a:r>
            <a:r>
              <a:rPr lang="en-US" sz="2800" smtClean="0"/>
              <a:t>održavanje pune zaposlenosti </a:t>
            </a:r>
            <a:r>
              <a:rPr lang="sl-SI" sz="2800" smtClean="0"/>
              <a:t>i</a:t>
            </a:r>
            <a:r>
              <a:rPr lang="en-US" sz="2800" smtClean="0"/>
              <a:t> rada kapaciteta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 </a:t>
            </a:r>
            <a:r>
              <a:rPr lang="sl-SI" sz="2800" smtClean="0"/>
              <a:t>- </a:t>
            </a:r>
            <a:r>
              <a:rPr lang="en-US" sz="2800" smtClean="0"/>
              <a:t>odražavanje stabilnog novoa cijena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l-SI" sz="2800" smtClean="0"/>
              <a:t>o</a:t>
            </a:r>
            <a:r>
              <a:rPr lang="en-US" sz="2800" smtClean="0"/>
              <a:t>ptimalna stopa privrednog rasta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800" smtClean="0"/>
              <a:t>uravnoteženost platnog bilansa</a:t>
            </a:r>
          </a:p>
          <a:p>
            <a:pPr>
              <a:lnSpc>
                <a:spcPct val="8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9612A18-380C-4114-B1F5-8ECCAF0C3FC9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209CDFD-43A3-4798-BEC6-3876CAB7E2A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7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/>
              <a:t>STALNI RAST JAVNIH RASHODA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smtClean="0"/>
              <a:t>U finansijsko</a:t>
            </a:r>
            <a:r>
              <a:rPr lang="sl-SI" sz="2400" smtClean="0"/>
              <a:t>j</a:t>
            </a:r>
            <a:r>
              <a:rPr lang="en-US" sz="2400" smtClean="0"/>
              <a:t> privredi javlja se tendencija stalnog rasta javnih rashoda. To je sa stanovišta liberalističke političke ekonomije u početku tretirano kao neadekvatna</a:t>
            </a:r>
            <a:r>
              <a:rPr lang="sl-SI" sz="2400" smtClean="0"/>
              <a:t> </a:t>
            </a:r>
            <a:r>
              <a:rPr lang="en-US" sz="2400" smtClean="0"/>
              <a:t>stednja javnih sredstava, a ne kao rasipništvo.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Kasnije je on osudjen kao stetna posledca sve šireg miješanja države u privredni život. Stalni r</a:t>
            </a:r>
            <a:r>
              <a:rPr lang="sl-SI" sz="2400" smtClean="0"/>
              <a:t>a</a:t>
            </a:r>
            <a:r>
              <a:rPr lang="en-US" sz="2400" smtClean="0"/>
              <a:t>st javnih rashoda prati stalno proširenje državnih funkcija: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-</a:t>
            </a:r>
            <a:r>
              <a:rPr lang="sl-SI" sz="2400" smtClean="0"/>
              <a:t> </a:t>
            </a:r>
            <a:r>
              <a:rPr lang="en-US" sz="2400" smtClean="0"/>
              <a:t>širenje postojećih funkcija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- širenj</a:t>
            </a:r>
            <a:r>
              <a:rPr lang="sl-SI" sz="2400" smtClean="0"/>
              <a:t>e i </a:t>
            </a:r>
            <a:r>
              <a:rPr lang="en-US" sz="2400" smtClean="0"/>
              <a:t>razvijanje novih državnih funkcija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Porast javnih rashoda javlja se  u dva oblika: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2400" smtClean="0"/>
              <a:t> </a:t>
            </a:r>
            <a:r>
              <a:rPr lang="en-US" sz="2400" smtClean="0"/>
              <a:t>-</a:t>
            </a:r>
            <a:r>
              <a:rPr lang="sl-SI" sz="2400" smtClean="0"/>
              <a:t> </a:t>
            </a:r>
            <a:r>
              <a:rPr lang="en-US" sz="2400" smtClean="0"/>
              <a:t>apsolutnom –normalnom rastu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2400" smtClean="0"/>
              <a:t> </a:t>
            </a:r>
            <a:r>
              <a:rPr lang="en-US" sz="2400" smtClean="0"/>
              <a:t>-</a:t>
            </a:r>
            <a:r>
              <a:rPr lang="sl-SI" sz="2400" smtClean="0"/>
              <a:t> </a:t>
            </a:r>
            <a:r>
              <a:rPr lang="en-US" sz="2400" smtClean="0"/>
              <a:t>realtivnom obliku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EB390C6-3137-41A9-9C6D-17A6287D81A3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B9BEC8-568E-45CB-8CA0-7B1272C3F9F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Da se javni rshodi se danas u savremenoj finansijskoj teoriji posmatraju u sklopu cjelokupnog finansijskog mehanizma privrede </a:t>
            </a:r>
            <a:r>
              <a:rPr lang="sl-SI" sz="2400" smtClean="0"/>
              <a:t>i</a:t>
            </a:r>
            <a:r>
              <a:rPr lang="en-US" sz="2400" smtClean="0"/>
              <a:t> </a:t>
            </a:r>
            <a:r>
              <a:rPr lang="sl-SI" sz="2400" smtClean="0"/>
              <a:t>eko</a:t>
            </a:r>
            <a:r>
              <a:rPr lang="en-US" sz="2400" smtClean="0"/>
              <a:t>n</a:t>
            </a:r>
            <a:r>
              <a:rPr lang="sl-SI" sz="2400" smtClean="0"/>
              <a:t>om</a:t>
            </a:r>
            <a:r>
              <a:rPr lang="en-US" sz="2400" smtClean="0"/>
              <a:t>skih kategorija</a:t>
            </a:r>
            <a:r>
              <a:rPr lang="sl-SI" sz="2400" smtClean="0"/>
              <a:t>,</a:t>
            </a:r>
            <a:r>
              <a:rPr lang="en-US" sz="2400" smtClean="0"/>
              <a:t> mogu se vidjeti iz slijedeće formule</a:t>
            </a:r>
            <a:r>
              <a:rPr lang="en-US" sz="2400" i="1" smtClean="0"/>
              <a:t>:</a:t>
            </a:r>
            <a:r>
              <a:rPr lang="en-US" sz="2400" b="1" i="1" smtClean="0"/>
              <a:t>	</a:t>
            </a:r>
          </a:p>
          <a:p>
            <a:pPr lvl="2">
              <a:buFontTx/>
              <a:buNone/>
            </a:pPr>
            <a:r>
              <a:rPr lang="en-US" smtClean="0"/>
              <a:t>Y = C + I + G</a:t>
            </a:r>
          </a:p>
          <a:p>
            <a:pPr>
              <a:buFont typeface="Arial" charset="0"/>
              <a:buNone/>
            </a:pPr>
            <a:r>
              <a:rPr lang="en-US" sz="2400" smtClean="0"/>
              <a:t>pri čemu je:</a:t>
            </a:r>
          </a:p>
          <a:p>
            <a:pPr>
              <a:buFont typeface="Arial" charset="0"/>
              <a:buNone/>
            </a:pPr>
            <a:r>
              <a:rPr lang="en-US" sz="2400" smtClean="0"/>
              <a:t> Y - nacionalni dohodak, </a:t>
            </a:r>
          </a:p>
          <a:p>
            <a:pPr>
              <a:buFont typeface="Arial" charset="0"/>
              <a:buNone/>
            </a:pPr>
            <a:r>
              <a:rPr lang="en-US" sz="2400" smtClean="0"/>
              <a:t>C- lična potrošnja, </a:t>
            </a:r>
          </a:p>
          <a:p>
            <a:pPr>
              <a:buFont typeface="Arial" charset="0"/>
              <a:buNone/>
            </a:pPr>
            <a:r>
              <a:rPr lang="en-US" sz="2400" smtClean="0"/>
              <a:t>I - neto investicije i </a:t>
            </a:r>
          </a:p>
          <a:p>
            <a:pPr>
              <a:buFont typeface="Arial" charset="0"/>
              <a:buNone/>
            </a:pPr>
            <a:r>
              <a:rPr lang="en-US" sz="2400" smtClean="0"/>
              <a:t>G - opšta potršnja.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4595D0-E23F-4081-AC25-222C81F11D22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9DA0CE-A591-45A9-A09A-EBDF88614F4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buFontTx/>
              <a:buNone/>
            </a:pPr>
            <a:r>
              <a:rPr lang="en-US" sz="1000" smtClean="0"/>
              <a:t>       	</a:t>
            </a:r>
            <a:r>
              <a:rPr lang="en-US" sz="1000" b="1" smtClean="0"/>
              <a:t>	</a:t>
            </a:r>
            <a:r>
              <a:rPr lang="en-US" sz="2000" b="1" smtClean="0"/>
              <a:t>UČEŠĆE DRŽAVNIH RASHODA U DRU</a:t>
            </a:r>
            <a:r>
              <a:rPr lang="sl-SI" sz="2000" b="1" smtClean="0"/>
              <a:t>Š</a:t>
            </a:r>
            <a:r>
              <a:rPr lang="en-US" sz="2000" b="1" smtClean="0"/>
              <a:t>TVENOM PROIZVODU u %</a:t>
            </a:r>
          </a:p>
          <a:p>
            <a:pPr>
              <a:buFontTx/>
              <a:buNone/>
            </a:pPr>
            <a:endParaRPr lang="en-US" sz="1000" b="1" smtClean="0"/>
          </a:p>
          <a:p>
            <a:pPr>
              <a:buFontTx/>
              <a:buNone/>
            </a:pPr>
            <a:endParaRPr lang="en-US" sz="1000" smtClean="0"/>
          </a:p>
          <a:p>
            <a:pPr>
              <a:buFontTx/>
              <a:buNone/>
            </a:pPr>
            <a:r>
              <a:rPr lang="en-US" sz="1000" smtClean="0"/>
              <a:t>    		                 </a:t>
            </a:r>
            <a:r>
              <a:rPr lang="en-US" sz="1000" u="sng" smtClean="0"/>
              <a:t>1965.	                 1970.	                 1972.	                 1977.	           1978.	       1990.	   1995.             1997</a:t>
            </a:r>
            <a:r>
              <a:rPr lang="en-US" sz="1000" smtClean="0"/>
              <a:t>.</a:t>
            </a:r>
          </a:p>
          <a:p>
            <a:pPr>
              <a:buFontTx/>
              <a:buNone/>
            </a:pPr>
            <a:r>
              <a:rPr lang="en-US" sz="1000" smtClean="0"/>
              <a:t>Belgija	                                      29.1	                  34.4	                  34,8	                40.5	           42.4	       44.8	   49,1 </a:t>
            </a:r>
            <a:r>
              <a:rPr lang="sl-SI" sz="1000" smtClean="0"/>
              <a:t>               </a:t>
            </a:r>
            <a:endParaRPr lang="en-US" sz="1000" smtClean="0"/>
          </a:p>
          <a:p>
            <a:pPr>
              <a:buFontTx/>
              <a:buNone/>
            </a:pPr>
            <a:r>
              <a:rPr lang="sl-SI" sz="1000" smtClean="0"/>
              <a:t>F</a:t>
            </a:r>
            <a:r>
              <a:rPr lang="en-US" sz="1000" smtClean="0"/>
              <a:t>rancuska	                   34,6	                  38.1'	                 38.0	                40.3	          40.8	       55,0	   56,0                </a:t>
            </a:r>
          </a:p>
          <a:p>
            <a:pPr>
              <a:buFontTx/>
              <a:buNone/>
            </a:pPr>
            <a:r>
              <a:rPr lang="en-US" sz="1000" smtClean="0"/>
              <a:t>Njemacka	                  30,8	                 33,3                    30,9                          34,.2	         39.0	      48,9	   48.2 	48,3                   Italija                           31,9	                  35,4                  34.7	               31.0	         32.2	      46,0	    46.8</a:t>
            </a:r>
          </a:p>
          <a:p>
            <a:pPr>
              <a:buFontTx/>
              <a:buNone/>
            </a:pPr>
            <a:r>
              <a:rPr lang="en-US" sz="1000" smtClean="0"/>
              <a:t>Svedska	                  32,9	                  39.9	            43.2	              52.0	         53.2	      69.0	    69,1</a:t>
            </a:r>
          </a:p>
          <a:p>
            <a:pPr>
              <a:buFontTx/>
              <a:buNone/>
            </a:pPr>
            <a:r>
              <a:rPr lang="en-US" sz="1000" smtClean="0"/>
              <a:t>V. Britanija                            30,3                            37.9                  38.1                         40,0                  47.8                      55,0                      56,0                     55,4</a:t>
            </a:r>
          </a:p>
          <a:p>
            <a:pPr>
              <a:buFontTx/>
              <a:buNone/>
            </a:pPr>
            <a:r>
              <a:rPr lang="en-US" sz="1000" smtClean="0"/>
              <a:t> SAD                                        25,0                            25, 0                  25,1	             25,$	         29,2	     37,0	      38,0	44,2   </a:t>
            </a:r>
          </a:p>
          <a:p>
            <a:pPr>
              <a:buFontTx/>
              <a:buNone/>
            </a:pPr>
            <a:endParaRPr lang="en-US" sz="1000" smtClean="0"/>
          </a:p>
          <a:p>
            <a:pPr>
              <a:buFontTx/>
              <a:buNone/>
            </a:pPr>
            <a:endParaRPr lang="en-US" sz="1000" smtClean="0"/>
          </a:p>
          <a:p>
            <a:pPr>
              <a:buFontTx/>
              <a:buNone/>
            </a:pPr>
            <a:endParaRPr lang="en-US" sz="1000" smtClean="0"/>
          </a:p>
          <a:p>
            <a:pPr>
              <a:buFontTx/>
              <a:buNone/>
            </a:pPr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4E91856-77F7-4DEC-A8DB-8247F5769A39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FC2350-9CA3-49F2-86F6-C3440A56E31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r>
              <a:rPr lang="en-US" sz="2800" smtClean="0"/>
              <a:t>Vojni rashodi,  vezani za vojni kompleks, postaju jedan </a:t>
            </a:r>
            <a:r>
              <a:rPr lang="sl-SI" sz="2800" smtClean="0"/>
              <a:t>od</a:t>
            </a:r>
            <a:r>
              <a:rPr lang="en-US" sz="2800" b="1" smtClean="0"/>
              <a:t> </a:t>
            </a:r>
            <a:r>
              <a:rPr lang="en-US" sz="2800" smtClean="0"/>
              <a:t>osnovnih faktora stalnog </a:t>
            </a:r>
            <a:r>
              <a:rPr lang="sl-SI" sz="2800" smtClean="0"/>
              <a:t>r</a:t>
            </a:r>
            <a:r>
              <a:rPr lang="en-US" sz="2800" smtClean="0"/>
              <a:t>ast</a:t>
            </a:r>
            <a:r>
              <a:rPr lang="sl-SI" sz="2800" smtClean="0"/>
              <a:t>a</a:t>
            </a:r>
            <a:r>
              <a:rPr lang="en-US" sz="2800" smtClean="0"/>
              <a:t> javnih rashoda. Samo za nabavku novog nao</a:t>
            </a:r>
            <a:r>
              <a:rPr lang="sl-SI" sz="2800" smtClean="0"/>
              <a:t>ruža</a:t>
            </a:r>
            <a:r>
              <a:rPr lang="en-US" sz="2800" smtClean="0"/>
              <a:t>nja u kapitalisti</a:t>
            </a:r>
            <a:r>
              <a:rPr lang="sl-SI" sz="2800" smtClean="0"/>
              <a:t>č</a:t>
            </a:r>
            <a:r>
              <a:rPr lang="en-US" sz="2800" smtClean="0"/>
              <a:t>kim zemljama godi</a:t>
            </a:r>
            <a:r>
              <a:rPr lang="sl-SI" sz="2800" smtClean="0"/>
              <a:t>š</a:t>
            </a:r>
            <a:r>
              <a:rPr lang="en-US" sz="2800" smtClean="0"/>
              <a:t>nje se tro</a:t>
            </a:r>
            <a:r>
              <a:rPr lang="sl-SI" sz="2800" smtClean="0"/>
              <a:t>š</a:t>
            </a:r>
            <a:r>
              <a:rPr lang="en-US" sz="2800" smtClean="0"/>
              <a:t>i 60-70 milijardi dol</a:t>
            </a:r>
            <a:r>
              <a:rPr lang="sl-SI" sz="2800" smtClean="0"/>
              <a:t>ara</a:t>
            </a:r>
            <a:r>
              <a:rPr lang="en-US" sz="2800" smtClean="0"/>
              <a:t> (s </a:t>
            </a:r>
            <a:r>
              <a:rPr lang="sl-SI" sz="2800" smtClean="0"/>
              <a:t>učešće</a:t>
            </a:r>
            <a:r>
              <a:rPr lang="en-US" sz="2800" smtClean="0"/>
              <a:t>m u nacionalnom dohotku između 6</a:t>
            </a:r>
            <a:r>
              <a:rPr lang="sl-SI" sz="2800" smtClean="0"/>
              <a:t>,</a:t>
            </a:r>
            <a:r>
              <a:rPr lang="en-US" sz="2800" smtClean="0"/>
              <a:t>2 i 8</a:t>
            </a:r>
            <a:r>
              <a:rPr lang="sl-SI" sz="2800" smtClean="0"/>
              <a:t>,8%</a:t>
            </a:r>
            <a:r>
              <a:rPr lang="en-US" sz="2800" smtClean="0"/>
              <a:t>).</a:t>
            </a:r>
          </a:p>
          <a:p>
            <a:r>
              <a:rPr lang="en-US" sz="2800" smtClean="0"/>
              <a:t>Prioritet vojnih rashoda nad socijalnim i razvojnim najbolje se vidi na primjeru</a:t>
            </a:r>
            <a:r>
              <a:rPr lang="sl-SI" sz="2800" smtClean="0"/>
              <a:t> razvi</a:t>
            </a:r>
            <a:r>
              <a:rPr lang="en-US" sz="2800" smtClean="0"/>
              <a:t>jenih tržišnih </a:t>
            </a:r>
            <a:r>
              <a:rPr lang="sl-SI" sz="2800" smtClean="0"/>
              <a:t>ze</a:t>
            </a:r>
            <a:r>
              <a:rPr lang="en-US" sz="2800" smtClean="0"/>
              <a:t>malja. U SAD je, na primjer, za rekonstrukciju gradova</a:t>
            </a:r>
            <a:r>
              <a:rPr lang="sl-SI" sz="2800" smtClean="0"/>
              <a:t> j</a:t>
            </a:r>
            <a:r>
              <a:rPr lang="en-US" sz="2800" smtClean="0"/>
              <a:t>ednog od najte</a:t>
            </a:r>
            <a:r>
              <a:rPr lang="sl-SI" sz="2800" smtClean="0"/>
              <a:t>z</a:t>
            </a:r>
            <a:r>
              <a:rPr lang="en-US" sz="2800" smtClean="0"/>
              <a:t>ih problema) tro</a:t>
            </a:r>
            <a:r>
              <a:rPr lang="sl-SI" sz="2800" smtClean="0"/>
              <a:t>š</a:t>
            </a:r>
            <a:r>
              <a:rPr lang="en-US" sz="2800" smtClean="0"/>
              <a:t>eno od 1966. do 1976. </a:t>
            </a:r>
            <a:r>
              <a:rPr lang="sl-SI" sz="2800" smtClean="0"/>
              <a:t>g</a:t>
            </a:r>
            <a:r>
              <a:rPr lang="en-US" sz="2800" smtClean="0"/>
              <a:t>odine 19 milijardi, dok rashodi za od</a:t>
            </a:r>
            <a:r>
              <a:rPr lang="sl-SI" sz="2800" smtClean="0"/>
              <a:t>r</a:t>
            </a:r>
            <a:r>
              <a:rPr lang="en-US" sz="2800" smtClean="0"/>
              <a:t>žavanje vojnih snaga i proizvodnju novog </a:t>
            </a:r>
            <a:r>
              <a:rPr lang="sl-SI" sz="2800" smtClean="0"/>
              <a:t>oruž</a:t>
            </a:r>
            <a:r>
              <a:rPr lang="en-US" sz="2800" smtClean="0"/>
              <a:t>ja iznose</a:t>
            </a:r>
            <a:r>
              <a:rPr lang="sl-SI" sz="2800" smtClean="0"/>
              <a:t> 737 </a:t>
            </a:r>
            <a:r>
              <a:rPr lang="en-US" sz="2800" smtClean="0"/>
              <a:t>milijardi</a:t>
            </a:r>
            <a:r>
              <a:rPr lang="sl-SI" sz="2800" smtClean="0"/>
              <a:t> $</a:t>
            </a:r>
            <a:r>
              <a:rPr lang="en-US" sz="2800" smtClean="0"/>
              <a:t>. </a:t>
            </a: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6261E3-2CA1-4AD9-A820-DD2C88CC11A4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BDA0F0-5B17-4A6F-9CAA-3A98D91105A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0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914400" lvl="2" indent="0">
              <a:buFont typeface="Arial" charset="0"/>
              <a:buNone/>
            </a:pPr>
            <a:r>
              <a:rPr lang="en-US" sz="3200" smtClean="0"/>
              <a:t>Na penzije veteranima rata godišnje se isplaćuje blizu 20 milijardi</a:t>
            </a:r>
            <a:r>
              <a:rPr lang="sl-SI" sz="3200" smtClean="0"/>
              <a:t> </a:t>
            </a:r>
            <a:r>
              <a:rPr lang="sl-SI" sz="3200" b="1" smtClean="0"/>
              <a:t>$</a:t>
            </a:r>
            <a:r>
              <a:rPr lang="en-US" sz="3200" b="1" smtClean="0"/>
              <a:t>,</a:t>
            </a:r>
            <a:r>
              <a:rPr lang="en-US" sz="3200" smtClean="0"/>
              <a:t> dok kamata na javni dug ve</a:t>
            </a:r>
            <a:r>
              <a:rPr lang="sl-SI" sz="3200" smtClean="0"/>
              <a:t>ć</a:t>
            </a:r>
            <a:r>
              <a:rPr lang="en-US" sz="3200" smtClean="0"/>
              <a:t> dosti</a:t>
            </a:r>
            <a:r>
              <a:rPr lang="sl-SI" sz="3200" smtClean="0"/>
              <a:t>ž</a:t>
            </a:r>
            <a:r>
              <a:rPr lang="en-US" sz="3200" smtClean="0"/>
              <a:t>e 75 milijardi dol</a:t>
            </a:r>
            <a:r>
              <a:rPr lang="sl-SI" sz="3200" smtClean="0"/>
              <a:t>ara</a:t>
            </a:r>
            <a:r>
              <a:rPr lang="en-US" sz="3200" smtClean="0"/>
              <a:t>. Na vojne rashode </a:t>
            </a:r>
            <a:r>
              <a:rPr lang="sl-SI" sz="3200" smtClean="0"/>
              <a:t>razvijenih</a:t>
            </a:r>
            <a:r>
              <a:rPr lang="en-US" sz="3200" smtClean="0"/>
              <a:t> zemalja odlazi oko 30% budžetskih rashoda. Sli</a:t>
            </a:r>
            <a:r>
              <a:rPr lang="sl-SI" sz="3200" smtClean="0"/>
              <a:t>čna</a:t>
            </a:r>
            <a:r>
              <a:rPr lang="en-US" sz="3200" smtClean="0"/>
              <a:t> je situacija i </a:t>
            </a:r>
            <a:r>
              <a:rPr lang="sl-SI" sz="3200" smtClean="0"/>
              <a:t>ko</a:t>
            </a:r>
            <a:r>
              <a:rPr lang="en-US" sz="3200" smtClean="0"/>
              <a:t>d ve</a:t>
            </a:r>
            <a:r>
              <a:rPr lang="sl-SI" sz="3200" smtClean="0"/>
              <a:t>ć</a:t>
            </a:r>
            <a:r>
              <a:rPr lang="en-US" sz="3200" smtClean="0"/>
              <a:t>ih </a:t>
            </a:r>
            <a:r>
              <a:rPr lang="sl-SI" sz="3200" smtClean="0"/>
              <a:t> </a:t>
            </a:r>
            <a:r>
              <a:rPr lang="en-US" sz="3200" smtClean="0"/>
              <a:t>razvijenih zemalja.</a:t>
            </a:r>
            <a:endParaRPr lang="en-US" sz="3200" b="1" smtClean="0"/>
          </a:p>
          <a:p>
            <a:endParaRPr lang="en-US" b="1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B5D4F8E-EFBD-486E-A7F5-4D0B3E988AEC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7907A8-83BF-4344-AECB-D478C6C5559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9275"/>
            <a:ext cx="8229600" cy="55768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smtClean="0"/>
              <a:t>Najve</a:t>
            </a:r>
            <a:r>
              <a:rPr lang="sl-SI" sz="2800" smtClean="0"/>
              <a:t>ć</a:t>
            </a:r>
            <a:r>
              <a:rPr lang="en-US" sz="2800" smtClean="0"/>
              <a:t>i dio rashoda moderne dr</a:t>
            </a:r>
            <a:r>
              <a:rPr lang="sl-SI" sz="2800" smtClean="0"/>
              <a:t>ž</a:t>
            </a:r>
            <a:r>
              <a:rPr lang="en-US" sz="2800" smtClean="0"/>
              <a:t>ave </a:t>
            </a:r>
            <a:r>
              <a:rPr lang="sl-SI" sz="2800" smtClean="0"/>
              <a:t>č</a:t>
            </a:r>
            <a:r>
              <a:rPr lang="en-US" sz="2800" smtClean="0"/>
              <a:t>ine sve vi</a:t>
            </a:r>
            <a:r>
              <a:rPr lang="sl-SI" sz="2800" smtClean="0"/>
              <a:t>š</a:t>
            </a:r>
            <a:r>
              <a:rPr lang="en-US" sz="2800" smtClean="0"/>
              <a:t>e vojni i transferni rashodi.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U transferne rashode dolaz</a:t>
            </a:r>
            <a:r>
              <a:rPr lang="sl-SI" sz="2800" smtClean="0"/>
              <a:t>e</a:t>
            </a:r>
            <a:r>
              <a:rPr lang="en-US" sz="2800" smtClean="0"/>
              <a:t> prije svega, rashodi za socijalnu i zdravstvenu </a:t>
            </a:r>
            <a:r>
              <a:rPr lang="sl-SI" sz="2800" smtClean="0"/>
              <a:t>zaš</a:t>
            </a:r>
            <a:r>
              <a:rPr lang="en-US" sz="2800" smtClean="0"/>
              <a:t>titu.  Socijalno-zdravstveno osiguranje, </a:t>
            </a:r>
            <a:r>
              <a:rPr lang="sl-SI" sz="2800" smtClean="0"/>
              <a:t>ko</a:t>
            </a:r>
            <a:r>
              <a:rPr lang="en-US" sz="2800" smtClean="0"/>
              <a:t>je se ina</a:t>
            </a:r>
            <a:r>
              <a:rPr lang="sl-SI" sz="2800" smtClean="0"/>
              <a:t>č</a:t>
            </a:r>
            <a:r>
              <a:rPr lang="en-US" sz="2800" smtClean="0"/>
              <a:t>e finansira putem transfemih rashoda država u ve</a:t>
            </a:r>
            <a:r>
              <a:rPr lang="sl-SI" sz="2800" smtClean="0"/>
              <a:t>ć</a:t>
            </a:r>
            <a:r>
              <a:rPr lang="en-US" sz="2800" smtClean="0"/>
              <a:t>ini savremenih </a:t>
            </a:r>
            <a:r>
              <a:rPr lang="sl-SI" sz="2800" smtClean="0"/>
              <a:t>drž</a:t>
            </a:r>
            <a:r>
              <a:rPr lang="en-US" sz="2800" smtClean="0"/>
              <a:t>ava, obuhvata:</a:t>
            </a:r>
            <a:endParaRPr lang="sl-SI" sz="2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sl-SI" sz="2800" smtClean="0"/>
              <a:t> - z</a:t>
            </a:r>
            <a:r>
              <a:rPr lang="en-US" sz="2800" smtClean="0"/>
              <a:t>dravstveno osiguranje (preventive i l</a:t>
            </a:r>
            <a:r>
              <a:rPr lang="sl-SI" sz="2800" smtClean="0"/>
              <a:t>iječ</a:t>
            </a:r>
            <a:r>
              <a:rPr lang="en-US" sz="2800" smtClean="0"/>
              <a:t>nje),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- osiguranje od nesre</a:t>
            </a:r>
            <a:r>
              <a:rPr lang="sl-SI" sz="2800" smtClean="0"/>
              <a:t>ć</a:t>
            </a:r>
            <a:r>
              <a:rPr lang="en-US" sz="2800" smtClean="0"/>
              <a:t>e pri radu,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- </a:t>
            </a:r>
            <a:r>
              <a:rPr lang="sl-SI" sz="2800" smtClean="0"/>
              <a:t>o</a:t>
            </a:r>
            <a:r>
              <a:rPr lang="en-US" sz="2800" smtClean="0"/>
              <a:t>siguranje protiv nezaposlenosti,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- </a:t>
            </a:r>
            <a:r>
              <a:rPr lang="sl-SI" sz="2800" smtClean="0"/>
              <a:t>p</a:t>
            </a:r>
            <a:r>
              <a:rPr lang="en-US" sz="2800" smtClean="0"/>
              <a:t>enziono i invalidsko osiguranje,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- </a:t>
            </a:r>
            <a:r>
              <a:rPr lang="sl-SI" sz="2800" smtClean="0"/>
              <a:t>z</a:t>
            </a:r>
            <a:r>
              <a:rPr lang="en-US" sz="2800" smtClean="0"/>
              <a:t>a</a:t>
            </a:r>
            <a:r>
              <a:rPr lang="sl-SI" sz="2800" smtClean="0"/>
              <a:t>š</a:t>
            </a:r>
            <a:r>
              <a:rPr lang="en-US" sz="2800" smtClean="0"/>
              <a:t>tita porodice i djece,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- </a:t>
            </a:r>
            <a:r>
              <a:rPr lang="sl-SI" sz="2800" smtClean="0"/>
              <a:t>p</a:t>
            </a:r>
            <a:r>
              <a:rPr lang="en-US" sz="2800" smtClean="0"/>
              <a:t>omo</a:t>
            </a:r>
            <a:r>
              <a:rPr lang="sl-SI" sz="2800" smtClean="0"/>
              <a:t>ć</a:t>
            </a:r>
            <a:r>
              <a:rPr lang="en-US" sz="2800" smtClean="0"/>
              <a:t> socijalno ugro</a:t>
            </a:r>
            <a:r>
              <a:rPr lang="sl-SI" sz="2800" smtClean="0"/>
              <a:t>ž</a:t>
            </a:r>
            <a:r>
              <a:rPr lang="en-US" sz="2800" smtClean="0"/>
              <a:t>enima,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1BF3F3-9223-47BB-9594-B668B42C7057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B9DCD-F2D4-4934-9E51-5E15C9F8393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28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smtClean="0"/>
              <a:t>GRANICE STALNOG RASTA  JAVNIH RASHODA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smtClean="0"/>
              <a:t>Pred finansijsku teoriju postavlja se </a:t>
            </a:r>
            <a:r>
              <a:rPr lang="sl-SI" sz="2400" smtClean="0"/>
              <a:t>znač</a:t>
            </a:r>
            <a:r>
              <a:rPr lang="en-US" sz="2400" smtClean="0"/>
              <a:t>ajan zadatak da ispita uzroke stalnog rasta </a:t>
            </a:r>
            <a:r>
              <a:rPr lang="sl-SI" sz="2400" smtClean="0"/>
              <a:t>ja</a:t>
            </a:r>
            <a:r>
              <a:rPr lang="en-US" sz="2400" smtClean="0"/>
              <a:t>vnih rashoda i granice do kojih ovaj </a:t>
            </a:r>
            <a:r>
              <a:rPr lang="sl-SI" sz="2400" smtClean="0"/>
              <a:t>r</a:t>
            </a:r>
            <a:r>
              <a:rPr lang="en-US" sz="2400" smtClean="0"/>
              <a:t>ast mo</a:t>
            </a:r>
            <a:r>
              <a:rPr lang="sl-SI" sz="2400" smtClean="0"/>
              <a:t>ž</a:t>
            </a:r>
            <a:r>
              <a:rPr lang="en-US" sz="2400" smtClean="0"/>
              <a:t>e i</a:t>
            </a:r>
            <a:r>
              <a:rPr lang="sl-SI" sz="2400" smtClean="0"/>
              <a:t>ć</a:t>
            </a:r>
            <a:r>
              <a:rPr lang="en-US" sz="2400" smtClean="0"/>
              <a:t>i. Ovo pitanje je</a:t>
            </a:r>
            <a:r>
              <a:rPr lang="sl-SI" sz="2400" smtClean="0"/>
              <a:t>,</a:t>
            </a:r>
            <a:r>
              <a:rPr lang="en-US" sz="2400" smtClean="0"/>
              <a:t> koliko</a:t>
            </a:r>
            <a:r>
              <a:rPr lang="sl-SI" sz="2400" smtClean="0"/>
              <a:t>-</a:t>
            </a:r>
            <a:r>
              <a:rPr lang="en-US" sz="2400" smtClean="0"/>
              <a:t>toliko i praktično-politii</a:t>
            </a:r>
            <a:r>
              <a:rPr lang="sl-SI" sz="2400" smtClean="0"/>
              <a:t>č</a:t>
            </a:r>
            <a:r>
              <a:rPr lang="en-US" sz="2400" smtClean="0"/>
              <a:t>ke prirode.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U pitanju granica rasta javnih rashoda, a posebno u odnosu na nacionalni</a:t>
            </a:r>
            <a:r>
              <a:rPr lang="sl-SI" sz="2400" smtClean="0"/>
              <a:t> </a:t>
            </a:r>
            <a:r>
              <a:rPr lang="en-US" sz="2400" smtClean="0"/>
              <a:t>mogu se izdvojiti dva gledi</a:t>
            </a:r>
            <a:r>
              <a:rPr lang="sl-SI" sz="2400" smtClean="0"/>
              <a:t>š</a:t>
            </a:r>
            <a:r>
              <a:rPr lang="en-US" sz="2400" smtClean="0"/>
              <a:t>ta: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sl-SI" sz="2400" b="1" smtClean="0"/>
              <a:t>	1</a:t>
            </a:r>
            <a:r>
              <a:rPr lang="en-US" sz="2400" b="1" smtClean="0"/>
              <a:t>) </a:t>
            </a:r>
            <a:r>
              <a:rPr lang="en-US" sz="2400" smtClean="0"/>
              <a:t>Stavovi klas</a:t>
            </a:r>
            <a:r>
              <a:rPr lang="sl-SI" sz="2400" smtClean="0"/>
              <a:t>ičn</a:t>
            </a:r>
            <a:r>
              <a:rPr lang="en-US" sz="2400" smtClean="0"/>
              <a:t>e finansijske teorije i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2) Stav s</a:t>
            </a:r>
            <a:r>
              <a:rPr lang="sl-SI" sz="2400" smtClean="0"/>
              <a:t>a</a:t>
            </a:r>
            <a:r>
              <a:rPr lang="en-US" sz="2400" smtClean="0"/>
              <a:t>vremene</a:t>
            </a:r>
            <a:r>
              <a:rPr lang="en-US" sz="2400" b="1" smtClean="0"/>
              <a:t> </a:t>
            </a:r>
            <a:r>
              <a:rPr lang="en-US" sz="2400" smtClean="0"/>
              <a:t>teorije.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Razmat</a:t>
            </a:r>
            <a:r>
              <a:rPr lang="sl-SI" sz="2400" smtClean="0"/>
              <a:t>ić</a:t>
            </a:r>
            <a:r>
              <a:rPr lang="en-US" sz="2400" smtClean="0"/>
              <a:t>emo posebno</a:t>
            </a:r>
            <a:r>
              <a:rPr lang="sl-SI" sz="2400" smtClean="0"/>
              <a:t>,</a:t>
            </a:r>
            <a:r>
              <a:rPr lang="en-US" sz="2400" smtClean="0"/>
              <a:t> ukratko</a:t>
            </a:r>
            <a:r>
              <a:rPr lang="sl-SI" sz="2400" smtClean="0"/>
              <a:t>,</a:t>
            </a:r>
            <a:r>
              <a:rPr lang="en-US" sz="2400" smtClean="0"/>
              <a:t> stavove klasi</a:t>
            </a:r>
            <a:r>
              <a:rPr lang="sl-SI" sz="2400" smtClean="0"/>
              <a:t>č</a:t>
            </a:r>
            <a:r>
              <a:rPr lang="en-US" sz="2400" smtClean="0"/>
              <a:t>ne teorije, a zatim ne</a:t>
            </a:r>
            <a:r>
              <a:rPr lang="sl-SI" sz="2400" smtClean="0"/>
              <a:t>š</a:t>
            </a:r>
            <a:r>
              <a:rPr lang="en-US" sz="2400" smtClean="0"/>
              <a:t>to šire </a:t>
            </a:r>
            <a:r>
              <a:rPr lang="sl-SI" sz="2400" smtClean="0"/>
              <a:t>i savremene </a:t>
            </a:r>
            <a:r>
              <a:rPr lang="en-US" sz="2400" smtClean="0"/>
              <a:t> teorije.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ABE8B8E-A34E-496E-A881-D665044CFE37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4B91DC-63CF-4EAE-BA09-C6A3A7F571F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/>
              <a:t>1. </a:t>
            </a:r>
            <a:r>
              <a:rPr lang="en-US" sz="2400" smtClean="0"/>
              <a:t>KLASIINA </a:t>
            </a:r>
            <a:r>
              <a:rPr lang="sl-SI" sz="2400" smtClean="0"/>
              <a:t>TEORIJ</a:t>
            </a:r>
            <a:r>
              <a:rPr lang="en-US" sz="2400" smtClean="0"/>
              <a:t>A RASTA JAVNIH RASHODA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Kasi</a:t>
            </a:r>
            <a:r>
              <a:rPr lang="sl-SI" sz="2800" smtClean="0"/>
              <a:t>č</a:t>
            </a:r>
            <a:r>
              <a:rPr lang="en-US" sz="2800" smtClean="0"/>
              <a:t>na teorija javnih rashoda polazi od tvrdnje da mora postojati </a:t>
            </a:r>
            <a:r>
              <a:rPr lang="en-US" sz="2800" b="1" smtClean="0"/>
              <a:t>plafon</a:t>
            </a:r>
            <a:r>
              <a:rPr lang="sl-SI" sz="2800" smtClean="0"/>
              <a:t> r</a:t>
            </a:r>
            <a:r>
              <a:rPr lang="en-US" sz="2800" smtClean="0"/>
              <a:t>ashoda</a:t>
            </a:r>
            <a:r>
              <a:rPr lang="sl-SI" sz="2800" smtClean="0"/>
              <a:t>,</a:t>
            </a:r>
            <a:r>
              <a:rPr lang="en-US" sz="2800" smtClean="0"/>
              <a:t> </a:t>
            </a:r>
            <a:r>
              <a:rPr lang="sl-SI" sz="2800" smtClean="0"/>
              <a:t>č</a:t>
            </a:r>
            <a:r>
              <a:rPr lang="en-US" sz="2800" smtClean="0"/>
              <a:t>ije prekora</a:t>
            </a:r>
            <a:r>
              <a:rPr lang="sl-SI" sz="2800" smtClean="0"/>
              <a:t>č</a:t>
            </a:r>
            <a:r>
              <a:rPr lang="en-US" sz="2800" smtClean="0"/>
              <a:t>enje, u krajajem slu</a:t>
            </a:r>
            <a:r>
              <a:rPr lang="sl-SI" sz="2800" smtClean="0"/>
              <a:t>č</a:t>
            </a:r>
            <a:r>
              <a:rPr lang="en-US" sz="2800" smtClean="0"/>
              <a:t>aju, mo</a:t>
            </a:r>
            <a:r>
              <a:rPr lang="sl-SI" sz="2800" smtClean="0"/>
              <a:t>že</a:t>
            </a:r>
            <a:r>
              <a:rPr lang="en-US" sz="2800" smtClean="0"/>
              <a:t> imati negativan odraz </a:t>
            </a:r>
            <a:r>
              <a:rPr lang="sl-SI" sz="2800" smtClean="0"/>
              <a:t>na</a:t>
            </a:r>
            <a:r>
              <a:rPr lang="en-US" sz="2800" smtClean="0"/>
              <a:t> </a:t>
            </a:r>
            <a:r>
              <a:rPr lang="sl-SI" sz="2800" smtClean="0"/>
              <a:t>dinam</a:t>
            </a:r>
            <a:r>
              <a:rPr lang="en-US" sz="2800" smtClean="0"/>
              <a:t>iku i strukturu ekonomskog razvoja i socijalnu </a:t>
            </a:r>
            <a:r>
              <a:rPr lang="sl-SI" sz="2800" smtClean="0"/>
              <a:t>i</a:t>
            </a:r>
            <a:r>
              <a:rPr lang="en-US" sz="2800" smtClean="0"/>
              <a:t> potiti</a:t>
            </a:r>
            <a:r>
              <a:rPr lang="sl-SI" sz="2800" smtClean="0"/>
              <a:t>č</a:t>
            </a:r>
            <a:r>
              <a:rPr lang="en-US" sz="2800" smtClean="0"/>
              <a:t>ku stabilnost zem</a:t>
            </a:r>
            <a:r>
              <a:rPr lang="sl-SI" sz="2800" smtClean="0"/>
              <a:t>lje.</a:t>
            </a:r>
            <a:r>
              <a:rPr lang="en-US" sz="2800" smtClean="0"/>
              <a:t> </a:t>
            </a:r>
          </a:p>
          <a:p>
            <a:pPr>
              <a:lnSpc>
                <a:spcPct val="90000"/>
              </a:lnSpc>
            </a:pPr>
            <a:r>
              <a:rPr lang="sl-SI" sz="2800" smtClean="0"/>
              <a:t>M</a:t>
            </a:r>
            <a:r>
              <a:rPr lang="en-US" sz="2800" smtClean="0"/>
              <a:t>edutim, u konkretnom određivanju tog </a:t>
            </a:r>
            <a:r>
              <a:rPr lang="sl-SI" sz="2800" smtClean="0"/>
              <a:t>l</a:t>
            </a:r>
            <a:r>
              <a:rPr lang="en-US" sz="2800" smtClean="0"/>
              <a:t>imita - klasi</a:t>
            </a:r>
            <a:r>
              <a:rPr lang="sl-SI" sz="2800" smtClean="0"/>
              <a:t>č</a:t>
            </a:r>
            <a:r>
              <a:rPr lang="en-US" sz="2800" smtClean="0"/>
              <a:t>na gra</a:t>
            </a:r>
            <a:r>
              <a:rPr lang="sl-SI" sz="2800" smtClean="0"/>
              <a:t>dj</a:t>
            </a:r>
            <a:r>
              <a:rPr lang="en-US" sz="2800" smtClean="0"/>
              <a:t>ans</a:t>
            </a:r>
            <a:r>
              <a:rPr lang="sl-SI" sz="2800" smtClean="0"/>
              <a:t>ka</a:t>
            </a:r>
            <a:r>
              <a:rPr lang="en-US" sz="2800" smtClean="0"/>
              <a:t> teorija </a:t>
            </a:r>
            <a:r>
              <a:rPr lang="sl-SI" sz="2800" smtClean="0"/>
              <a:t>ne</a:t>
            </a:r>
            <a:r>
              <a:rPr lang="en-US" sz="2800" smtClean="0"/>
              <a:t> </a:t>
            </a:r>
            <a:r>
              <a:rPr lang="sl-SI" sz="2800" smtClean="0"/>
              <a:t>nalaz</a:t>
            </a:r>
            <a:r>
              <a:rPr lang="en-US" sz="2800" smtClean="0"/>
              <a:t>i odgovor.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Njen odgovor se kre</a:t>
            </a:r>
            <a:r>
              <a:rPr lang="sl-SI" sz="2800" smtClean="0"/>
              <a:t>ć</a:t>
            </a:r>
            <a:r>
              <a:rPr lang="en-US" sz="2800" smtClean="0"/>
              <a:t>e u granicama stalnih zahtjeva za što man</a:t>
            </a:r>
            <a:r>
              <a:rPr lang="sl-SI" sz="2800" smtClean="0"/>
              <a:t>j</a:t>
            </a:r>
            <a:r>
              <a:rPr lang="en-US" sz="2800" b="1" smtClean="0"/>
              <a:t>i</a:t>
            </a:r>
            <a:r>
              <a:rPr lang="sl-SI" sz="2800" b="1" smtClean="0"/>
              <a:t>m</a:t>
            </a:r>
            <a:r>
              <a:rPr lang="en-US" sz="2800" b="1" smtClean="0"/>
              <a:t> </a:t>
            </a:r>
            <a:r>
              <a:rPr lang="en-US" sz="2800" smtClean="0"/>
              <a:t>r</a:t>
            </a:r>
            <a:r>
              <a:rPr lang="sl-SI" sz="2800" smtClean="0"/>
              <a:t>ast</a:t>
            </a:r>
            <a:r>
              <a:rPr lang="en-US" sz="2800" smtClean="0"/>
              <a:t>om rashoda, kao i ulogom d</a:t>
            </a:r>
            <a:r>
              <a:rPr lang="sl-SI" sz="2800" smtClean="0"/>
              <a:t>rž</a:t>
            </a:r>
            <a:r>
              <a:rPr lang="en-US" sz="2800" smtClean="0"/>
              <a:t>ave.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8D9722-23AC-4A0B-85C7-D988A98FC2C8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2B07C31-7624-4A28-AF36-2A5D6DC81AC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Ovakav stav je posledica ve</a:t>
            </a:r>
            <a:r>
              <a:rPr lang="sl-SI" sz="2800" smtClean="0"/>
              <a:t>ć</a:t>
            </a:r>
            <a:r>
              <a:rPr lang="en-US" sz="2800" smtClean="0"/>
              <a:t> iznesenog ,</a:t>
            </a:r>
            <a:r>
              <a:rPr lang="sl-SI" sz="2800" smtClean="0"/>
              <a:t>opšt</a:t>
            </a:r>
            <a:r>
              <a:rPr lang="en-US" sz="2800" smtClean="0"/>
              <a:t>eg stava ove teori</a:t>
            </a:r>
            <a:r>
              <a:rPr lang="sl-SI" sz="2800" smtClean="0"/>
              <a:t>j</a:t>
            </a:r>
            <a:r>
              <a:rPr lang="en-US" sz="2800" smtClean="0"/>
              <a:t>e u odnosu na javne rashode (teorija minimiteta) i njihovu </a:t>
            </a:r>
            <a:r>
              <a:rPr lang="sl-SI" sz="2800" smtClean="0"/>
              <a:t>neprodukti</a:t>
            </a:r>
            <a:r>
              <a:rPr lang="en-US" sz="2800" smtClean="0"/>
              <a:t>vnu prirodu (rasipanje d</a:t>
            </a:r>
            <a:r>
              <a:rPr lang="sl-SI" sz="2800" smtClean="0"/>
              <a:t>r</a:t>
            </a:r>
            <a:r>
              <a:rPr lang="en-US" sz="2800" smtClean="0"/>
              <a:t>u</a:t>
            </a:r>
            <a:r>
              <a:rPr lang="sl-SI" sz="2800" smtClean="0"/>
              <a:t>š</a:t>
            </a:r>
            <a:r>
              <a:rPr lang="en-US" sz="2800" smtClean="0"/>
              <a:t>tvenih sredstava).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Kako su javni prihodi i rashodi treba</a:t>
            </a:r>
            <a:r>
              <a:rPr lang="sl-SI" sz="2800" smtClean="0"/>
              <a:t>l</a:t>
            </a:r>
            <a:r>
              <a:rPr lang="en-US" sz="2800" smtClean="0"/>
              <a:t>i uvijek biti jednaki, kao i ponuda i </a:t>
            </a:r>
            <a:r>
              <a:rPr lang="sl-SI" sz="2800" smtClean="0"/>
              <a:t>potraž</a:t>
            </a:r>
            <a:r>
              <a:rPr lang="en-US" sz="2800" b="1" smtClean="0"/>
              <a:t>nja,</a:t>
            </a:r>
            <a:r>
              <a:rPr lang="sl-SI" sz="2800" b="1" smtClean="0"/>
              <a:t> </a:t>
            </a:r>
            <a:r>
              <a:rPr lang="en-US" sz="2800" smtClean="0"/>
              <a:t>odnosno investici</a:t>
            </a:r>
            <a:r>
              <a:rPr lang="sl-SI" sz="2800" smtClean="0"/>
              <a:t>j</a:t>
            </a:r>
            <a:r>
              <a:rPr lang="en-US" sz="2800" smtClean="0"/>
              <a:t>e i </a:t>
            </a:r>
            <a:r>
              <a:rPr lang="sl-SI" sz="2800" smtClean="0"/>
              <a:t>š</a:t>
            </a:r>
            <a:r>
              <a:rPr lang="en-US" sz="2800" smtClean="0"/>
              <a:t>tednja (ex ante), to se polazilo od stavova da p</a:t>
            </a:r>
            <a:r>
              <a:rPr lang="sl-SI" sz="2800" smtClean="0"/>
              <a:t>or</a:t>
            </a:r>
            <a:r>
              <a:rPr lang="en-US" sz="2800" smtClean="0"/>
              <a:t>esko optere</a:t>
            </a:r>
            <a:r>
              <a:rPr lang="sl-SI" sz="2800" smtClean="0"/>
              <a:t>ć</a:t>
            </a:r>
            <a:r>
              <a:rPr lang="en-US" sz="2800" smtClean="0"/>
              <a:t>enje treba da bude </a:t>
            </a:r>
            <a:r>
              <a:rPr lang="sl-SI" sz="2800" smtClean="0"/>
              <a:t>š</a:t>
            </a:r>
            <a:r>
              <a:rPr lang="en-US" sz="2800" smtClean="0"/>
              <a:t>to </a:t>
            </a:r>
            <a:r>
              <a:rPr lang="sl-SI" sz="2800" smtClean="0"/>
              <a:t>niž</a:t>
            </a:r>
            <a:r>
              <a:rPr lang="en-US" sz="2800" smtClean="0"/>
              <a:t>e, da bi se dao dovoljan podstrek privatnoj </a:t>
            </a:r>
            <a:r>
              <a:rPr lang="sl-SI" sz="2800" smtClean="0"/>
              <a:t>inicija</a:t>
            </a:r>
            <a:r>
              <a:rPr lang="en-US" sz="2800" smtClean="0"/>
              <a:t>tivi kao generatotu privrednog rasta i stabi</a:t>
            </a:r>
            <a:r>
              <a:rPr lang="sl-SI" sz="2800" smtClean="0"/>
              <a:t>ln</a:t>
            </a:r>
            <a:r>
              <a:rPr lang="en-US" sz="2800" smtClean="0"/>
              <a:t>osti.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C9643F1-BE55-4AC6-AB71-8247170725E1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A1373E3-1F79-463E-B177-24B6A44F273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SAVREMENA TEOR</a:t>
            </a:r>
            <a:r>
              <a:rPr lang="sl-SI" sz="2800" smtClean="0"/>
              <a:t>IJ</a:t>
            </a:r>
            <a:r>
              <a:rPr lang="en-US" sz="2800" smtClean="0"/>
              <a:t>A STALNOG RASTA JAVNIH RASHODA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U savremenoj zapadnoj </a:t>
            </a:r>
            <a:r>
              <a:rPr lang="sl-SI" sz="2800" smtClean="0"/>
              <a:t>finan</a:t>
            </a:r>
            <a:r>
              <a:rPr lang="en-US" sz="2800" smtClean="0"/>
              <a:t>sijskoj</a:t>
            </a:r>
            <a:r>
              <a:rPr lang="sl-SI" sz="2800" smtClean="0"/>
              <a:t> </a:t>
            </a:r>
            <a:r>
              <a:rPr lang="en-US" sz="2800" smtClean="0"/>
              <a:t>literat</a:t>
            </a:r>
            <a:r>
              <a:rPr lang="sl-SI" sz="2800" smtClean="0"/>
              <a:t>u</a:t>
            </a:r>
            <a:r>
              <a:rPr lang="en-US" sz="2800" smtClean="0"/>
              <a:t>ri poseban značaj prid</a:t>
            </a:r>
            <a:r>
              <a:rPr lang="sl-SI" sz="2800" smtClean="0"/>
              <a:t>a</a:t>
            </a:r>
            <a:r>
              <a:rPr lang="en-US" sz="2800" smtClean="0"/>
              <a:t>je se isto</a:t>
            </a:r>
            <a:r>
              <a:rPr lang="sl-SI" sz="2800" smtClean="0"/>
              <a:t>rijski</a:t>
            </a:r>
            <a:r>
              <a:rPr lang="en-US" sz="2800" smtClean="0"/>
              <a:t> determinisanom porastu javnih rashoda i interpretaciji Wagnerovog zakona,</a:t>
            </a:r>
            <a:r>
              <a:rPr lang="sl-SI" sz="2800" smtClean="0"/>
              <a:t>njego</a:t>
            </a:r>
            <a:r>
              <a:rPr lang="en-US" sz="2800" smtClean="0"/>
              <a:t>voj dijagnozi o porastu </a:t>
            </a:r>
            <a:r>
              <a:rPr lang="sl-SI" sz="2800" smtClean="0"/>
              <a:t>značaja</a:t>
            </a:r>
            <a:r>
              <a:rPr lang="en-US" sz="2800" smtClean="0"/>
              <a:t> javnih finans</a:t>
            </a:r>
            <a:r>
              <a:rPr lang="sl-SI" sz="2800" smtClean="0"/>
              <a:t>ij</a:t>
            </a:r>
            <a:r>
              <a:rPr lang="en-US" sz="2800" smtClean="0"/>
              <a:t>a </a:t>
            </a:r>
            <a:r>
              <a:rPr lang="sl-SI" sz="2800" smtClean="0"/>
              <a:t>i</a:t>
            </a:r>
            <a:r>
              <a:rPr lang="en-US" sz="2800" smtClean="0"/>
              <a:t> dr</a:t>
            </a:r>
            <a:r>
              <a:rPr lang="sl-SI" sz="2800" smtClean="0"/>
              <a:t>ž</a:t>
            </a:r>
            <a:r>
              <a:rPr lang="en-US" sz="2800" smtClean="0"/>
              <a:t>avne intervenciije. </a:t>
            </a:r>
          </a:p>
          <a:p>
            <a:pPr>
              <a:lnSpc>
                <a:spcPct val="80000"/>
              </a:lnSpc>
            </a:pPr>
            <a:r>
              <a:rPr lang="sl-SI" sz="2800" smtClean="0"/>
              <a:t>Danas</a:t>
            </a:r>
            <a:r>
              <a:rPr lang="en-US" sz="2800" b="1" smtClean="0"/>
              <a:t> </a:t>
            </a:r>
            <a:r>
              <a:rPr lang="en-US" sz="2800" smtClean="0"/>
              <a:t>se sve vi</a:t>
            </a:r>
            <a:r>
              <a:rPr lang="sl-SI" sz="2800" smtClean="0"/>
              <a:t>š</a:t>
            </a:r>
            <a:r>
              <a:rPr lang="en-US" sz="2800" smtClean="0"/>
              <a:t>e postavlja pitanje: da li je evolucija pove</a:t>
            </a:r>
            <a:r>
              <a:rPr lang="sl-SI" sz="2800" smtClean="0"/>
              <a:t>ć</a:t>
            </a:r>
            <a:r>
              <a:rPr lang="en-US" sz="2800" smtClean="0"/>
              <a:t>anja </a:t>
            </a:r>
            <a:r>
              <a:rPr lang="sl-SI" sz="2800" smtClean="0"/>
              <a:t>ras</a:t>
            </a:r>
            <a:r>
              <a:rPr lang="en-US" sz="2800" smtClean="0"/>
              <a:t>hoda zav</a:t>
            </a:r>
            <a:r>
              <a:rPr lang="sl-SI" sz="2800" smtClean="0"/>
              <a:t>rš</a:t>
            </a:r>
            <a:r>
              <a:rPr lang="en-US" sz="2800" smtClean="0"/>
              <a:t>ena , </a:t>
            </a:r>
            <a:r>
              <a:rPr lang="sl-SI" sz="2800" smtClean="0"/>
              <a:t>dosti</a:t>
            </a:r>
            <a:r>
              <a:rPr lang="en-US" sz="2800" smtClean="0"/>
              <a:t>gnutim nivoom poslednjih decenija ili se ide u sus</a:t>
            </a:r>
            <a:r>
              <a:rPr lang="sl-SI" sz="2800" smtClean="0"/>
              <a:t>r</a:t>
            </a:r>
            <a:r>
              <a:rPr lang="en-US" sz="2800" smtClean="0"/>
              <a:t>t</a:t>
            </a:r>
            <a:r>
              <a:rPr lang="sl-SI" sz="2800" smtClean="0"/>
              <a:t>e</a:t>
            </a:r>
            <a:r>
              <a:rPr lang="en-US" sz="2800" smtClean="0"/>
              <a:t>t novo</a:t>
            </a:r>
            <a:r>
              <a:rPr lang="sl-SI" sz="2800" smtClean="0"/>
              <a:t>j</a:t>
            </a:r>
            <a:r>
              <a:rPr lang="en-US" sz="2800" smtClean="0"/>
              <a:t> uzlaznoj</a:t>
            </a:r>
            <a:r>
              <a:rPr lang="en-US" sz="2800" b="1" smtClean="0"/>
              <a:t> </a:t>
            </a:r>
            <a:r>
              <a:rPr lang="en-US" sz="2800" smtClean="0"/>
              <a:t>liniji </a:t>
            </a:r>
            <a:r>
              <a:rPr lang="sl-SI" sz="2800" smtClean="0"/>
              <a:t>javn</a:t>
            </a:r>
            <a:r>
              <a:rPr lang="en-US" sz="2800" smtClean="0"/>
              <a:t>ih</a:t>
            </a:r>
            <a:r>
              <a:rPr lang="sl-SI" sz="2800" smtClean="0"/>
              <a:t> </a:t>
            </a:r>
            <a:r>
              <a:rPr lang="en-US" sz="2800" smtClean="0"/>
              <a:t>rashoda</a:t>
            </a:r>
            <a:r>
              <a:rPr lang="sl-SI" sz="2800" smtClean="0"/>
              <a:t>.</a:t>
            </a: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5B88D45-671F-4B77-B18D-D65479717ABB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3A61C52-75D5-4E4F-BCEB-B8A7E14018B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150"/>
            <a:ext cx="8229600" cy="54340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smtClean="0"/>
              <a:t>I, drugo, da l</a:t>
            </a:r>
            <a:r>
              <a:rPr lang="sl-SI" sz="2800" smtClean="0"/>
              <a:t>i</a:t>
            </a:r>
            <a:r>
              <a:rPr lang="en-US" sz="2800" smtClean="0"/>
              <a:t> </a:t>
            </a:r>
            <a:r>
              <a:rPr lang="sl-SI" sz="2800" smtClean="0"/>
              <a:t>c</a:t>
            </a:r>
            <a:r>
              <a:rPr lang="en-US" sz="2800" smtClean="0"/>
              <a:t>e posle n</a:t>
            </a:r>
            <a:r>
              <a:rPr lang="sl-SI" sz="2800" smtClean="0"/>
              <a:t>j</a:t>
            </a:r>
            <a:r>
              <a:rPr lang="en-US" sz="2800" smtClean="0"/>
              <a:t>ihovog ub</a:t>
            </a:r>
            <a:r>
              <a:rPr lang="sl-SI" sz="2800" smtClean="0"/>
              <a:t>rz</a:t>
            </a:r>
            <a:r>
              <a:rPr lang="en-US" sz="2800" smtClean="0"/>
              <a:t>anog porasta, u od</a:t>
            </a:r>
            <a:r>
              <a:rPr lang="sl-SI" sz="2800" smtClean="0"/>
              <a:t>n</a:t>
            </a:r>
            <a:r>
              <a:rPr lang="en-US" sz="2800" smtClean="0"/>
              <a:t>osu na </a:t>
            </a:r>
            <a:r>
              <a:rPr lang="sl-SI" sz="2800" smtClean="0"/>
              <a:t>naci</a:t>
            </a:r>
            <a:r>
              <a:rPr lang="en-US" sz="2800" smtClean="0"/>
              <a:t>onalni dohodak posle drugog svjetskog rata, do</a:t>
            </a:r>
            <a:r>
              <a:rPr lang="sl-SI" sz="2800" smtClean="0"/>
              <a:t>ć</a:t>
            </a:r>
            <a:r>
              <a:rPr lang="en-US" sz="2800" smtClean="0"/>
              <a:t>i do njihovog opadanja.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0 pit</a:t>
            </a:r>
            <a:r>
              <a:rPr lang="sl-SI" sz="2800" smtClean="0"/>
              <a:t>an</a:t>
            </a:r>
            <a:r>
              <a:rPr lang="en-US" sz="2800" smtClean="0"/>
              <a:t>ju p</a:t>
            </a:r>
            <a:r>
              <a:rPr lang="sl-SI" sz="2800" smtClean="0"/>
              <a:t>l</a:t>
            </a:r>
            <a:r>
              <a:rPr lang="en-US" sz="2800" smtClean="0"/>
              <a:t>afona, </a:t>
            </a:r>
            <a:r>
              <a:rPr lang="sl-SI" sz="2800" smtClean="0"/>
              <a:t>odno</a:t>
            </a:r>
            <a:r>
              <a:rPr lang="en-US" sz="2800" smtClean="0"/>
              <a:t>sno krajnjem </a:t>
            </a:r>
            <a:r>
              <a:rPr lang="sl-SI" sz="2800" smtClean="0"/>
              <a:t>li</a:t>
            </a:r>
            <a:r>
              <a:rPr lang="en-US" sz="2800" smtClean="0"/>
              <a:t>mitu javnih ras</a:t>
            </a:r>
            <a:r>
              <a:rPr lang="sl-SI" sz="2800" smtClean="0"/>
              <a:t>h</a:t>
            </a:r>
            <a:r>
              <a:rPr lang="en-US" sz="2800" smtClean="0"/>
              <a:t>oda, savremena finansijska </a:t>
            </a:r>
            <a:r>
              <a:rPr lang="sl-SI" sz="2800" smtClean="0"/>
              <a:t>nauka</a:t>
            </a:r>
            <a:r>
              <a:rPr lang="en-US" sz="2800" smtClean="0"/>
              <a:t> nije u s</a:t>
            </a:r>
            <a:r>
              <a:rPr lang="sl-SI" sz="2800" smtClean="0"/>
              <a:t>t</a:t>
            </a:r>
            <a:r>
              <a:rPr lang="en-US" sz="2800" smtClean="0"/>
              <a:t>anju da da valjan odgovor.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 Istina, mogu se susresti i takva shvatanja (</a:t>
            </a:r>
            <a:r>
              <a:rPr lang="sl-SI" sz="2800" smtClean="0"/>
              <a:t>H</a:t>
            </a:r>
            <a:r>
              <a:rPr lang="en-US" sz="2800" smtClean="0"/>
              <a:t>ok) d</a:t>
            </a:r>
            <a:r>
              <a:rPr lang="sl-SI" sz="2800" smtClean="0"/>
              <a:t>a</a:t>
            </a:r>
            <a:r>
              <a:rPr lang="en-US" sz="2800" smtClean="0"/>
              <a:t> je 15% krajnja granica do koje dr</a:t>
            </a:r>
            <a:r>
              <a:rPr lang="sl-SI" sz="2800" smtClean="0"/>
              <a:t>ž</a:t>
            </a:r>
            <a:r>
              <a:rPr lang="en-US" sz="2800" smtClean="0"/>
              <a:t>ava sm</a:t>
            </a:r>
            <a:r>
              <a:rPr lang="sl-SI" sz="2800" smtClean="0"/>
              <a:t>ij</a:t>
            </a:r>
            <a:r>
              <a:rPr lang="en-US" sz="2800" smtClean="0"/>
              <a:t>e opteretiti nacionalni dohodak</a:t>
            </a:r>
            <a:r>
              <a:rPr lang="sl-SI" sz="2800" smtClean="0"/>
              <a:t>     sv</a:t>
            </a:r>
            <a:r>
              <a:rPr lang="en-US" sz="2800" smtClean="0"/>
              <a:t>ojim </a:t>
            </a:r>
            <a:r>
              <a:rPr lang="sl-SI" sz="2800" smtClean="0"/>
              <a:t>ra</a:t>
            </a:r>
            <a:r>
              <a:rPr lang="en-US" sz="2800" smtClean="0"/>
              <a:t>shodima.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Dakle, postoje i pok</a:t>
            </a:r>
            <a:r>
              <a:rPr lang="sl-SI" sz="2800" smtClean="0"/>
              <a:t>uš</a:t>
            </a:r>
            <a:r>
              <a:rPr lang="en-US" sz="2800" smtClean="0"/>
              <a:t>aji konkretnog procentualnog utvrd</a:t>
            </a:r>
            <a:r>
              <a:rPr lang="sl-SI" sz="2800" smtClean="0"/>
              <a:t>j</a:t>
            </a:r>
            <a:r>
              <a:rPr lang="en-US" sz="2800" smtClean="0"/>
              <a:t>ivanja.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smtClean="0"/>
              <a:t>	</a:t>
            </a:r>
          </a:p>
          <a:p>
            <a:pPr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7F9A9C-4611-456C-A575-B37554859F2F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D36343C-69D7-401F-BFE6-29FD50DBCEB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79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smtClean="0"/>
              <a:t>UZROCI RASTA JAVNIH RASHODA</a:t>
            </a:r>
          </a:p>
        </p:txBody>
      </p:sp>
      <p:sp>
        <p:nvSpPr>
          <p:cNvPr id="16794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Uzr</a:t>
            </a:r>
            <a:r>
              <a:rPr lang="sl-SI" sz="2400" smtClean="0"/>
              <a:t>o</a:t>
            </a:r>
            <a:r>
              <a:rPr lang="en-US" sz="2400" smtClean="0"/>
              <a:t>c</a:t>
            </a:r>
            <a:r>
              <a:rPr lang="sl-SI" sz="2400" smtClean="0"/>
              <a:t>i</a:t>
            </a:r>
            <a:r>
              <a:rPr lang="en-US" sz="2400" smtClean="0"/>
              <a:t> stainog rast</a:t>
            </a:r>
            <a:r>
              <a:rPr lang="sl-SI" sz="2400" smtClean="0"/>
              <a:t>a</a:t>
            </a:r>
            <a:r>
              <a:rPr lang="en-US" sz="2400" smtClean="0"/>
              <a:t> </a:t>
            </a:r>
            <a:r>
              <a:rPr lang="sl-SI" sz="2400" smtClean="0"/>
              <a:t>j</a:t>
            </a:r>
            <a:r>
              <a:rPr lang="en-US" sz="2400" smtClean="0"/>
              <a:t>avnih rashoda su brojni i vrio raznovrsni. U f</a:t>
            </a:r>
            <a:r>
              <a:rPr lang="sl-SI" sz="2400" smtClean="0"/>
              <a:t>in</a:t>
            </a:r>
            <a:r>
              <a:rPr lang="en-US" sz="2400" smtClean="0"/>
              <a:t>ansijskoj</a:t>
            </a:r>
            <a:r>
              <a:rPr lang="en-US" sz="2400" i="1" smtClean="0"/>
              <a:t> </a:t>
            </a:r>
            <a:r>
              <a:rPr lang="en-US" sz="2400" smtClean="0"/>
              <a:t>teoriji postoje nastojanja </a:t>
            </a:r>
            <a:r>
              <a:rPr lang="sl-SI" sz="2400" smtClean="0"/>
              <a:t>da </a:t>
            </a:r>
            <a:r>
              <a:rPr lang="en-US" sz="2400" smtClean="0"/>
              <a:t>se oni grupi</a:t>
            </a:r>
            <a:r>
              <a:rPr lang="sl-SI" sz="2400" smtClean="0"/>
              <a:t>š</a:t>
            </a:r>
            <a:r>
              <a:rPr lang="en-US" sz="2400" smtClean="0"/>
              <a:t>u u odred</a:t>
            </a:r>
            <a:r>
              <a:rPr lang="sl-SI" sz="2400" smtClean="0"/>
              <a:t>j</a:t>
            </a:r>
            <a:r>
              <a:rPr lang="en-US" sz="2400" smtClean="0"/>
              <a:t>ene osnovne tipove.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 Prema francuskom teoreti</a:t>
            </a:r>
            <a:r>
              <a:rPr lang="sl-SI" sz="2400" smtClean="0"/>
              <a:t>c</a:t>
            </a:r>
            <a:r>
              <a:rPr lang="en-US" sz="2400" smtClean="0"/>
              <a:t>aru Javnih finansija, Gastonu Jezu (Yez), koji je dao do sada najbolji sistematski pregled ovih uzroka, svi uzroci rest</a:t>
            </a:r>
            <a:r>
              <a:rPr lang="sl-SI" sz="2400" smtClean="0"/>
              <a:t>a</a:t>
            </a:r>
            <a:r>
              <a:rPr lang="en-US" sz="2400" smtClean="0"/>
              <a:t> javnih rashoda mogu se klasifikovati u dvije osnovne grope:	.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a) Prividni ili fiktivni uzroci,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b) </a:t>
            </a:r>
            <a:r>
              <a:rPr lang="sl-SI" sz="2400" smtClean="0"/>
              <a:t>s</a:t>
            </a:r>
            <a:r>
              <a:rPr lang="en-US" sz="2400" smtClean="0"/>
              <a:t>tvarni ili su</a:t>
            </a:r>
            <a:r>
              <a:rPr lang="sl-SI" sz="2400" smtClean="0"/>
              <a:t>š</a:t>
            </a:r>
            <a:r>
              <a:rPr lang="en-US" sz="2400" smtClean="0"/>
              <a:t>tinski uzroci.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Razmotri</a:t>
            </a:r>
            <a:r>
              <a:rPr lang="sl-SI" sz="2400" smtClean="0"/>
              <a:t>ć</a:t>
            </a:r>
            <a:r>
              <a:rPr lang="en-US" sz="2400" smtClean="0"/>
              <a:t>emo zbog njihove specifiirnosti odvojeno ove osnovne uzroke rasta javnih rashoda u savremenoj t</a:t>
            </a:r>
            <a:r>
              <a:rPr lang="sl-SI" sz="2400" smtClean="0"/>
              <a:t>e</a:t>
            </a:r>
            <a:r>
              <a:rPr lang="en-US" sz="2400" smtClean="0"/>
              <a:t>oriji</a:t>
            </a:r>
            <a:r>
              <a:rPr lang="en-US" sz="1600" smtClean="0"/>
              <a:t>.</a:t>
            </a:r>
          </a:p>
          <a:p>
            <a:pPr>
              <a:lnSpc>
                <a:spcPct val="90000"/>
              </a:lnSpc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8BA73B0-3DBE-4BAC-9133-0714A1644A55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5C28CA-F65A-44FF-909A-EB7AED069F1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/>
              <a:t> </a:t>
            </a:r>
            <a:r>
              <a:rPr lang="en-US" sz="2400" b="1" smtClean="0"/>
              <a:t>MESTO JAV</a:t>
            </a:r>
            <a:r>
              <a:rPr lang="sl-SI" sz="2400" b="1" smtClean="0"/>
              <a:t>NI</a:t>
            </a:r>
            <a:r>
              <a:rPr lang="en-US" sz="2400" b="1" smtClean="0"/>
              <a:t>H</a:t>
            </a:r>
            <a:r>
              <a:rPr lang="sl-SI" sz="2400" b="1" smtClean="0"/>
              <a:t> </a:t>
            </a:r>
            <a:r>
              <a:rPr lang="en-US" sz="2400" b="1" smtClean="0"/>
              <a:t>RASHODA U FINANSUSKOJ</a:t>
            </a:r>
            <a:r>
              <a:rPr lang="en-US" sz="2400" smtClean="0"/>
              <a:t>	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b="1" smtClean="0"/>
              <a:t>TEORJI I POLITICI	</a:t>
            </a: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	Prije nego što pređemo na analizu javnih rashoda, potrebno je razmotriti pitanje da li javni rashodi uo</a:t>
            </a:r>
            <a:r>
              <a:rPr lang="sl-SI" sz="2400" smtClean="0"/>
              <a:t>pšte</a:t>
            </a:r>
            <a:r>
              <a:rPr lang="en-US" sz="2400" smtClean="0"/>
              <a:t> spadaju u predmet  monetarih i javnih finansija.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U zapadnim teorijama ne vladaju jedinstveni stavovi u pogledu proučavanja javnih rashoda i njihove veze s naukom o finansijama.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Jedni smatraju da javni rashodi uopšte ne spadaju u predmet nauke o fmansijama, da se finansije trebaju baviti samo izučavanjem javnih prihoda. 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Drugi, opet, da se nauka o fin</a:t>
            </a:r>
            <a:r>
              <a:rPr lang="sl-SI" sz="2400" smtClean="0"/>
              <a:t>an</a:t>
            </a:r>
            <a:r>
              <a:rPr lang="en-US" sz="2400" smtClean="0"/>
              <a:t>sijama ne smije ograničti samo na pitanje javnih prihoda, već da treba </a:t>
            </a:r>
            <a:r>
              <a:rPr lang="sl-SI" sz="2400" smtClean="0"/>
              <a:t>u</a:t>
            </a:r>
            <a:r>
              <a:rPr lang="en-US" sz="2400" smtClean="0"/>
              <a:t>ključiti  u proučavanje i javne rashode.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718DA3-4E90-4CF2-A334-ABA777AF7E35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BB5AD28-31D0-4501-B9D9-52F2A75D410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a) PRIVIDNI UZROCI RASTA JAVNI</a:t>
            </a:r>
            <a:r>
              <a:rPr lang="sl-SI" sz="2000" b="1" smtClean="0"/>
              <a:t>H</a:t>
            </a:r>
            <a:r>
              <a:rPr lang="en-US" sz="2000" b="1" smtClean="0"/>
              <a:t> RASHODA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Prividni uzroci su oni kada stalnom rastu javnih rashoda stoji kao protivt</a:t>
            </a:r>
            <a:r>
              <a:rPr lang="sl-SI" sz="2400" smtClean="0"/>
              <a:t>eža</a:t>
            </a:r>
            <a:r>
              <a:rPr lang="en-US" sz="2400" smtClean="0"/>
              <a:t> sta</a:t>
            </a:r>
            <a:r>
              <a:rPr lang="sl-SI" sz="2400" smtClean="0"/>
              <a:t>ln</a:t>
            </a:r>
            <a:r>
              <a:rPr lang="en-US" sz="2400" smtClean="0"/>
              <a:t>i r</a:t>
            </a:r>
            <a:r>
              <a:rPr lang="sl-SI" sz="2400" smtClean="0"/>
              <a:t>a</a:t>
            </a:r>
            <a:r>
              <a:rPr lang="en-US" sz="2400" smtClean="0"/>
              <a:t>st javnih prihoda, tako da ne dolazi do ve</a:t>
            </a:r>
            <a:r>
              <a:rPr lang="sl-SI" sz="2400" smtClean="0"/>
              <a:t>ć</a:t>
            </a:r>
            <a:r>
              <a:rPr lang="en-US" sz="2400" smtClean="0"/>
              <a:t>eg pritiska na poreske obveznike. 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Odnos između javnih rashoda i prihoda ostaje isti, dok visina li</a:t>
            </a:r>
            <a:r>
              <a:rPr lang="sl-SI" sz="2400" smtClean="0"/>
              <a:t>č</a:t>
            </a:r>
            <a:r>
              <a:rPr lang="en-US" sz="2400" smtClean="0"/>
              <a:t>ne potro</a:t>
            </a:r>
            <a:r>
              <a:rPr lang="sl-SI" sz="2400" smtClean="0"/>
              <a:t>š</a:t>
            </a:r>
            <a:r>
              <a:rPr lang="en-US" sz="2400" smtClean="0"/>
              <a:t>nje nije o</a:t>
            </a:r>
            <a:r>
              <a:rPr lang="sl-SI" sz="2400" smtClean="0"/>
              <a:t>g</a:t>
            </a:r>
            <a:r>
              <a:rPr lang="en-US" sz="2400" smtClean="0"/>
              <a:t>rani</a:t>
            </a:r>
            <a:r>
              <a:rPr lang="sl-SI" sz="2400" smtClean="0"/>
              <a:t>č</a:t>
            </a:r>
            <a:r>
              <a:rPr lang="en-US" sz="2400" smtClean="0"/>
              <a:t>ena u korist op</a:t>
            </a:r>
            <a:r>
              <a:rPr lang="sl-SI" sz="2400" smtClean="0"/>
              <a:t>š</a:t>
            </a:r>
            <a:r>
              <a:rPr lang="en-US" sz="2400" smtClean="0"/>
              <a:t>te potro</a:t>
            </a:r>
            <a:r>
              <a:rPr lang="sl-SI" sz="2400" smtClean="0"/>
              <a:t>š</a:t>
            </a:r>
            <a:r>
              <a:rPr lang="en-US" sz="2400" smtClean="0"/>
              <a:t>nje.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 S</a:t>
            </a:r>
            <a:r>
              <a:rPr lang="sl-SI" sz="2400" smtClean="0"/>
              <a:t>tv</a:t>
            </a:r>
            <a:r>
              <a:rPr lang="en-US" sz="2400" smtClean="0"/>
              <a:t>a</a:t>
            </a:r>
            <a:r>
              <a:rPr lang="sl-SI" sz="2400" smtClean="0"/>
              <a:t>rn</a:t>
            </a:r>
            <a:r>
              <a:rPr lang="en-US" sz="2400" smtClean="0"/>
              <a:t>i apsolu</a:t>
            </a:r>
            <a:r>
              <a:rPr lang="sl-SI" sz="2400" smtClean="0"/>
              <a:t>tn</a:t>
            </a:r>
            <a:r>
              <a:rPr lang="en-US" sz="2400" smtClean="0"/>
              <a:t>i porast je takav </a:t>
            </a:r>
            <a:r>
              <a:rPr lang="sl-SI" sz="2400" smtClean="0"/>
              <a:t>r</a:t>
            </a:r>
            <a:r>
              <a:rPr lang="en-US" sz="2400" smtClean="0"/>
              <a:t>ast u kojem dolazi do stvarnog pove</a:t>
            </a:r>
            <a:r>
              <a:rPr lang="sl-SI" sz="2400" smtClean="0"/>
              <a:t>ć</a:t>
            </a:r>
            <a:r>
              <a:rPr lang="en-US" sz="2400" smtClean="0"/>
              <a:t>anjn rashoda, bez obzira na kretanje i pona</a:t>
            </a:r>
            <a:r>
              <a:rPr lang="sl-SI" sz="2400" smtClean="0"/>
              <a:t>š</a:t>
            </a:r>
            <a:r>
              <a:rPr lang="en-US" sz="2400" smtClean="0"/>
              <a:t>anje izvora (prihoda), odnosno porasta javnih rashoda u odnosu na porast nacionalnog dohotka, a uz porast u</a:t>
            </a:r>
            <a:r>
              <a:rPr lang="sl-SI" sz="2400" smtClean="0"/>
              <a:t>č</a:t>
            </a:r>
            <a:r>
              <a:rPr lang="en-US" sz="2400" smtClean="0"/>
              <a:t>e</a:t>
            </a:r>
            <a:r>
              <a:rPr lang="sl-SI" sz="2400" smtClean="0"/>
              <a:t>šć</a:t>
            </a:r>
            <a:r>
              <a:rPr lang="en-US" sz="2400" smtClean="0"/>
              <a:t>a rashoda u nacionalnom dohotku.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U prvidne il</a:t>
            </a:r>
            <a:r>
              <a:rPr lang="sl-SI" sz="2400" smtClean="0"/>
              <a:t>i</a:t>
            </a:r>
            <a:r>
              <a:rPr lang="en-US" sz="2400" smtClean="0"/>
              <a:t> fiktivne uzroke J</a:t>
            </a:r>
            <a:r>
              <a:rPr lang="sl-SI" sz="2400" smtClean="0"/>
              <a:t>e</a:t>
            </a:r>
            <a:r>
              <a:rPr lang="en-US" sz="2400" smtClean="0"/>
              <a:t>ze navodi: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 smanjenje kupovne snage novca;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 promjene u tehnici izrade bud</a:t>
            </a:r>
            <a:r>
              <a:rPr lang="sl-SI" sz="2400" smtClean="0"/>
              <a:t>ž</a:t>
            </a:r>
            <a:r>
              <a:rPr lang="en-US" sz="2400" smtClean="0"/>
              <a:t>eta, 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2400" smtClean="0"/>
              <a:t>  	 - </a:t>
            </a:r>
            <a:r>
              <a:rPr lang="en-US" sz="2400" smtClean="0"/>
              <a:t> pove</a:t>
            </a:r>
            <a:r>
              <a:rPr lang="sl-SI" sz="2400" smtClean="0"/>
              <a:t>ć</a:t>
            </a:r>
            <a:r>
              <a:rPr lang="en-US" sz="2400" smtClean="0"/>
              <a:t>anje stanovni</a:t>
            </a:r>
            <a:r>
              <a:rPr lang="sl-SI" sz="2400" smtClean="0"/>
              <a:t>š</a:t>
            </a:r>
            <a:r>
              <a:rPr lang="en-US" sz="2400" smtClean="0"/>
              <a:t>tva i teritorije zemije.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531D73D-C16A-482A-8673-C9CD5AE7E45A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39F8FC-E714-412C-82A9-6A0214581C3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150"/>
            <a:ext cx="8229600" cy="543401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Tx/>
              <a:buAutoNum type="alphaLcParenR"/>
            </a:pPr>
            <a:r>
              <a:rPr lang="en-US" sz="2400" smtClean="0"/>
              <a:t>Pad kupovne snage, novca, odnosno inflacija i r</a:t>
            </a:r>
            <a:r>
              <a:rPr lang="sl-SI" sz="2400" smtClean="0"/>
              <a:t>a</a:t>
            </a:r>
            <a:r>
              <a:rPr lang="en-US" sz="2400" smtClean="0"/>
              <a:t>st c</a:t>
            </a:r>
            <a:r>
              <a:rPr lang="sl-SI" sz="2400" smtClean="0"/>
              <a:t>ij</a:t>
            </a:r>
            <a:r>
              <a:rPr lang="en-US" sz="2400" smtClean="0"/>
              <a:t>ena dovode do nominalnog </a:t>
            </a:r>
            <a:r>
              <a:rPr lang="sl-SI" sz="2400" smtClean="0"/>
              <a:t>r</a:t>
            </a:r>
            <a:r>
              <a:rPr lang="en-US" sz="2400" smtClean="0"/>
              <a:t>aste dohotka, rashoda i bud</a:t>
            </a:r>
            <a:r>
              <a:rPr lang="sl-SI" sz="2400" smtClean="0"/>
              <a:t>z</a:t>
            </a:r>
            <a:r>
              <a:rPr lang="en-US" sz="2400" smtClean="0"/>
              <a:t>etskih izdataka uop</a:t>
            </a:r>
            <a:r>
              <a:rPr lang="sl-SI" sz="2400" smtClean="0"/>
              <a:t>š</a:t>
            </a:r>
            <a:r>
              <a:rPr lang="en-US" sz="2400" smtClean="0"/>
              <a:t>te. Stoga smanjenje kupovne snage novca direktno dovodi do nominalnog </a:t>
            </a:r>
            <a:r>
              <a:rPr lang="sl-SI" sz="2400" smtClean="0"/>
              <a:t>r</a:t>
            </a:r>
            <a:r>
              <a:rPr lang="en-US" sz="2400" smtClean="0"/>
              <a:t>aste javnih rashoda, mad</a:t>
            </a:r>
            <a:r>
              <a:rPr lang="sl-SI" sz="2400" smtClean="0"/>
              <a:t>a</a:t>
            </a:r>
            <a:r>
              <a:rPr lang="en-US" sz="2400" smtClean="0"/>
              <a:t> stvarni </a:t>
            </a:r>
            <a:r>
              <a:rPr lang="sl-SI" sz="2400" smtClean="0"/>
              <a:t>r</a:t>
            </a:r>
            <a:r>
              <a:rPr lang="en-US" sz="2400" smtClean="0"/>
              <a:t>ast ne mor</a:t>
            </a:r>
            <a:r>
              <a:rPr lang="sl-SI" sz="2400" smtClean="0"/>
              <a:t>a</a:t>
            </a:r>
            <a:r>
              <a:rPr lang="en-US" sz="2400" smtClean="0"/>
              <a:t> da postoji.</a:t>
            </a:r>
          </a:p>
          <a:p>
            <a:pPr marL="457200" indent="-457200">
              <a:lnSpc>
                <a:spcPct val="90000"/>
              </a:lnSpc>
              <a:buFontTx/>
              <a:buAutoNum type="alphaLcParenR"/>
            </a:pPr>
            <a:r>
              <a:rPr lang="en-US" sz="2400" smtClean="0"/>
              <a:t> Ukoliko su porasle cijene, kao i ostali izdaci, u toku godine za 10%, i javni rashodi </a:t>
            </a:r>
            <a:r>
              <a:rPr lang="sl-SI" sz="2400" smtClean="0"/>
              <a:t>ć</a:t>
            </a:r>
            <a:r>
              <a:rPr lang="en-US" sz="2400" smtClean="0"/>
              <a:t>e porasti za navedeni procenat.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smtClean="0"/>
              <a:t>b) Kod promjena bud</a:t>
            </a:r>
            <a:r>
              <a:rPr lang="sl-SI" sz="2400" smtClean="0"/>
              <a:t>ž</a:t>
            </a:r>
            <a:r>
              <a:rPr lang="en-US" sz="2400" smtClean="0"/>
              <a:t>etske tehnike, odnosno prilikom </a:t>
            </a:r>
            <a:r>
              <a:rPr lang="sl-SI" sz="2400" smtClean="0"/>
              <a:t>p</a:t>
            </a:r>
            <a:r>
              <a:rPr lang="en-US" sz="2400" smtClean="0"/>
              <a:t>relaska s neto na b</a:t>
            </a:r>
            <a:r>
              <a:rPr lang="sl-SI" sz="2400" smtClean="0"/>
              <a:t>ru</a:t>
            </a:r>
            <a:r>
              <a:rPr lang="en-US" sz="2400" smtClean="0"/>
              <a:t>to b</a:t>
            </a:r>
            <a:r>
              <a:rPr lang="sl-SI" sz="2400" smtClean="0"/>
              <a:t>u</a:t>
            </a:r>
            <a:r>
              <a:rPr lang="en-US" sz="2400" smtClean="0"/>
              <a:t>d</a:t>
            </a:r>
            <a:r>
              <a:rPr lang="sl-SI" sz="2400" smtClean="0"/>
              <a:t>ž</a:t>
            </a:r>
            <a:r>
              <a:rPr lang="en-US" sz="2400" smtClean="0"/>
              <a:t>etiranje, svi izdaci i prihodi ulaze u bud</a:t>
            </a:r>
            <a:r>
              <a:rPr lang="sl-SI" sz="2400" smtClean="0"/>
              <a:t>ž</a:t>
            </a:r>
            <a:r>
              <a:rPr lang="en-US" sz="2400" smtClean="0"/>
              <a:t>et (nema vi</a:t>
            </a:r>
            <a:r>
              <a:rPr lang="sl-SI" sz="2400" smtClean="0"/>
              <a:t>š</a:t>
            </a:r>
            <a:r>
              <a:rPr lang="en-US" sz="2400" smtClean="0"/>
              <a:t>e medusobnih prebijanja, neto), </a:t>
            </a:r>
            <a:r>
              <a:rPr lang="sl-SI" sz="2400" smtClean="0"/>
              <a:t>š</a:t>
            </a:r>
            <a:r>
              <a:rPr lang="en-US" sz="2400" smtClean="0"/>
              <a:t>to dovodi do prividnog porasta bud</a:t>
            </a:r>
            <a:r>
              <a:rPr lang="sl-SI" sz="2400" smtClean="0"/>
              <a:t>ž</a:t>
            </a:r>
            <a:r>
              <a:rPr lang="en-US" sz="2400" smtClean="0"/>
              <a:t>etskih prihoda i rashod</a:t>
            </a:r>
            <a:r>
              <a:rPr lang="sl-SI" sz="2400" smtClean="0"/>
              <a:t>a</a:t>
            </a:r>
            <a:r>
              <a:rPr lang="en-US" sz="2400" smtClean="0"/>
              <a:t>, do stvarnog porasta ne mo</a:t>
            </a:r>
            <a:r>
              <a:rPr lang="sl-SI" sz="2400" smtClean="0"/>
              <a:t>ra</a:t>
            </a:r>
            <a:r>
              <a:rPr lang="en-US" sz="2400" smtClean="0"/>
              <a:t> do</a:t>
            </a:r>
            <a:r>
              <a:rPr lang="sl-SI" sz="2400" smtClean="0"/>
              <a:t>ć</a:t>
            </a:r>
            <a:r>
              <a:rPr lang="en-US" sz="2400" smtClean="0"/>
              <a:t>i.</a:t>
            </a:r>
          </a:p>
          <a:p>
            <a:pPr marL="457200" indent="-457200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4B8D1A-3666-47DE-BB0B-095C159363B7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2220FF-7845-4981-9199-3F0D8D47217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2800" smtClean="0"/>
              <a:t>c) </a:t>
            </a:r>
            <a:r>
              <a:rPr lang="en-US" sz="2800" smtClean="0"/>
              <a:t>Pov</a:t>
            </a:r>
            <a:r>
              <a:rPr lang="sl-SI" sz="2800" smtClean="0"/>
              <a:t>eć</a:t>
            </a:r>
            <a:r>
              <a:rPr lang="en-US" sz="2800" smtClean="0"/>
              <a:t>anje stanovn</a:t>
            </a:r>
            <a:r>
              <a:rPr lang="sl-SI" sz="2800" smtClean="0"/>
              <a:t>iš</a:t>
            </a:r>
            <a:r>
              <a:rPr lang="en-US" sz="2800" smtClean="0"/>
              <a:t>tva i ter</a:t>
            </a:r>
            <a:r>
              <a:rPr lang="sl-SI" sz="2800" smtClean="0"/>
              <a:t>i</a:t>
            </a:r>
            <a:r>
              <a:rPr lang="en-US" sz="2800" smtClean="0"/>
              <a:t>torija zemlje</a:t>
            </a:r>
            <a:r>
              <a:rPr lang="en-US" sz="2800" b="1" smtClean="0"/>
              <a:t> </a:t>
            </a:r>
            <a:r>
              <a:rPr lang="en-US" sz="2800" smtClean="0"/>
              <a:t>obi</a:t>
            </a:r>
            <a:r>
              <a:rPr lang="sl-SI" sz="2800" smtClean="0"/>
              <a:t>č</a:t>
            </a:r>
            <a:r>
              <a:rPr lang="en-US" sz="2800" smtClean="0"/>
              <a:t>no uzrokuje porast rashoda, ali je taj porast  pra</a:t>
            </a:r>
            <a:r>
              <a:rPr lang="sl-SI" sz="2800" smtClean="0"/>
              <a:t>ć</a:t>
            </a:r>
            <a:r>
              <a:rPr lang="en-US" sz="2800" smtClean="0"/>
              <a:t>en istovremenim porastom prihoda </a:t>
            </a:r>
            <a:r>
              <a:rPr lang="sl-SI" sz="2800" smtClean="0"/>
              <a:t>š</a:t>
            </a:r>
            <a:r>
              <a:rPr lang="en-US" sz="2800" smtClean="0"/>
              <a:t>to do stvarnog porasta rashoda ne mor</a:t>
            </a:r>
            <a:r>
              <a:rPr lang="sl-SI" sz="2800" smtClean="0"/>
              <a:t>a</a:t>
            </a:r>
            <a:r>
              <a:rPr lang="en-US" sz="2800" smtClean="0"/>
              <a:t> uop</a:t>
            </a:r>
            <a:r>
              <a:rPr lang="sl-SI" sz="2800" smtClean="0"/>
              <a:t>s</a:t>
            </a:r>
            <a:r>
              <a:rPr lang="en-US" sz="2800" smtClean="0"/>
              <a:t>t</a:t>
            </a:r>
            <a:r>
              <a:rPr lang="sl-SI" sz="2800" smtClean="0"/>
              <a:t>e</a:t>
            </a:r>
            <a:r>
              <a:rPr lang="en-US" sz="2800" smtClean="0"/>
              <a:t> dode.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Kako su</a:t>
            </a:r>
            <a:r>
              <a:rPr lang="sl-SI" sz="2800" smtClean="0"/>
              <a:t> </a:t>
            </a:r>
            <a:r>
              <a:rPr lang="en-US" sz="2800" smtClean="0"/>
              <a:t>priv</a:t>
            </a:r>
            <a:r>
              <a:rPr lang="sl-SI" sz="2800" smtClean="0"/>
              <a:t>i</a:t>
            </a:r>
            <a:r>
              <a:rPr lang="en-US" sz="2800" smtClean="0"/>
              <a:t>dni uzroci stalnog porasta javnih rashoda jasni s</a:t>
            </a:r>
            <a:r>
              <a:rPr lang="sl-SI" sz="2800" smtClean="0"/>
              <a:t>a</a:t>
            </a:r>
            <a:r>
              <a:rPr lang="en-US" sz="2800" smtClean="0"/>
              <a:t>mi po sebi - nije potrebno da ih ovde </a:t>
            </a:r>
            <a:r>
              <a:rPr lang="sl-SI" sz="2800" smtClean="0"/>
              <a:t>š</a:t>
            </a:r>
            <a:r>
              <a:rPr lang="en-US" sz="2800" smtClean="0"/>
              <a:t>ire obrazla</a:t>
            </a:r>
            <a:r>
              <a:rPr lang="sl-SI" sz="2800" smtClean="0"/>
              <a:t>ž</a:t>
            </a:r>
            <a:r>
              <a:rPr lang="en-US" sz="2800" smtClean="0"/>
              <a:t>emo.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Stag</a:t>
            </a:r>
            <a:r>
              <a:rPr lang="sl-SI" sz="2800" smtClean="0"/>
              <a:t>a</a:t>
            </a:r>
            <a:r>
              <a:rPr lang="en-US" sz="2800" smtClean="0"/>
              <a:t> ć</a:t>
            </a:r>
            <a:r>
              <a:rPr lang="sl-SI" sz="2800" smtClean="0"/>
              <a:t>e</a:t>
            </a:r>
            <a:r>
              <a:rPr lang="en-US" sz="2800" smtClean="0"/>
              <a:t>mo se </a:t>
            </a:r>
            <a:r>
              <a:rPr lang="sl-SI" sz="2800" smtClean="0"/>
              <a:t>š</a:t>
            </a:r>
            <a:r>
              <a:rPr lang="en-US" sz="2800" smtClean="0"/>
              <a:t>ire osvrnuti na uzroke stvarnog porasta javnih rashoda (stvarni uzroci).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194370E-34B3-458C-9636-864ABC514CF9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354EBF-0414-4C3E-903B-E383EE50742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2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/>
              <a:t>b) S</a:t>
            </a:r>
            <a:r>
              <a:rPr lang="sl-SI" sz="2400" b="1" smtClean="0"/>
              <a:t>TV</a:t>
            </a:r>
            <a:r>
              <a:rPr lang="en-US" sz="2400" b="1" smtClean="0"/>
              <a:t>NARNI UZROCI STALNOG RASTA JAVNIH RASHODA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U stva</a:t>
            </a:r>
            <a:r>
              <a:rPr lang="sl-SI" sz="2400" smtClean="0"/>
              <a:t>n</a:t>
            </a:r>
            <a:r>
              <a:rPr lang="en-US" sz="2400" smtClean="0"/>
              <a:t>e ili prave uzroke stalnog rasta javnih rashoda savremena teorij</a:t>
            </a:r>
            <a:r>
              <a:rPr lang="sl-SI" sz="2400" smtClean="0"/>
              <a:t>a potencira na</a:t>
            </a:r>
            <a:r>
              <a:rPr lang="en-US" sz="2400" smtClean="0"/>
              <a:t> </a:t>
            </a:r>
            <a:r>
              <a:rPr lang="sl-SI" sz="2400" smtClean="0"/>
              <a:t>v</a:t>
            </a:r>
            <a:r>
              <a:rPr lang="en-US" sz="2400" smtClean="0"/>
              <a:t>i</a:t>
            </a:r>
            <a:r>
              <a:rPr lang="sl-SI" sz="2400" smtClean="0"/>
              <a:t>š</a:t>
            </a:r>
            <a:r>
              <a:rPr lang="en-US" sz="2400" smtClean="0"/>
              <a:t>e podru</a:t>
            </a:r>
            <a:r>
              <a:rPr lang="sl-SI" sz="2400" smtClean="0"/>
              <a:t>č</a:t>
            </a:r>
            <a:r>
              <a:rPr lang="en-US" sz="2400" smtClean="0"/>
              <a:t>ja, s brojnim pojedina</a:t>
            </a:r>
            <a:r>
              <a:rPr lang="sl-SI" sz="2400" smtClean="0"/>
              <a:t>c</a:t>
            </a:r>
            <a:r>
              <a:rPr lang="en-US" sz="2400" smtClean="0"/>
              <a:t>nim faktorima. Tu spadaju: </a:t>
            </a:r>
            <a:endParaRPr lang="sl-SI" sz="24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a</a:t>
            </a:r>
            <a:r>
              <a:rPr lang="sl-SI" sz="2400" smtClean="0"/>
              <a:t>)</a:t>
            </a:r>
            <a:r>
              <a:rPr lang="en-US" sz="2400" smtClean="0"/>
              <a:t> </a:t>
            </a:r>
            <a:r>
              <a:rPr lang="sl-SI" sz="2400" smtClean="0"/>
              <a:t>ek</a:t>
            </a:r>
            <a:r>
              <a:rPr lang="en-US" sz="2400" smtClean="0"/>
              <a:t>onomski uzroci,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b) Politi</a:t>
            </a:r>
            <a:r>
              <a:rPr lang="sl-SI" sz="2400" smtClean="0"/>
              <a:t>č</a:t>
            </a:r>
            <a:r>
              <a:rPr lang="en-US" sz="2400" smtClean="0"/>
              <a:t>ki uzroci,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2400" smtClean="0"/>
              <a:t>c</a:t>
            </a:r>
            <a:r>
              <a:rPr lang="en-US" sz="2400" smtClean="0"/>
              <a:t>) Finansijski uzroci.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	S</a:t>
            </a:r>
            <a:r>
              <a:rPr lang="sl-SI" sz="2400" smtClean="0"/>
              <a:t>v</a:t>
            </a:r>
            <a:r>
              <a:rPr lang="en-US" sz="2400" smtClean="0"/>
              <a:t>i</a:t>
            </a:r>
            <a:r>
              <a:rPr lang="en-US" sz="2400" b="1" smtClean="0"/>
              <a:t> </a:t>
            </a:r>
            <a:r>
              <a:rPr lang="en-US" sz="2400" smtClean="0"/>
              <a:t>ovi uzroci dovode do stva</a:t>
            </a:r>
            <a:r>
              <a:rPr lang="sl-SI" sz="2400" smtClean="0"/>
              <a:t>rn</a:t>
            </a:r>
            <a:r>
              <a:rPr lang="en-US" sz="2400" smtClean="0"/>
              <a:t>og porasta javnih rashoda i efektivnog porasta</a:t>
            </a:r>
            <a:r>
              <a:rPr lang="sl-SI" sz="2400" smtClean="0"/>
              <a:t> i opterećenja</a:t>
            </a:r>
            <a:r>
              <a:rPr lang="en-US" sz="2400" b="1" smtClean="0"/>
              <a:t>	</a:t>
            </a:r>
            <a:r>
              <a:rPr lang="en-US" sz="2400" smtClean="0"/>
              <a:t>(presije) poreskog obveznika, te mogu da pogode li</a:t>
            </a:r>
            <a:r>
              <a:rPr lang="sl-SI" sz="2400" smtClean="0"/>
              <a:t>čn</a:t>
            </a:r>
            <a:r>
              <a:rPr lang="en-US" sz="2400" smtClean="0"/>
              <a:t>e rashode i </a:t>
            </a:r>
            <a:r>
              <a:rPr lang="sl-SI" sz="2400" smtClean="0"/>
              <a:t>prebacivanja dijel</a:t>
            </a:r>
            <a:r>
              <a:rPr lang="en-US" sz="2400" smtClean="0"/>
              <a:t>a </a:t>
            </a:r>
            <a:r>
              <a:rPr lang="sl-SI" sz="2400" smtClean="0"/>
              <a:t>ličnih</a:t>
            </a:r>
            <a:r>
              <a:rPr lang="en-US" sz="2400" smtClean="0"/>
              <a:t> (C) na op</a:t>
            </a:r>
            <a:r>
              <a:rPr lang="sl-SI" sz="2400" smtClean="0"/>
              <a:t>š</a:t>
            </a:r>
            <a:r>
              <a:rPr lang="en-US" sz="2400" smtClean="0"/>
              <a:t>te javne rashode (G).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E33A6D1-5D6A-4959-B303-81C5645D05CE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30D91AE-08E4-41B4-9E1F-0EF8DCF2E91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30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sl-SI" sz="2400" smtClean="0"/>
              <a:t>1</a:t>
            </a:r>
            <a:r>
              <a:rPr lang="en-US" sz="2400" smtClean="0"/>
              <a:t>) EKONOMSKI UZROCI RASTA JAVNIH RASHODA</a:t>
            </a:r>
          </a:p>
          <a:p>
            <a:pPr>
              <a:lnSpc>
                <a:spcPct val="80000"/>
              </a:lnSpc>
            </a:pPr>
            <a:r>
              <a:rPr lang="sl-SI" sz="2400" smtClean="0"/>
              <a:t>Ek</a:t>
            </a:r>
            <a:r>
              <a:rPr lang="en-US" sz="2400" smtClean="0"/>
              <a:t>onomski uzroci porasta javnih rashoda vezani su za stalni rast produktiv</a:t>
            </a:r>
            <a:r>
              <a:rPr lang="sl-SI" sz="2400" smtClean="0"/>
              <a:t>nosti </a:t>
            </a:r>
            <a:r>
              <a:rPr lang="en-US" sz="2400" smtClean="0"/>
              <a:t>rada, društveno i materijalno blagostanje, životni standard, odnosno stalni </a:t>
            </a:r>
            <a:r>
              <a:rPr lang="sl-SI" sz="2400" smtClean="0"/>
              <a:t>rast</a:t>
            </a:r>
            <a:r>
              <a:rPr lang="en-US" sz="2400" b="1" i="1" smtClean="0"/>
              <a:t> </a:t>
            </a:r>
            <a:r>
              <a:rPr lang="sl-SI" sz="2400" smtClean="0"/>
              <a:t>ze</a:t>
            </a:r>
            <a:r>
              <a:rPr lang="en-US" sz="2400" smtClean="0"/>
              <a:t>lja za potro</a:t>
            </a:r>
            <a:r>
              <a:rPr lang="sl-SI" sz="2400" smtClean="0"/>
              <a:t>š</a:t>
            </a:r>
            <a:r>
              <a:rPr lang="en-US" sz="2400" smtClean="0"/>
              <a:t>njom (materijalne</a:t>
            </a:r>
            <a:r>
              <a:rPr lang="sl-SI" sz="2400" smtClean="0"/>
              <a:t>,</a:t>
            </a:r>
            <a:r>
              <a:rPr lang="en-US" sz="2400" smtClean="0"/>
              <a:t> kulture, prosvetne i sli</a:t>
            </a:r>
            <a:r>
              <a:rPr lang="sl-SI" sz="2400" smtClean="0"/>
              <a:t>č</a:t>
            </a:r>
            <a:r>
              <a:rPr lang="en-US" sz="2400" smtClean="0"/>
              <a:t>ne prirode). 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Da bi se </a:t>
            </a:r>
            <a:r>
              <a:rPr lang="sl-SI" sz="2400" smtClean="0"/>
              <a:t>potroš</a:t>
            </a:r>
            <a:r>
              <a:rPr lang="en-US" sz="2400" smtClean="0"/>
              <a:t>nja mogla zadovoljiti, dr</a:t>
            </a:r>
            <a:r>
              <a:rPr lang="sl-SI" sz="2400" smtClean="0"/>
              <a:t>z</a:t>
            </a:r>
            <a:r>
              <a:rPr lang="en-US" sz="2400" smtClean="0"/>
              <a:t>ava pro</a:t>
            </a:r>
            <a:r>
              <a:rPr lang="sl-SI" sz="2400" smtClean="0"/>
              <a:t>š</a:t>
            </a:r>
            <a:r>
              <a:rPr lang="en-US" sz="2400" smtClean="0"/>
              <a:t>iruje svoje funkcije i na ta područja. Time </a:t>
            </a:r>
            <a:r>
              <a:rPr lang="sl-SI" sz="2400" smtClean="0"/>
              <a:t>dolazi</a:t>
            </a:r>
            <a:r>
              <a:rPr lang="en-US" sz="2400" b="1" smtClean="0"/>
              <a:t> </a:t>
            </a:r>
            <a:r>
              <a:rPr lang="en-US" sz="2400" smtClean="0"/>
              <a:t>do rasta javnih rashoda. 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Savremena dr</a:t>
            </a:r>
            <a:r>
              <a:rPr lang="sl-SI" sz="2400" smtClean="0"/>
              <a:t>ž</a:t>
            </a:r>
            <a:r>
              <a:rPr lang="en-US" sz="2400" smtClean="0"/>
              <a:t>ava pristu</a:t>
            </a:r>
            <a:r>
              <a:rPr lang="sl-SI" sz="2400" smtClean="0"/>
              <a:t>p</a:t>
            </a:r>
            <a:r>
              <a:rPr lang="en-US" sz="2400" smtClean="0"/>
              <a:t>a izgradnji </a:t>
            </a:r>
            <a:r>
              <a:rPr lang="sl-SI" sz="2400" smtClean="0"/>
              <a:t>š</a:t>
            </a:r>
            <a:r>
              <a:rPr lang="en-US" sz="2400" smtClean="0"/>
              <a:t>kola, bolnica, </a:t>
            </a:r>
            <a:r>
              <a:rPr lang="sl-SI" sz="2400" smtClean="0"/>
              <a:t>bibliot</a:t>
            </a:r>
            <a:r>
              <a:rPr lang="en-US" sz="2400" smtClean="0"/>
              <a:t>eka, razvoju socijalnog i zdravstvenog osiguranja i dr. Sve to tra</a:t>
            </a:r>
            <a:r>
              <a:rPr lang="sl-SI" sz="2400" smtClean="0"/>
              <a:t>ži</a:t>
            </a:r>
            <a:r>
              <a:rPr lang="en-US" sz="2400" smtClean="0"/>
              <a:t> nove </a:t>
            </a:r>
            <a:r>
              <a:rPr lang="sl-SI" sz="2400" smtClean="0"/>
              <a:t>rashode </a:t>
            </a:r>
            <a:r>
              <a:rPr lang="en-US" sz="2400" smtClean="0"/>
              <a:t>i nove oblike pove</a:t>
            </a:r>
            <a:r>
              <a:rPr lang="sl-SI" sz="2400" smtClean="0"/>
              <a:t>ć</a:t>
            </a:r>
            <a:r>
              <a:rPr lang="en-US" sz="2400" smtClean="0"/>
              <a:t>anih javnih prihoda. 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To je prva podgrupa ekonomskih </a:t>
            </a:r>
            <a:r>
              <a:rPr lang="sl-SI" sz="2400" smtClean="0"/>
              <a:t>uzrok</a:t>
            </a:r>
            <a:r>
              <a:rPr lang="en-US" sz="2400" smtClean="0"/>
              <a:t>a. Druga podgrupa je porast d</a:t>
            </a:r>
            <a:r>
              <a:rPr lang="sl-SI" sz="2400" smtClean="0"/>
              <a:t>rž</a:t>
            </a:r>
            <a:r>
              <a:rPr lang="en-US" sz="2400" smtClean="0"/>
              <a:t>avne </a:t>
            </a:r>
            <a:r>
              <a:rPr lang="sl-SI" sz="2400" smtClean="0"/>
              <a:t>intervencije</a:t>
            </a:r>
            <a:r>
              <a:rPr lang="en-US" sz="2400" b="1" smtClean="0"/>
              <a:t> </a:t>
            </a:r>
            <a:r>
              <a:rPr lang="en-US" sz="2400" smtClean="0"/>
              <a:t>u pravcu podsticanja re</a:t>
            </a:r>
            <a:r>
              <a:rPr lang="sl-SI" sz="2400" smtClean="0"/>
              <a:t>gional</a:t>
            </a:r>
            <a:r>
              <a:rPr lang="en-US" sz="2400" smtClean="0"/>
              <a:t>nog razvoja, investicija, izvoza, javnih radova, zaposlenosti </a:t>
            </a:r>
            <a:r>
              <a:rPr lang="sl-SI" sz="2400" smtClean="0"/>
              <a:t>i</a:t>
            </a:r>
            <a:r>
              <a:rPr lang="en-US" sz="2400" smtClean="0"/>
              <a:t> sl. Sve je to </a:t>
            </a:r>
            <a:r>
              <a:rPr lang="sl-SI" sz="2400" smtClean="0"/>
              <a:t>vezano</a:t>
            </a:r>
            <a:r>
              <a:rPr lang="en-US" sz="2400" smtClean="0"/>
              <a:t> za rast dr</a:t>
            </a:r>
            <a:r>
              <a:rPr lang="sl-SI" sz="2400" smtClean="0"/>
              <a:t>ž</a:t>
            </a:r>
            <a:r>
              <a:rPr lang="en-US" sz="2400" smtClean="0"/>
              <a:t>avnog intervencionizma na ekonomskom podru</a:t>
            </a:r>
            <a:r>
              <a:rPr lang="sl-SI" sz="2400" smtClean="0"/>
              <a:t>č</a:t>
            </a:r>
            <a:r>
              <a:rPr lang="en-US" sz="2400" smtClean="0"/>
              <a:t>ju (regulisanje</a:t>
            </a:r>
            <a:r>
              <a:rPr lang="sl-SI" sz="2400" smtClean="0"/>
              <a:t> cikličnih</a:t>
            </a:r>
            <a:r>
              <a:rPr lang="en-US" sz="2400" smtClean="0"/>
              <a:t> kolebanja).</a:t>
            </a:r>
          </a:p>
          <a:p>
            <a:pPr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9039AF-213D-4D00-A7D3-D7E1758B9638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DA64676-D35A-40F1-9650-0CF78A266D8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40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2) </a:t>
            </a:r>
            <a:r>
              <a:rPr lang="sl-SI" sz="2000" b="1" smtClean="0"/>
              <a:t>VOJNI</a:t>
            </a:r>
            <a:r>
              <a:rPr lang="en-US" sz="2000" b="1" smtClean="0"/>
              <a:t> RASHODI I POLITIČKI UZROCI KAO FAKTOR STALNOG RASTA JAVNIH RASHODA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Poli</a:t>
            </a:r>
            <a:r>
              <a:rPr lang="sl-SI" sz="2400" smtClean="0"/>
              <a:t>č</a:t>
            </a:r>
            <a:r>
              <a:rPr lang="en-US" sz="2400" smtClean="0"/>
              <a:t>ki uzroci stalnog rasta javnih rashoda mogu biti unutra</a:t>
            </a:r>
            <a:r>
              <a:rPr lang="sl-SI" sz="2400" smtClean="0"/>
              <a:t>š</a:t>
            </a:r>
            <a:r>
              <a:rPr lang="en-US" sz="2400" smtClean="0"/>
              <a:t>nji i spol</a:t>
            </a:r>
            <a:r>
              <a:rPr lang="sl-SI" sz="2400" smtClean="0"/>
              <a:t>jašnji.</a:t>
            </a:r>
            <a:endParaRPr lang="en-US" sz="24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sl-SI" sz="2400" smtClean="0"/>
              <a:t>	</a:t>
            </a:r>
            <a:r>
              <a:rPr lang="en-US" sz="2400" smtClean="0"/>
              <a:t>Unutra</a:t>
            </a:r>
            <a:r>
              <a:rPr lang="sl-SI" sz="2400" smtClean="0"/>
              <a:t>š</a:t>
            </a:r>
            <a:r>
              <a:rPr lang="en-US" sz="2400" smtClean="0"/>
              <a:t>nji se pr</a:t>
            </a:r>
            <a:r>
              <a:rPr lang="sl-SI" sz="2400" smtClean="0"/>
              <a:t>ije</a:t>
            </a:r>
            <a:r>
              <a:rPr lang="en-US" sz="2400" smtClean="0"/>
              <a:t> svega odnose na oblik dru</a:t>
            </a:r>
            <a:r>
              <a:rPr lang="sl-SI" sz="2400" smtClean="0"/>
              <a:t>št</a:t>
            </a:r>
            <a:r>
              <a:rPr lang="en-US" sz="2400" smtClean="0"/>
              <a:t>veno-politi</a:t>
            </a:r>
            <a:r>
              <a:rPr lang="sl-SI" sz="2400" smtClean="0"/>
              <a:t>č</a:t>
            </a:r>
            <a:r>
              <a:rPr lang="en-US" sz="2400" smtClean="0"/>
              <a:t>kog ured</a:t>
            </a:r>
            <a:r>
              <a:rPr lang="sl-SI" sz="2400" smtClean="0"/>
              <a:t>j</a:t>
            </a:r>
            <a:r>
              <a:rPr lang="en-US" sz="2400" smtClean="0"/>
              <a:t>enja.</a:t>
            </a:r>
          </a:p>
          <a:p>
            <a:pPr>
              <a:lnSpc>
                <a:spcPct val="90000"/>
              </a:lnSpc>
            </a:pPr>
            <a:r>
              <a:rPr lang="sl-SI" sz="2400" smtClean="0"/>
              <a:t>U zemljama</a:t>
            </a:r>
            <a:r>
              <a:rPr lang="en-US" sz="2400" smtClean="0"/>
              <a:t> s</a:t>
            </a:r>
            <a:r>
              <a:rPr lang="sl-SI" sz="2400" smtClean="0"/>
              <a:t>a</a:t>
            </a:r>
            <a:r>
              <a:rPr lang="en-US" sz="2400" smtClean="0"/>
              <a:t> centralizovanim sistemom politii</a:t>
            </a:r>
            <a:r>
              <a:rPr lang="sl-SI" sz="2400" smtClean="0"/>
              <a:t>č</a:t>
            </a:r>
            <a:r>
              <a:rPr lang="en-US" sz="2400" smtClean="0"/>
              <a:t>ke vlasti rashodi </a:t>
            </a:r>
            <a:r>
              <a:rPr lang="sl-SI" sz="2400" smtClean="0"/>
              <a:t>i </a:t>
            </a:r>
            <a:r>
              <a:rPr lang="en-US" sz="2400" smtClean="0"/>
              <a:t>po ovoj</a:t>
            </a:r>
            <a:r>
              <a:rPr lang="sl-SI" sz="2400" smtClean="0"/>
              <a:t> </a:t>
            </a:r>
            <a:r>
              <a:rPr lang="en-US" sz="2400" smtClean="0"/>
              <a:t> </a:t>
            </a:r>
            <a:r>
              <a:rPr lang="sl-SI" sz="2400" smtClean="0"/>
              <a:t>osnovi</a:t>
            </a:r>
            <a:r>
              <a:rPr lang="en-US" sz="2400" smtClean="0"/>
              <a:t> bi</a:t>
            </a:r>
            <a:r>
              <a:rPr lang="sl-SI" sz="2400" smtClean="0"/>
              <a:t>ć</a:t>
            </a:r>
            <a:r>
              <a:rPr lang="en-US" sz="2400" smtClean="0"/>
              <a:t>e manji nego u zemljama s ve</a:t>
            </a:r>
            <a:r>
              <a:rPr lang="sl-SI" sz="2400" smtClean="0"/>
              <a:t>ći</a:t>
            </a:r>
            <a:r>
              <a:rPr lang="en-US" sz="2400" smtClean="0"/>
              <a:t>m stepenom decentralizacije fi</a:t>
            </a:r>
            <a:r>
              <a:rPr lang="sl-SI" sz="2400" smtClean="0"/>
              <a:t>n</a:t>
            </a:r>
            <a:r>
              <a:rPr lang="en-US" sz="2400" smtClean="0"/>
              <a:t>asija i ve</a:t>
            </a:r>
            <a:r>
              <a:rPr lang="sl-SI" sz="2400" smtClean="0"/>
              <a:t>ć</a:t>
            </a:r>
            <a:r>
              <a:rPr lang="en-US" sz="2400" smtClean="0"/>
              <a:t>om demokratizacijom. U te uzroke se mo</a:t>
            </a:r>
            <a:r>
              <a:rPr lang="sl-SI" sz="2400" smtClean="0"/>
              <a:t>ž</a:t>
            </a:r>
            <a:r>
              <a:rPr lang="en-US" sz="2400" smtClean="0"/>
              <a:t>e uvrstiti i ve</a:t>
            </a:r>
            <a:r>
              <a:rPr lang="sl-SI" sz="2400" smtClean="0"/>
              <a:t>ć</a:t>
            </a:r>
            <a:r>
              <a:rPr lang="en-US" sz="2400" smtClean="0"/>
              <a:t>a ili manja stabilnost re</a:t>
            </a:r>
            <a:r>
              <a:rPr lang="sl-SI" sz="2400" smtClean="0"/>
              <a:t>ž</a:t>
            </a:r>
            <a:r>
              <a:rPr lang="en-US" sz="2400" smtClean="0"/>
              <a:t>ima u zemlji. </a:t>
            </a:r>
            <a:r>
              <a:rPr lang="sl-SI" sz="2400" smtClean="0"/>
              <a:t>K</a:t>
            </a:r>
            <a:r>
              <a:rPr lang="en-US" sz="2400" smtClean="0"/>
              <a:t>od liberalnih re</a:t>
            </a:r>
            <a:r>
              <a:rPr lang="sl-SI" sz="2400" smtClean="0"/>
              <a:t>ž</a:t>
            </a:r>
            <a:r>
              <a:rPr lang="en-US" sz="2400" smtClean="0"/>
              <a:t>ima dolazi do</a:t>
            </a:r>
            <a:r>
              <a:rPr lang="sl-SI" sz="2400" smtClean="0"/>
              <a:t> </a:t>
            </a:r>
            <a:r>
              <a:rPr lang="en-US" sz="2400" smtClean="0"/>
              <a:t>, </a:t>
            </a:r>
            <a:r>
              <a:rPr lang="sl-SI" sz="2400" smtClean="0"/>
              <a:t>v</a:t>
            </a:r>
            <a:r>
              <a:rPr lang="en-US" sz="2400" smtClean="0"/>
              <a:t>e</a:t>
            </a:r>
            <a:r>
              <a:rPr lang="sl-SI" sz="2400" smtClean="0"/>
              <a:t>ć</a:t>
            </a:r>
            <a:r>
              <a:rPr lang="en-US" sz="2400" smtClean="0"/>
              <a:t>ih javnih rashoda, „po</a:t>
            </a:r>
            <a:r>
              <a:rPr lang="sl-SI" sz="2400" smtClean="0"/>
              <a:t>s</a:t>
            </a:r>
            <a:r>
              <a:rPr lang="en-US" sz="2400" smtClean="0"/>
              <a:t>to aparat nije na dovoljnoj visini", </a:t>
            </a:r>
            <a:r>
              <a:rPr lang="sl-SI" sz="2400" smtClean="0"/>
              <a:t>š</a:t>
            </a:r>
            <a:r>
              <a:rPr lang="en-US" sz="2400" smtClean="0"/>
              <a:t>to izaziva i </a:t>
            </a:r>
            <a:r>
              <a:rPr lang="sl-SI" sz="2400" smtClean="0"/>
              <a:t>do</a:t>
            </a:r>
            <a:r>
              <a:rPr lang="en-US" sz="2400" smtClean="0"/>
              <a:t>datne rashode.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B970EAA-EC3A-4EA4-96F2-42FA00BED708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EE1D916-94E2-448F-800E-5BDF05EB6AC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5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3) </a:t>
            </a:r>
            <a:r>
              <a:rPr lang="en-US" sz="2000" b="1" smtClean="0"/>
              <a:t>FINANSIJSKI UZROCI RASTA JAVNIH RASHODA</a:t>
            </a:r>
          </a:p>
          <a:p>
            <a:pPr>
              <a:lnSpc>
                <a:spcPct val="90000"/>
              </a:lnSpc>
            </a:pPr>
            <a:r>
              <a:rPr lang="sl-SI" sz="2400" b="1" smtClean="0"/>
              <a:t>Finansijski</a:t>
            </a:r>
            <a:r>
              <a:rPr lang="en-US" sz="2400" b="1" smtClean="0"/>
              <a:t> </a:t>
            </a:r>
            <a:r>
              <a:rPr lang="en-US" sz="2400" smtClean="0"/>
              <a:t>uzroci stalnog rasta javnih rashoda vezani su uglavnom za </a:t>
            </a:r>
            <a:r>
              <a:rPr lang="sl-SI" sz="2400" smtClean="0"/>
              <a:t>    </a:t>
            </a:r>
            <a:r>
              <a:rPr lang="en-US" sz="2400" smtClean="0"/>
              <a:t>po</a:t>
            </a:r>
            <a:r>
              <a:rPr lang="sl-SI" sz="2400" smtClean="0"/>
              <a:t>stojanje</a:t>
            </a:r>
            <a:r>
              <a:rPr lang="en-US" sz="2400" smtClean="0"/>
              <a:t> javnog duga. Raspisivanje i monetizacija (prikupljanje sredstava) </a:t>
            </a:r>
            <a:r>
              <a:rPr lang="sl-SI" sz="2400" smtClean="0"/>
              <a:t>javnog duga</a:t>
            </a:r>
            <a:r>
              <a:rPr lang="en-US" sz="2400" b="1" smtClean="0"/>
              <a:t> </a:t>
            </a:r>
            <a:r>
              <a:rPr lang="en-US" sz="2400" smtClean="0"/>
              <a:t>ima karakter javnih prihoda. Medutim, kada dod</a:t>
            </a:r>
            <a:r>
              <a:rPr lang="sl-SI" sz="2400" smtClean="0"/>
              <a:t>j</a:t>
            </a:r>
            <a:r>
              <a:rPr lang="en-US" sz="2400" smtClean="0"/>
              <a:t>e vr</a:t>
            </a:r>
            <a:r>
              <a:rPr lang="sl-SI" sz="2400" smtClean="0"/>
              <a:t>ij</a:t>
            </a:r>
            <a:r>
              <a:rPr lang="en-US" sz="2400" smtClean="0"/>
              <a:t>e</a:t>
            </a:r>
            <a:r>
              <a:rPr lang="sl-SI" sz="2400" smtClean="0"/>
              <a:t>me</a:t>
            </a:r>
            <a:r>
              <a:rPr lang="en-US" sz="2400" smtClean="0"/>
              <a:t> vra</a:t>
            </a:r>
            <a:r>
              <a:rPr lang="sl-SI" sz="2400" smtClean="0"/>
              <a:t>ć</a:t>
            </a:r>
            <a:r>
              <a:rPr lang="en-US" sz="2400" smtClean="0"/>
              <a:t>anja </a:t>
            </a:r>
            <a:r>
              <a:rPr lang="sl-SI" sz="2400" smtClean="0"/>
              <a:t>glavnice</a:t>
            </a:r>
            <a:r>
              <a:rPr lang="en-US" sz="2400" smtClean="0"/>
              <a:t> i kamate), on se javlja kao rashod - po</a:t>
            </a:r>
            <a:r>
              <a:rPr lang="sl-SI" sz="2400" smtClean="0"/>
              <a:t>št</a:t>
            </a:r>
            <a:r>
              <a:rPr lang="en-US" sz="2400" smtClean="0"/>
              <a:t>o ga treba vratiti.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Ovde je </a:t>
            </a:r>
            <a:r>
              <a:rPr lang="sl-SI" sz="2400" smtClean="0"/>
              <a:t>osnovno, </a:t>
            </a:r>
            <a:r>
              <a:rPr lang="en-US" sz="2400" smtClean="0"/>
              <a:t>kako i u koje svrhe se koristio javni dug. Ukoliko se neracionalno koristi  </a:t>
            </a:r>
            <a:r>
              <a:rPr lang="sl-SI" sz="2400" smtClean="0"/>
              <a:t>t</a:t>
            </a:r>
            <a:r>
              <a:rPr lang="en-US" sz="2400" smtClean="0"/>
              <a:t>ro</a:t>
            </a:r>
            <a:r>
              <a:rPr lang="sl-SI" sz="2400" smtClean="0"/>
              <a:t>š</a:t>
            </a:r>
            <a:r>
              <a:rPr lang="en-US" sz="2400" smtClean="0"/>
              <a:t>i i bez efekta u dohotku, dolazi do stvarnog porasta javnih ra</a:t>
            </a:r>
            <a:r>
              <a:rPr lang="sl-SI" sz="2400" smtClean="0"/>
              <a:t>shoda</a:t>
            </a: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A77680-7773-473F-80BC-5C0D6C096686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FF1135-3FCB-45BF-A7F7-964DF7F2100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61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sl-SI" sz="2800" smtClean="0"/>
              <a:t>Isto</a:t>
            </a:r>
            <a:r>
              <a:rPr lang="en-US" sz="2800" smtClean="0"/>
              <a:t> tako sve ve</a:t>
            </a:r>
            <a:r>
              <a:rPr lang="sl-SI" sz="2800" smtClean="0"/>
              <a:t>ć</a:t>
            </a:r>
            <a:r>
              <a:rPr lang="en-US" sz="2800" smtClean="0"/>
              <a:t>i javni prihodi, i lako do</a:t>
            </a:r>
            <a:r>
              <a:rPr lang="sl-SI" sz="2800" smtClean="0"/>
              <a:t>l</a:t>
            </a:r>
            <a:r>
              <a:rPr lang="en-US" sz="2800" smtClean="0"/>
              <a:t>a</a:t>
            </a:r>
            <a:r>
              <a:rPr lang="sl-SI" sz="2800" smtClean="0"/>
              <a:t>ž</a:t>
            </a:r>
            <a:r>
              <a:rPr lang="en-US" sz="2800" smtClean="0"/>
              <a:t>enje do njih, dovodi do lakog i rasipanja javnih </a:t>
            </a:r>
            <a:r>
              <a:rPr lang="sl-SI" sz="2800" smtClean="0"/>
              <a:t>prihoda</a:t>
            </a:r>
            <a:r>
              <a:rPr lang="en-US" sz="2800" smtClean="0"/>
              <a:t>.</a:t>
            </a:r>
          </a:p>
          <a:p>
            <a:r>
              <a:rPr lang="sl-SI" sz="2800" smtClean="0"/>
              <a:t>Na stvarni </a:t>
            </a:r>
            <a:r>
              <a:rPr lang="en-US" sz="2800" smtClean="0"/>
              <a:t> rast javnih rashoda djeluje i lako zadu</a:t>
            </a:r>
            <a:r>
              <a:rPr lang="sl-SI" sz="2800" smtClean="0"/>
              <a:t>z</a:t>
            </a:r>
            <a:r>
              <a:rPr lang="en-US" sz="2800" smtClean="0"/>
              <a:t>ivanje dr</a:t>
            </a:r>
            <a:r>
              <a:rPr lang="sl-SI" sz="2800" smtClean="0"/>
              <a:t>ž</a:t>
            </a:r>
            <a:r>
              <a:rPr lang="en-US" sz="2800" smtClean="0"/>
              <a:t>ave kod emisione </a:t>
            </a:r>
            <a:r>
              <a:rPr lang="sl-SI" sz="2800" smtClean="0"/>
              <a:t>banke u </a:t>
            </a:r>
            <a:r>
              <a:rPr lang="en-US" sz="2800" smtClean="0"/>
              <a:t> periodu depresije i krize kada opadaju prihodi, dok rashodi stalno rastu</a:t>
            </a:r>
            <a:r>
              <a:rPr lang="sl-SI" sz="2800" smtClean="0"/>
              <a:t> u procesu </a:t>
            </a:r>
            <a:r>
              <a:rPr lang="en-US" sz="2800" smtClean="0"/>
              <a:t>sprovodenja </a:t>
            </a:r>
            <a:r>
              <a:rPr lang="sl-SI" sz="2800" smtClean="0"/>
              <a:t>s</a:t>
            </a:r>
            <a:r>
              <a:rPr lang="en-US" sz="2800" smtClean="0"/>
              <a:t>tabilizacione ili anticik</a:t>
            </a:r>
            <a:r>
              <a:rPr lang="sl-SI" sz="2800" smtClean="0"/>
              <a:t>lične</a:t>
            </a:r>
            <a:r>
              <a:rPr lang="en-US" sz="2800" smtClean="0"/>
              <a:t> ekonomske politike</a:t>
            </a:r>
            <a:r>
              <a:rPr lang="en-US" sz="2800" b="1" smtClean="0"/>
              <a:t> </a:t>
            </a:r>
            <a:r>
              <a:rPr lang="en-US" sz="2800" smtClean="0"/>
              <a:t>(uz </a:t>
            </a:r>
            <a:r>
              <a:rPr lang="sl-SI" sz="2800" smtClean="0"/>
              <a:t> p</a:t>
            </a:r>
            <a:r>
              <a:rPr lang="en-US" sz="2800" smtClean="0"/>
              <a:t>o</a:t>
            </a:r>
            <a:r>
              <a:rPr lang="sl-SI" sz="2800" smtClean="0"/>
              <a:t>javu budžetskog deficita)</a:t>
            </a:r>
            <a:endParaRPr lang="en-US" sz="2800" smtClean="0"/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10B6E56-D692-45C8-AA83-938334A9FD97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1AA0269-EEA9-4F24-B7C7-39C4DBBEB11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71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3. OSTALI UZROCI RASTA JAVNIH RASHODA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sl-SI" sz="2400" smtClean="0"/>
              <a:t>Pore</a:t>
            </a:r>
            <a:r>
              <a:rPr lang="en-US" sz="2400" smtClean="0"/>
              <a:t>d </a:t>
            </a:r>
            <a:r>
              <a:rPr lang="en-US" sz="2400" b="1" smtClean="0"/>
              <a:t>navedene </a:t>
            </a:r>
            <a:r>
              <a:rPr lang="en-US" sz="2400" smtClean="0"/>
              <a:t>klasifikacije uzroka rasta javnih rashoda finansijskog k</a:t>
            </a:r>
            <a:r>
              <a:rPr lang="sl-SI" sz="2400" smtClean="0"/>
              <a:t>araktera mogu se</a:t>
            </a:r>
            <a:r>
              <a:rPr lang="en-US" sz="2400" smtClean="0"/>
              <a:t> navesti jo</a:t>
            </a:r>
            <a:r>
              <a:rPr lang="sl-SI" sz="2400" smtClean="0"/>
              <a:t>š</a:t>
            </a:r>
            <a:r>
              <a:rPr lang="en-US" sz="2400" smtClean="0"/>
              <a:t> neki zna</a:t>
            </a:r>
            <a:r>
              <a:rPr lang="sl-SI" sz="2400" smtClean="0"/>
              <a:t>č</a:t>
            </a:r>
            <a:r>
              <a:rPr lang="en-US" sz="2400" smtClean="0"/>
              <a:t>ajni faktori: </a:t>
            </a:r>
            <a:endParaRPr lang="sl-SI" sz="240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      - </a:t>
            </a:r>
            <a:r>
              <a:rPr lang="sl-SI" sz="2400" b="1" smtClean="0"/>
              <a:t>Ratna stanje i pripreme za rat</a:t>
            </a:r>
            <a:endParaRPr lang="en-US" sz="2400" b="1" smtClean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mtClean="0"/>
              <a:t>- </a:t>
            </a:r>
            <a:r>
              <a:rPr lang="en-US" b="1" smtClean="0"/>
              <a:t>Sta</a:t>
            </a:r>
            <a:r>
              <a:rPr lang="sl-SI" b="1" smtClean="0"/>
              <a:t>ln</a:t>
            </a:r>
            <a:r>
              <a:rPr lang="en-US" b="1" smtClean="0"/>
              <a:t>i </a:t>
            </a:r>
            <a:r>
              <a:rPr lang="en-US" smtClean="0"/>
              <a:t>proces ubr</a:t>
            </a:r>
            <a:r>
              <a:rPr lang="sl-SI" smtClean="0"/>
              <a:t>z</a:t>
            </a:r>
            <a:r>
              <a:rPr lang="en-US" smtClean="0"/>
              <a:t>a</a:t>
            </a:r>
            <a:r>
              <a:rPr lang="sl-SI" smtClean="0"/>
              <a:t>n</a:t>
            </a:r>
            <a:r>
              <a:rPr lang="en-US" smtClean="0"/>
              <a:t>e urbanizacije,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mtClean="0"/>
              <a:t>- </a:t>
            </a:r>
            <a:r>
              <a:rPr lang="en-US" b="1" smtClean="0"/>
              <a:t>Po</a:t>
            </a:r>
            <a:r>
              <a:rPr lang="sl-SI" b="1" smtClean="0"/>
              <a:t>r</a:t>
            </a:r>
            <a:r>
              <a:rPr lang="en-US" b="1" smtClean="0"/>
              <a:t>ast (</a:t>
            </a:r>
            <a:r>
              <a:rPr lang="sl-SI" b="1" smtClean="0"/>
              <a:t>umnožava</a:t>
            </a:r>
            <a:r>
              <a:rPr lang="en-US" b="1" smtClean="0"/>
              <a:t>nje) </a:t>
            </a:r>
            <a:r>
              <a:rPr lang="en-US" smtClean="0"/>
              <a:t>broja funkcija </a:t>
            </a:r>
            <a:r>
              <a:rPr lang="sl-SI" smtClean="0"/>
              <a:t>drža</a:t>
            </a:r>
            <a:r>
              <a:rPr lang="en-US" smtClean="0"/>
              <a:t>ve,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	  - </a:t>
            </a:r>
            <a:r>
              <a:rPr lang="en-US" sz="2400" b="1" smtClean="0"/>
              <a:t>Stalne i</a:t>
            </a:r>
            <a:r>
              <a:rPr lang="sl-SI" sz="2400" b="1" smtClean="0"/>
              <a:t>nflacione</a:t>
            </a:r>
            <a:r>
              <a:rPr lang="en-US" sz="2400" b="1" smtClean="0"/>
              <a:t> tende</a:t>
            </a:r>
            <a:r>
              <a:rPr lang="sl-SI" sz="2400" b="1" smtClean="0"/>
              <a:t>nci</a:t>
            </a:r>
            <a:r>
              <a:rPr lang="en-US" sz="2400" b="1" smtClean="0"/>
              <a:t>je </a:t>
            </a:r>
            <a:r>
              <a:rPr lang="en-US" sz="2400" smtClean="0"/>
              <a:t>u s</a:t>
            </a:r>
            <a:r>
              <a:rPr lang="sl-SI" sz="2400" smtClean="0"/>
              <a:t>v</a:t>
            </a:r>
            <a:r>
              <a:rPr lang="en-US" sz="2400" smtClean="0"/>
              <a:t>im privredama u sv</a:t>
            </a:r>
            <a:r>
              <a:rPr lang="sl-SI" sz="2400" smtClean="0"/>
              <a:t>ij</a:t>
            </a:r>
            <a:r>
              <a:rPr lang="en-US" sz="2400" smtClean="0"/>
              <a:t>etu (rast c</a:t>
            </a:r>
            <a:r>
              <a:rPr lang="sl-SI" sz="2400" smtClean="0"/>
              <a:t>ij</a:t>
            </a:r>
            <a:r>
              <a:rPr lang="en-US" sz="2400" smtClean="0"/>
              <a:t>ena) i </a:t>
            </a:r>
            <a:r>
              <a:rPr lang="sl-SI" sz="2400" b="1" smtClean="0"/>
              <a:t>nominalni</a:t>
            </a:r>
            <a:r>
              <a:rPr lang="en-US" sz="2400" b="1" smtClean="0"/>
              <a:t> r</a:t>
            </a:r>
            <a:r>
              <a:rPr lang="sl-SI" sz="2400" b="1" smtClean="0"/>
              <a:t>ast</a:t>
            </a:r>
            <a:r>
              <a:rPr lang="en-US" sz="2400" b="1" smtClean="0"/>
              <a:t> javnih </a:t>
            </a:r>
            <a:r>
              <a:rPr lang="en-US" sz="2400" smtClean="0"/>
              <a:t>rashoda vezan za </a:t>
            </a:r>
            <a:r>
              <a:rPr lang="sl-SI" sz="2400" smtClean="0"/>
              <a:t>njihov </a:t>
            </a:r>
            <a:r>
              <a:rPr lang="en-US" sz="2400" smtClean="0"/>
              <a:t>r</a:t>
            </a:r>
            <a:r>
              <a:rPr lang="sl-SI" sz="2400" smtClean="0"/>
              <a:t>a</a:t>
            </a:r>
            <a:r>
              <a:rPr lang="en-US" sz="2400" smtClean="0"/>
              <a:t>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F02A33-0567-4455-8FD0-359CC19E75DD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8B36DA-8FCA-4939-95DB-355A644F79D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81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en-US" sz="2000" b="1" smtClean="0"/>
              <a:t>1) </a:t>
            </a:r>
            <a:r>
              <a:rPr lang="en-US" sz="2000" smtClean="0"/>
              <a:t>U po</a:t>
            </a:r>
            <a:r>
              <a:rPr lang="sl-SI" sz="2000" smtClean="0"/>
              <a:t>gle</a:t>
            </a:r>
            <a:r>
              <a:rPr lang="en-US" sz="2000" smtClean="0"/>
              <a:t>du ostalih t</a:t>
            </a:r>
            <a:r>
              <a:rPr lang="sl-SI" sz="2000" smtClean="0"/>
              <a:t>z</a:t>
            </a:r>
            <a:r>
              <a:rPr lang="en-US" sz="2000" smtClean="0"/>
              <a:t>roka porasta javnih rashoda, savremena finansij</a:t>
            </a:r>
            <a:r>
              <a:rPr lang="sl-SI" sz="2000" smtClean="0"/>
              <a:t>ska</a:t>
            </a:r>
            <a:r>
              <a:rPr lang="en-US" sz="2000" smtClean="0"/>
              <a:t> po</a:t>
            </a:r>
            <a:r>
              <a:rPr lang="sl-SI" sz="2000" smtClean="0"/>
              <a:t>liti</a:t>
            </a:r>
            <a:r>
              <a:rPr lang="en-US" sz="2000" smtClean="0"/>
              <a:t>ka </a:t>
            </a:r>
            <a:r>
              <a:rPr lang="sl-SI" sz="2000" smtClean="0"/>
              <a:t>n</a:t>
            </a:r>
            <a:r>
              <a:rPr lang="en-US" sz="2000" smtClean="0"/>
              <a:t>a pr</a:t>
            </a:r>
            <a:r>
              <a:rPr lang="sl-SI" sz="2000" smtClean="0"/>
              <a:t>vo</a:t>
            </a:r>
            <a:r>
              <a:rPr lang="en-US" sz="2000" smtClean="0"/>
              <a:t>m m</a:t>
            </a:r>
            <a:r>
              <a:rPr lang="sl-SI" sz="2000" smtClean="0"/>
              <a:t>j</a:t>
            </a:r>
            <a:r>
              <a:rPr lang="en-US" sz="2000" smtClean="0"/>
              <a:t>estu isti</a:t>
            </a:r>
            <a:r>
              <a:rPr lang="sl-SI" sz="2000" smtClean="0"/>
              <a:t>č</a:t>
            </a:r>
            <a:r>
              <a:rPr lang="en-US" sz="2000" smtClean="0"/>
              <a:t>e zna</a:t>
            </a:r>
            <a:r>
              <a:rPr lang="sl-SI" sz="2000" smtClean="0"/>
              <a:t>č</a:t>
            </a:r>
            <a:r>
              <a:rPr lang="en-US" sz="2000" smtClean="0"/>
              <a:t>a</a:t>
            </a:r>
            <a:r>
              <a:rPr lang="sl-SI" sz="2000" smtClean="0"/>
              <a:t>j</a:t>
            </a:r>
            <a:r>
              <a:rPr lang="en-US" sz="2000" smtClean="0"/>
              <a:t> ratnih i mirnodopskih vojn</a:t>
            </a:r>
            <a:r>
              <a:rPr lang="sl-SI" sz="2000" smtClean="0"/>
              <a:t>j</a:t>
            </a:r>
            <a:r>
              <a:rPr lang="en-US" sz="2000" smtClean="0"/>
              <a:t>h rash</a:t>
            </a:r>
            <a:r>
              <a:rPr lang="sl-SI" sz="2000" smtClean="0"/>
              <a:t>oda.Visina</a:t>
            </a:r>
            <a:r>
              <a:rPr lang="en-US" sz="2000" smtClean="0"/>
              <a:t> ovi</a:t>
            </a:r>
            <a:r>
              <a:rPr lang="sl-SI" sz="2000" smtClean="0"/>
              <a:t>h</a:t>
            </a:r>
            <a:r>
              <a:rPr lang="en-US" sz="2000" smtClean="0"/>
              <a:t> rashoda nije uv</a:t>
            </a:r>
            <a:r>
              <a:rPr lang="sl-SI" sz="2000" smtClean="0"/>
              <a:t>ij</a:t>
            </a:r>
            <a:r>
              <a:rPr lang="en-US" sz="2000" smtClean="0"/>
              <a:t>ek direktno vezana za stanje i razvoj privrede, već poli</a:t>
            </a:r>
            <a:r>
              <a:rPr lang="sl-SI" sz="2000" smtClean="0"/>
              <a:t>tičke</a:t>
            </a:r>
            <a:r>
              <a:rPr lang="en-US" sz="2000" smtClean="0"/>
              <a:t> -ok</a:t>
            </a:r>
            <a:r>
              <a:rPr lang="sl-SI" sz="2000" smtClean="0"/>
              <a:t>o</a:t>
            </a:r>
            <a:r>
              <a:rPr lang="en-US" sz="2000" smtClean="0"/>
              <a:t>l</a:t>
            </a:r>
            <a:r>
              <a:rPr lang="sl-SI" sz="2000" smtClean="0"/>
              <a:t>n</a:t>
            </a:r>
            <a:r>
              <a:rPr lang="en-US" sz="2000" smtClean="0"/>
              <a:t>osti i međunarodnu politiku i druge odnose.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smtClean="0"/>
              <a:t>2) N</a:t>
            </a:r>
            <a:r>
              <a:rPr lang="sl-SI" sz="2000" smtClean="0"/>
              <a:t>a</a:t>
            </a:r>
            <a:r>
              <a:rPr lang="en-US" sz="2000" smtClean="0"/>
              <a:t> </a:t>
            </a:r>
            <a:r>
              <a:rPr lang="sl-SI" sz="2000" smtClean="0"/>
              <a:t>javne</a:t>
            </a:r>
            <a:r>
              <a:rPr lang="en-US" sz="2000" smtClean="0"/>
              <a:t> rashode imaju </a:t>
            </a:r>
            <a:r>
              <a:rPr lang="sl-SI" sz="2000" smtClean="0"/>
              <a:t>u</a:t>
            </a:r>
            <a:r>
              <a:rPr lang="en-US" sz="2000" smtClean="0"/>
              <a:t>ticaja, pored ostatog, i demografski mome</a:t>
            </a:r>
            <a:r>
              <a:rPr lang="sl-SI" sz="2000" smtClean="0"/>
              <a:t>nt,</a:t>
            </a:r>
            <a:r>
              <a:rPr lang="en-US" sz="2000" smtClean="0"/>
              <a:t> kao </a:t>
            </a:r>
            <a:r>
              <a:rPr lang="sl-SI" sz="2000" smtClean="0"/>
              <a:t>sto</a:t>
            </a:r>
            <a:r>
              <a:rPr lang="en-US" sz="2000" smtClean="0"/>
              <a:t> su: prom</a:t>
            </a:r>
            <a:r>
              <a:rPr lang="sl-SI" sz="2000" smtClean="0"/>
              <a:t>j</a:t>
            </a:r>
            <a:r>
              <a:rPr lang="en-US" sz="2000" smtClean="0"/>
              <a:t>ena </a:t>
            </a:r>
            <a:r>
              <a:rPr lang="sl-SI" sz="2000" smtClean="0"/>
              <a:t>br</a:t>
            </a:r>
            <a:r>
              <a:rPr lang="en-US" sz="2000" smtClean="0"/>
              <a:t>oja stanovnika, struktura i prirast stanovni</a:t>
            </a:r>
            <a:r>
              <a:rPr lang="sl-SI" sz="2000" smtClean="0"/>
              <a:t>štv</a:t>
            </a:r>
            <a:r>
              <a:rPr lang="en-US" sz="2000" smtClean="0"/>
              <a:t>a i dr.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2000" smtClean="0"/>
              <a:t>	</a:t>
            </a:r>
            <a:r>
              <a:rPr lang="en-US" sz="2000" smtClean="0"/>
              <a:t>3) Z</a:t>
            </a:r>
            <a:r>
              <a:rPr lang="sl-SI" sz="2000" smtClean="0"/>
              <a:t>n</a:t>
            </a:r>
            <a:r>
              <a:rPr lang="en-US" sz="2000" smtClean="0"/>
              <a:t>a</a:t>
            </a:r>
            <a:r>
              <a:rPr lang="sl-SI" sz="2000" smtClean="0"/>
              <a:t>č</a:t>
            </a:r>
            <a:r>
              <a:rPr lang="en-US" sz="2000" smtClean="0"/>
              <a:t>ajan faktor u formiranju javnih rashoda predstavlja i sistem raspod</a:t>
            </a:r>
            <a:r>
              <a:rPr lang="sl-SI" sz="2000" smtClean="0"/>
              <a:t>jele. Veći nivo raspodjele</a:t>
            </a:r>
            <a:r>
              <a:rPr lang="en-US" sz="2000" smtClean="0"/>
              <a:t>  doh</a:t>
            </a:r>
            <a:r>
              <a:rPr lang="sl-SI" sz="2000" smtClean="0"/>
              <a:t>o</a:t>
            </a:r>
            <a:r>
              <a:rPr lang="en-US" sz="2000" smtClean="0"/>
              <a:t>tka, uz nejednako u</a:t>
            </a:r>
            <a:r>
              <a:rPr lang="sl-SI" sz="2000" smtClean="0"/>
              <a:t>češć</a:t>
            </a:r>
            <a:r>
              <a:rPr lang="en-US" sz="2000" smtClean="0"/>
              <a:t>e razli</a:t>
            </a:r>
            <a:r>
              <a:rPr lang="sl-SI" sz="2000" smtClean="0"/>
              <a:t>č</a:t>
            </a:r>
            <a:r>
              <a:rPr lang="en-US" sz="2000" smtClean="0"/>
              <a:t>itih socijalnih g</a:t>
            </a:r>
            <a:r>
              <a:rPr lang="sl-SI" sz="2000" smtClean="0"/>
              <a:t>rupa</a:t>
            </a:r>
            <a:r>
              <a:rPr lang="en-US" sz="2000" smtClean="0"/>
              <a:t> </a:t>
            </a:r>
            <a:r>
              <a:rPr lang="sl-SI" sz="2000" smtClean="0"/>
              <a:t>u</a:t>
            </a:r>
            <a:r>
              <a:rPr lang="en-US" sz="2000" smtClean="0"/>
              <a:t> </a:t>
            </a:r>
            <a:r>
              <a:rPr lang="sl-SI" sz="2000" smtClean="0"/>
              <a:t>nacionalnom</a:t>
            </a:r>
            <a:r>
              <a:rPr lang="en-US" sz="2000" smtClean="0"/>
              <a:t> dohotku, do</a:t>
            </a:r>
            <a:r>
              <a:rPr lang="sl-SI" sz="2000" smtClean="0"/>
              <a:t>vo</a:t>
            </a:r>
            <a:r>
              <a:rPr lang="en-US" sz="2000" smtClean="0"/>
              <a:t>di - pod stalnim pritiskom zahtjeva  masa </a:t>
            </a:r>
            <a:r>
              <a:rPr lang="sl-SI" sz="2000" smtClean="0"/>
              <a:t>za intervencijama</a:t>
            </a:r>
            <a:r>
              <a:rPr lang="en-US" sz="2000" smtClean="0"/>
              <a:t> na socijalnom podru</a:t>
            </a:r>
            <a:r>
              <a:rPr lang="sl-SI" sz="2000" smtClean="0"/>
              <a:t>č</a:t>
            </a:r>
            <a:r>
              <a:rPr lang="en-US" sz="2000" smtClean="0"/>
              <a:t>ju - do novih transfernih i drugih rashoda smislu red</a:t>
            </a:r>
            <a:r>
              <a:rPr lang="sl-SI" sz="2000" smtClean="0"/>
              <a:t>istribuc</a:t>
            </a:r>
            <a:r>
              <a:rPr lang="en-US" sz="2000" smtClean="0"/>
              <a:t>ije dohotka.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Ovi, sa svoje strane, uti</a:t>
            </a:r>
            <a:r>
              <a:rPr lang="sl-SI" sz="2000" smtClean="0"/>
              <a:t>ču</a:t>
            </a:r>
            <a:r>
              <a:rPr lang="en-US" sz="2000" smtClean="0"/>
              <a:t> na bujanje ukupnih jav</a:t>
            </a:r>
            <a:r>
              <a:rPr lang="sl-SI" sz="2000" smtClean="0"/>
              <a:t>nih</a:t>
            </a:r>
            <a:r>
              <a:rPr lang="en-US" sz="2000" smtClean="0"/>
              <a:t> rasho</a:t>
            </a:r>
            <a:r>
              <a:rPr lang="sl-SI" sz="2000" smtClean="0"/>
              <a:t>da. </a:t>
            </a:r>
            <a:r>
              <a:rPr lang="en-US" sz="2000" smtClean="0"/>
              <a:t> Pri to</a:t>
            </a:r>
            <a:r>
              <a:rPr lang="sl-SI" sz="2000" smtClean="0"/>
              <a:t>me</a:t>
            </a:r>
            <a:r>
              <a:rPr lang="en-US" sz="2000" smtClean="0"/>
              <a:t> treba imati u vidu i organizovan uticaj razli</a:t>
            </a:r>
            <a:r>
              <a:rPr lang="sl-SI" sz="2000" smtClean="0"/>
              <a:t>č</a:t>
            </a:r>
            <a:r>
              <a:rPr lang="en-US" sz="2000" smtClean="0"/>
              <a:t>itih socijalnih g</a:t>
            </a:r>
            <a:r>
              <a:rPr lang="sl-SI" sz="2000" smtClean="0"/>
              <a:t>rupa.</a:t>
            </a:r>
            <a:r>
              <a:rPr lang="en-US" sz="2000" smtClean="0"/>
              <a:t> 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74E2BE9-4D30-4843-8FA5-103CD05D77E2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3F92A5C-7CEC-4269-BF61-2E13E0C0588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en-US" sz="2800" smtClean="0"/>
              <a:t>Međutim unutar ove grupe postoje dva različita stava. </a:t>
            </a:r>
          </a:p>
          <a:p>
            <a:r>
              <a:rPr lang="en-US" sz="2800" smtClean="0"/>
              <a:t>Prvi, da je zadatak flnansija na ovom područu da samo  objasni kakvih sve javnih rashoda ima te da daje njihovu karakteristi</a:t>
            </a:r>
            <a:r>
              <a:rPr lang="sl-SI" sz="2800" smtClean="0"/>
              <a:t>k</a:t>
            </a:r>
            <a:r>
              <a:rPr lang="en-US" sz="2800" smtClean="0"/>
              <a:t>u i ništa više i, drugi, da nauka o finansijama treba da objasni ne samo vrste javnih rashoda već da istovremeno proučava </a:t>
            </a:r>
            <a:r>
              <a:rPr lang="sl-SI" sz="2800" smtClean="0"/>
              <a:t>i</a:t>
            </a:r>
            <a:r>
              <a:rPr lang="en-US" sz="2800" smtClean="0"/>
              <a:t> probleme, prikladnost i opravdanost pojedinih vrsta javnih rashoda. </a:t>
            </a:r>
          </a:p>
          <a:p>
            <a:r>
              <a:rPr lang="en-US" sz="2800" smtClean="0"/>
              <a:t>Ta</a:t>
            </a:r>
            <a:r>
              <a:rPr lang="sl-SI" sz="2800" smtClean="0"/>
              <a:t>kva</a:t>
            </a:r>
            <a:r>
              <a:rPr lang="en-US" sz="2800" smtClean="0"/>
              <a:t> koncepcija </a:t>
            </a:r>
            <a:r>
              <a:rPr lang="sl-SI" sz="2800" smtClean="0"/>
              <a:t>i</a:t>
            </a:r>
            <a:r>
              <a:rPr lang="en-US" sz="2800" smtClean="0"/>
              <a:t> savremeno shvatanje polazi</a:t>
            </a:r>
            <a:r>
              <a:rPr lang="sl-SI" sz="2800" smtClean="0"/>
              <a:t> </a:t>
            </a:r>
            <a:r>
              <a:rPr lang="en-US" sz="2800" smtClean="0"/>
              <a:t>od funkciJe i d</a:t>
            </a:r>
            <a:r>
              <a:rPr lang="sl-SI" sz="2800" smtClean="0"/>
              <a:t>j</a:t>
            </a:r>
            <a:r>
              <a:rPr lang="en-US" sz="2800" smtClean="0"/>
              <a:t>elovanja javnih rashoda u</a:t>
            </a:r>
          </a:p>
          <a:p>
            <a:endParaRPr lang="en-US" sz="2000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D059F1-403D-4B5C-82D0-66115E2A9B02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BDFBBC-05B2-4517-9ACF-23F1FBC3009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92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 4) </a:t>
            </a:r>
            <a:r>
              <a:rPr lang="sl-SI" sz="2400" smtClean="0"/>
              <a:t>N</a:t>
            </a:r>
            <a:r>
              <a:rPr lang="en-US" sz="2400" smtClean="0"/>
              <a:t>a kraju tr</a:t>
            </a:r>
            <a:r>
              <a:rPr lang="sl-SI" sz="2400" smtClean="0"/>
              <a:t>e</a:t>
            </a:r>
            <a:r>
              <a:rPr lang="en-US" sz="2400" smtClean="0"/>
              <a:t>ba istaknuti uticaj i administrativnog faktora na nivo jav</a:t>
            </a:r>
            <a:r>
              <a:rPr lang="sl-SI" sz="2400" smtClean="0"/>
              <a:t>nih rashoda</a:t>
            </a:r>
            <a:r>
              <a:rPr lang="en-US" sz="2400" smtClean="0"/>
              <a:t> </a:t>
            </a:r>
            <a:r>
              <a:rPr lang="sl-SI" sz="2400" smtClean="0"/>
              <a:t>narocito</a:t>
            </a:r>
            <a:r>
              <a:rPr lang="en-US" sz="2400" smtClean="0"/>
              <a:t> porast dr</a:t>
            </a:r>
            <a:r>
              <a:rPr lang="sl-SI" sz="2400" smtClean="0"/>
              <a:t>ž</a:t>
            </a:r>
            <a:r>
              <a:rPr lang="en-US" sz="2400" smtClean="0"/>
              <a:t>avnog  aparata i p</a:t>
            </a:r>
            <a:r>
              <a:rPr lang="sl-SI" sz="2400" smtClean="0"/>
              <a:t>r</a:t>
            </a:r>
            <a:r>
              <a:rPr lang="en-US" sz="2400" smtClean="0"/>
              <a:t>imanja javnih službenika. </a:t>
            </a:r>
            <a:r>
              <a:rPr lang="sl-SI" sz="2400" smtClean="0"/>
              <a:t>Nepotre</a:t>
            </a:r>
            <a:r>
              <a:rPr lang="en-US" sz="2400" smtClean="0"/>
              <a:t>bne slu</a:t>
            </a:r>
            <a:r>
              <a:rPr lang="sl-SI" sz="2400" smtClean="0"/>
              <a:t>ž</a:t>
            </a:r>
            <a:r>
              <a:rPr lang="en-US" sz="2400" smtClean="0"/>
              <a:t>be se sporo ukidaju i</a:t>
            </a:r>
            <a:r>
              <a:rPr lang="sl-SI" sz="2400" smtClean="0"/>
              <a:t>l</a:t>
            </a:r>
            <a:r>
              <a:rPr lang="en-US" sz="2400" smtClean="0"/>
              <a:t>i og</a:t>
            </a:r>
            <a:r>
              <a:rPr lang="sl-SI" sz="2400" smtClean="0"/>
              <a:t>ranič</a:t>
            </a:r>
            <a:r>
              <a:rPr lang="en-US" sz="2400" smtClean="0"/>
              <a:t>avaju (tzv. Perkinsov zakon), a no</a:t>
            </a:r>
            <a:r>
              <a:rPr lang="sl-SI" sz="2400" smtClean="0"/>
              <a:t>ve</a:t>
            </a:r>
            <a:r>
              <a:rPr lang="en-US" sz="2400" smtClean="0"/>
              <a:t> se </a:t>
            </a:r>
            <a:r>
              <a:rPr lang="sl-SI" sz="2400" smtClean="0"/>
              <a:t>l</a:t>
            </a:r>
            <a:r>
              <a:rPr lang="en-US" sz="2400" smtClean="0"/>
              <a:t>a</a:t>
            </a:r>
            <a:r>
              <a:rPr lang="sl-SI" sz="2400" smtClean="0"/>
              <a:t>k</a:t>
            </a:r>
            <a:r>
              <a:rPr lang="en-US" sz="2400" smtClean="0"/>
              <a:t>o farmiraju, </a:t>
            </a:r>
            <a:r>
              <a:rPr lang="sl-SI" sz="2400" smtClean="0"/>
              <a:t>s</a:t>
            </a:r>
            <a:r>
              <a:rPr lang="en-US" sz="2400" smtClean="0"/>
              <a:t>to dovodi do </a:t>
            </a:r>
            <a:r>
              <a:rPr lang="sl-SI" sz="2400" smtClean="0"/>
              <a:t>š</a:t>
            </a:r>
            <a:r>
              <a:rPr lang="en-US" sz="2400" smtClean="0"/>
              <a:t>irenja administracije. Ova tendencija je goto</a:t>
            </a:r>
            <a:r>
              <a:rPr lang="sl-SI" sz="2400" smtClean="0"/>
              <a:t>vo</a:t>
            </a:r>
            <a:r>
              <a:rPr lang="en-US" sz="2400" smtClean="0"/>
              <a:t> </a:t>
            </a:r>
            <a:r>
              <a:rPr lang="sl-SI" sz="2400" smtClean="0"/>
              <a:t>  </a:t>
            </a:r>
            <a:r>
              <a:rPr lang="en-US" sz="2400" smtClean="0"/>
              <a:t>nez</a:t>
            </a:r>
            <a:r>
              <a:rPr lang="sl-SI" sz="2400" smtClean="0"/>
              <a:t>avisna</a:t>
            </a:r>
            <a:r>
              <a:rPr lang="en-US" sz="2400" smtClean="0"/>
              <a:t> od kr</a:t>
            </a:r>
            <a:r>
              <a:rPr lang="sl-SI" sz="2400" smtClean="0"/>
              <a:t>etanj</a:t>
            </a:r>
            <a:r>
              <a:rPr lang="en-US" sz="2400" smtClean="0"/>
              <a:t>a konjunkture i sto</a:t>
            </a:r>
            <a:r>
              <a:rPr lang="sl-SI" sz="2400" smtClean="0"/>
              <a:t>p</a:t>
            </a:r>
            <a:r>
              <a:rPr lang="en-US" sz="2400" smtClean="0"/>
              <a:t>e rasta nacionalnog dohotka.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2400" smtClean="0"/>
              <a:t>	5</a:t>
            </a:r>
            <a:r>
              <a:rPr lang="en-US" sz="2400" smtClean="0"/>
              <a:t>) I</a:t>
            </a:r>
            <a:r>
              <a:rPr lang="sl-SI" sz="2400" smtClean="0"/>
              <a:t>nflacija</a:t>
            </a:r>
            <a:r>
              <a:rPr lang="en-US" sz="2400" smtClean="0"/>
              <a:t> je postala hroni</a:t>
            </a:r>
            <a:r>
              <a:rPr lang="sl-SI" sz="2400" smtClean="0"/>
              <a:t>čna</a:t>
            </a:r>
            <a:r>
              <a:rPr lang="en-US" sz="2400" smtClean="0"/>
              <a:t> bolest  svih savremenih privreda. Razvoj p</a:t>
            </a:r>
            <a:r>
              <a:rPr lang="sl-SI" sz="2400" smtClean="0"/>
              <a:t>rivrede</a:t>
            </a:r>
            <a:r>
              <a:rPr lang="en-US" sz="2400" smtClean="0"/>
              <a:t>  </a:t>
            </a:r>
            <a:r>
              <a:rPr lang="sl-SI" sz="2400" smtClean="0"/>
              <a:t>vez</a:t>
            </a:r>
            <a:r>
              <a:rPr lang="en-US" sz="2400" smtClean="0"/>
              <a:t>an je u ve</a:t>
            </a:r>
            <a:r>
              <a:rPr lang="sl-SI" sz="2400" smtClean="0"/>
              <a:t>će</a:t>
            </a:r>
            <a:r>
              <a:rPr lang="en-US" sz="2400" smtClean="0"/>
              <a:t> i</a:t>
            </a:r>
            <a:r>
              <a:rPr lang="sl-SI" sz="2400" smtClean="0"/>
              <a:t>l</a:t>
            </a:r>
            <a:r>
              <a:rPr lang="en-US" sz="2400" smtClean="0"/>
              <a:t>i manje stope rasta c</a:t>
            </a:r>
            <a:r>
              <a:rPr lang="sl-SI" sz="2400" smtClean="0"/>
              <a:t>ij</a:t>
            </a:r>
            <a:r>
              <a:rPr lang="en-US" sz="2400" smtClean="0"/>
              <a:t>en</a:t>
            </a:r>
            <a:r>
              <a:rPr lang="sl-SI" sz="2400" smtClean="0"/>
              <a:t>a</a:t>
            </a:r>
            <a:r>
              <a:rPr lang="en-US" sz="2400" smtClean="0"/>
              <a:t>. Rast c</a:t>
            </a:r>
            <a:r>
              <a:rPr lang="sl-SI" sz="2400" smtClean="0"/>
              <a:t>ij</a:t>
            </a:r>
            <a:r>
              <a:rPr lang="en-US" sz="2400" smtClean="0"/>
              <a:t>ena, sa svoje stra</a:t>
            </a:r>
            <a:r>
              <a:rPr lang="sl-SI" sz="2400" smtClean="0"/>
              <a:t>ne</a:t>
            </a:r>
            <a:r>
              <a:rPr lang="en-US" sz="2400" smtClean="0"/>
              <a:t> dovodi do porasta nominalnog dohotka i zahva</a:t>
            </a:r>
            <a:r>
              <a:rPr lang="sl-SI" sz="2400" smtClean="0"/>
              <a:t>t</a:t>
            </a:r>
            <a:r>
              <a:rPr lang="en-US" sz="2400" smtClean="0"/>
              <a:t>anja dr</a:t>
            </a:r>
            <a:r>
              <a:rPr lang="sl-SI" sz="2400" smtClean="0"/>
              <a:t>ž</a:t>
            </a:r>
            <a:r>
              <a:rPr lang="en-US" sz="2400" smtClean="0"/>
              <a:t>ave radi pokrića sve ve</a:t>
            </a:r>
            <a:r>
              <a:rPr lang="sl-SI" sz="2400" smtClean="0"/>
              <a:t>ćih</a:t>
            </a:r>
            <a:r>
              <a:rPr lang="en-US" sz="2400" smtClean="0"/>
              <a:t> rasboda, n</a:t>
            </a:r>
            <a:r>
              <a:rPr lang="sl-SI" sz="2400" smtClean="0"/>
              <a:t>a</a:t>
            </a:r>
            <a:r>
              <a:rPr lang="en-US" sz="2400" smtClean="0"/>
              <a:t>stalih kao posledica porasta c</a:t>
            </a:r>
            <a:r>
              <a:rPr lang="sl-SI" sz="2400" smtClean="0"/>
              <a:t>ij</a:t>
            </a:r>
            <a:r>
              <a:rPr lang="en-US" sz="2400" smtClean="0"/>
              <a:t>ena.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C3C0AE1-A99D-48AF-86E6-1E09FD7D8E0E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862429F-A0F5-4631-B5C3-C21A234EDFC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022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sz="2800" smtClean="0"/>
              <a:t>	</a:t>
            </a:r>
            <a:r>
              <a:rPr lang="en-US" sz="2800" smtClean="0"/>
              <a:t>6) U pog</a:t>
            </a:r>
            <a:r>
              <a:rPr lang="sl-SI" sz="2800" smtClean="0"/>
              <a:t>le</a:t>
            </a:r>
            <a:r>
              <a:rPr lang="en-US" sz="2800" smtClean="0"/>
              <a:t>du ritma javnih rashoda, savremena nauka narocito podv</a:t>
            </a:r>
            <a:r>
              <a:rPr lang="sl-SI" sz="2800" smtClean="0"/>
              <a:t>laci</a:t>
            </a:r>
            <a:r>
              <a:rPr lang="en-US" sz="2800" smtClean="0"/>
              <a:t> uti</a:t>
            </a:r>
            <a:r>
              <a:rPr lang="sl-SI" sz="2800" smtClean="0"/>
              <a:t>c</a:t>
            </a:r>
            <a:r>
              <a:rPr lang="en-US" sz="2800" smtClean="0"/>
              <a:t>aj prom</a:t>
            </a:r>
            <a:r>
              <a:rPr lang="sl-SI" sz="2800" smtClean="0"/>
              <a:t>j</a:t>
            </a:r>
            <a:r>
              <a:rPr lang="en-US" sz="2800" smtClean="0"/>
              <a:t>ena </a:t>
            </a:r>
            <a:r>
              <a:rPr lang="sl-SI" sz="2800" smtClean="0"/>
              <a:t>vo</a:t>
            </a:r>
            <a:r>
              <a:rPr lang="en-US" sz="2800" smtClean="0"/>
              <a:t>lumena javnih rashoda koji nastaju u nenor</a:t>
            </a:r>
            <a:r>
              <a:rPr lang="sl-SI" sz="2800" smtClean="0"/>
              <a:t>m</a:t>
            </a:r>
            <a:r>
              <a:rPr lang="en-US" sz="2800" smtClean="0"/>
              <a:t>alnim periodim</a:t>
            </a:r>
            <a:r>
              <a:rPr lang="sl-SI" sz="2800" smtClean="0"/>
              <a:t>a</a:t>
            </a:r>
            <a:r>
              <a:rPr lang="en-US" sz="2800" smtClean="0"/>
              <a:t> k</a:t>
            </a:r>
            <a:r>
              <a:rPr lang="sl-SI" sz="2800" smtClean="0"/>
              <a:t>a</a:t>
            </a:r>
            <a:r>
              <a:rPr lang="en-US" sz="2800" smtClean="0"/>
              <a:t>da i</a:t>
            </a:r>
            <a:r>
              <a:rPr lang="sl-SI" sz="2800" smtClean="0"/>
              <a:t>z</a:t>
            </a:r>
            <a:r>
              <a:rPr lang="en-US" sz="2800" smtClean="0"/>
              <a:t>va</a:t>
            </a:r>
            <a:r>
              <a:rPr lang="sl-SI" sz="2800" smtClean="0"/>
              <a:t>n</a:t>
            </a:r>
            <a:r>
              <a:rPr lang="en-US" sz="2800" smtClean="0"/>
              <a:t>redne prilike iziskuju naglo,povećanje javnih izdataka. </a:t>
            </a:r>
          </a:p>
          <a:p>
            <a:pPr>
              <a:buFontTx/>
              <a:buNone/>
            </a:pPr>
            <a:r>
              <a:rPr lang="en-US" sz="2800" smtClean="0"/>
              <a:t>Odnos i</a:t>
            </a:r>
            <a:r>
              <a:rPr lang="sl-SI" sz="2800" smtClean="0"/>
              <a:t>zmedju</a:t>
            </a:r>
            <a:r>
              <a:rPr lang="en-US" sz="2800" smtClean="0"/>
              <a:t> op</a:t>
            </a:r>
            <a:r>
              <a:rPr lang="sl-SI" sz="2800" smtClean="0"/>
              <a:t>št</a:t>
            </a:r>
            <a:r>
              <a:rPr lang="en-US" sz="2800" smtClean="0"/>
              <a:t>e ekonomske aktivnosti i javnih rashoda, koji je do tada postoja</a:t>
            </a:r>
            <a:r>
              <a:rPr lang="sl-SI" sz="2800" smtClean="0"/>
              <a:t>o</a:t>
            </a:r>
            <a:r>
              <a:rPr lang="en-US" sz="2800" smtClean="0"/>
              <a:t> naru</a:t>
            </a:r>
            <a:r>
              <a:rPr lang="sl-SI" sz="2800" smtClean="0"/>
              <a:t>š</a:t>
            </a:r>
            <a:r>
              <a:rPr lang="en-US" sz="2800" smtClean="0"/>
              <a:t>ava se. Javni rashodi premje</a:t>
            </a:r>
            <a:r>
              <a:rPr lang="sl-SI" sz="2800" smtClean="0"/>
              <a:t>š</a:t>
            </a:r>
            <a:r>
              <a:rPr lang="en-US" sz="2800" smtClean="0"/>
              <a:t>taju se na novi, vi</a:t>
            </a:r>
            <a:r>
              <a:rPr lang="sl-SI" sz="2800" smtClean="0"/>
              <a:t>š</a:t>
            </a:r>
            <a:r>
              <a:rPr lang="en-US" sz="2800" smtClean="0"/>
              <a:t>i nivo. M</a:t>
            </a:r>
            <a:r>
              <a:rPr lang="sl-SI" sz="2800" smtClean="0"/>
              <a:t>ij</a:t>
            </a:r>
            <a:r>
              <a:rPr lang="en-US" sz="2800" smtClean="0"/>
              <a:t>enjaju se rani</a:t>
            </a:r>
            <a:r>
              <a:rPr lang="sl-SI" sz="2800" smtClean="0"/>
              <a:t>ija</a:t>
            </a:r>
            <a:r>
              <a:rPr lang="en-US" sz="2800" smtClean="0"/>
              <a:t> </a:t>
            </a:r>
            <a:r>
              <a:rPr lang="sl-SI" sz="2800" smtClean="0"/>
              <a:t>shvatanja</a:t>
            </a:r>
            <a:r>
              <a:rPr lang="en-US" sz="2800" smtClean="0"/>
              <a:t> o</a:t>
            </a:r>
            <a:r>
              <a:rPr lang="sl-SI" sz="2800" smtClean="0"/>
              <a:t> ,,</a:t>
            </a:r>
            <a:r>
              <a:rPr lang="en-US" sz="2800" smtClean="0"/>
              <a:t>podno</a:t>
            </a:r>
            <a:r>
              <a:rPr lang="sl-SI" sz="2800" smtClean="0"/>
              <a:t>šlj</a:t>
            </a:r>
            <a:r>
              <a:rPr lang="en-US" sz="2800" smtClean="0"/>
              <a:t>ivom" ud</a:t>
            </a:r>
            <a:r>
              <a:rPr lang="sl-SI" sz="2800" smtClean="0"/>
              <a:t>j</a:t>
            </a:r>
            <a:r>
              <a:rPr lang="en-US" sz="2800" smtClean="0"/>
              <a:t>elu javnog sektora u nacionalnom dohotku. 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7FE003A-E8EB-44A3-A1BA-263DBB61CFCE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43DEA3-2028-4BE1-9774-B6572DC8D81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12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smtClean="0"/>
              <a:t>TEORIJA POKRICA JAVNIH RASHODA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smtClean="0"/>
              <a:t>Navedena pod</a:t>
            </a:r>
            <a:r>
              <a:rPr lang="sl-SI" sz="2800" smtClean="0"/>
              <a:t>j</a:t>
            </a:r>
            <a:r>
              <a:rPr lang="en-US" sz="2800" smtClean="0"/>
              <a:t>ela javnih rashoda (na red</a:t>
            </a:r>
            <a:r>
              <a:rPr lang="sl-SI" sz="2800" smtClean="0"/>
              <a:t>o</a:t>
            </a:r>
            <a:r>
              <a:rPr lang="en-US" sz="2800" smtClean="0"/>
              <a:t>vne i vanredne) od posebnog je </a:t>
            </a:r>
            <a:r>
              <a:rPr lang="sl-SI" sz="2800" smtClean="0"/>
              <a:t>znacaja</a:t>
            </a:r>
            <a:r>
              <a:rPr lang="en-US" sz="2800" smtClean="0"/>
              <a:t> </a:t>
            </a:r>
            <a:r>
              <a:rPr lang="sl-SI" sz="2800" smtClean="0"/>
              <a:t>k</a:t>
            </a:r>
            <a:r>
              <a:rPr lang="en-US" sz="2800" smtClean="0"/>
              <a:t>ada se radi o pokri</a:t>
            </a:r>
            <a:r>
              <a:rPr lang="sl-SI" sz="2800" smtClean="0"/>
              <a:t>ć</a:t>
            </a:r>
            <a:r>
              <a:rPr lang="en-US" sz="2800" smtClean="0"/>
              <a:t>u rashoda.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Pitanje pokri</a:t>
            </a:r>
            <a:r>
              <a:rPr lang="sl-SI" sz="2800" smtClean="0"/>
              <a:t>ć</a:t>
            </a:r>
            <a:r>
              <a:rPr lang="en-US" sz="2800" smtClean="0"/>
              <a:t>a javnih rashoda je od</a:t>
            </a:r>
            <a:r>
              <a:rPr lang="sl-SI" sz="2800" smtClean="0"/>
              <a:t> velikog značaja</a:t>
            </a:r>
            <a:r>
              <a:rPr lang="en-US" sz="2800" smtClean="0"/>
              <a:t> s obzirom na to da se svi rashodi ne mogu </a:t>
            </a:r>
            <a:r>
              <a:rPr lang="sl-SI" sz="2800" smtClean="0"/>
              <a:t>č</a:t>
            </a:r>
            <a:r>
              <a:rPr lang="en-US" sz="2800" smtClean="0"/>
              <a:t>initi na is</a:t>
            </a:r>
            <a:r>
              <a:rPr lang="sl-SI" sz="2800" smtClean="0"/>
              <a:t>ti</a:t>
            </a:r>
            <a:r>
              <a:rPr lang="en-US" sz="2800" smtClean="0"/>
              <a:t> na</a:t>
            </a:r>
            <a:r>
              <a:rPr lang="sl-SI" sz="2800" smtClean="0"/>
              <a:t>č</a:t>
            </a:r>
            <a:r>
              <a:rPr lang="en-US" sz="2800" smtClean="0"/>
              <a:t>in</a:t>
            </a:r>
            <a:r>
              <a:rPr lang="sl-SI" sz="2800" smtClean="0"/>
              <a:t>.</a:t>
            </a:r>
          </a:p>
          <a:p>
            <a:pPr>
              <a:lnSpc>
                <a:spcPct val="80000"/>
              </a:lnSpc>
            </a:pPr>
            <a:r>
              <a:rPr lang="sl-SI" sz="2800" smtClean="0"/>
              <a:t>Neki oblici rashoda zahtijevaju specifičan oblik sredstava </a:t>
            </a:r>
            <a:r>
              <a:rPr lang="en-US" sz="2800" smtClean="0"/>
              <a:t> (javni zajam), drugi redovne prihode (po</a:t>
            </a:r>
            <a:r>
              <a:rPr lang="sl-SI" sz="2800" smtClean="0"/>
              <a:t>rezima </a:t>
            </a:r>
            <a:r>
              <a:rPr lang="en-US" sz="2800" smtClean="0"/>
              <a:t> odnosno zajmovima</a:t>
            </a:r>
            <a:r>
              <a:rPr lang="sl-SI" sz="2800" smtClean="0"/>
              <a:t>)</a:t>
            </a:r>
            <a:r>
              <a:rPr lang="en-US" sz="2800" smtClean="0"/>
              <a:t>.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Nekada je postojala zakonitost da se za ta</a:t>
            </a:r>
            <a:r>
              <a:rPr lang="sl-SI" sz="2800" smtClean="0"/>
              <a:t>cno odredjenu</a:t>
            </a:r>
            <a:r>
              <a:rPr lang="en-US" sz="2800" b="1" smtClean="0"/>
              <a:t> </a:t>
            </a:r>
            <a:r>
              <a:rPr lang="en-US" sz="2800" smtClean="0"/>
              <a:t>gr</a:t>
            </a:r>
            <a:r>
              <a:rPr lang="sl-SI" sz="2800" smtClean="0"/>
              <a:t>u</a:t>
            </a:r>
            <a:r>
              <a:rPr lang="en-US" sz="2800" smtClean="0"/>
              <a:t>pu rashoda rezervi</a:t>
            </a:r>
            <a:r>
              <a:rPr lang="sl-SI" sz="2800" smtClean="0"/>
              <a:t>s</a:t>
            </a:r>
            <a:r>
              <a:rPr lang="en-US" sz="2800" smtClean="0"/>
              <a:t>u odredeni izvoti sredstava. </a:t>
            </a:r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56B1F72-0A0B-4086-9098-C7FD340C2AA2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42B0D0-71DE-4A9E-AD63-8A531FDC658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22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r>
              <a:rPr lang="en-US" sz="2400" smtClean="0"/>
              <a:t>Centralizacijom </a:t>
            </a:r>
            <a:r>
              <a:rPr lang="sl-SI" sz="2400" smtClean="0"/>
              <a:t>sredstava,takva </a:t>
            </a:r>
            <a:r>
              <a:rPr lang="en-US" sz="2400" smtClean="0"/>
              <a:t> praksa je napu</a:t>
            </a:r>
            <a:r>
              <a:rPr lang="sl-SI" sz="2400" smtClean="0"/>
              <a:t>št</a:t>
            </a:r>
            <a:r>
              <a:rPr lang="en-US" sz="2400" smtClean="0"/>
              <a:t>ena, mada i danas postoje neki oblici rashoda </a:t>
            </a:r>
            <a:r>
              <a:rPr lang="sl-SI" sz="2400" smtClean="0"/>
              <a:t>kao</a:t>
            </a:r>
            <a:r>
              <a:rPr lang="en-US" sz="2400" b="1" smtClean="0"/>
              <a:t> </a:t>
            </a:r>
            <a:r>
              <a:rPr lang="sl-SI" sz="2400" b="1" smtClean="0"/>
              <a:t>pre</a:t>
            </a:r>
            <a:r>
              <a:rPr lang="en-US" sz="2400" smtClean="0"/>
              <a:t>d</a:t>
            </a:r>
            <a:r>
              <a:rPr lang="sl-SI" sz="2400" smtClean="0"/>
              <a:t>odr</a:t>
            </a:r>
            <a:r>
              <a:rPr lang="en-US" sz="2400" smtClean="0"/>
              <a:t>eđeni za odredene oblike sredstava. </a:t>
            </a:r>
          </a:p>
          <a:p>
            <a:r>
              <a:rPr lang="en-US" sz="2400" smtClean="0"/>
              <a:t>Tako se </a:t>
            </a:r>
            <a:r>
              <a:rPr lang="en-US" sz="2400" b="1" smtClean="0"/>
              <a:t>ratni porezi </a:t>
            </a:r>
            <a:r>
              <a:rPr lang="en-US" sz="2400" smtClean="0"/>
              <a:t>mogu </a:t>
            </a:r>
            <a:r>
              <a:rPr lang="sl-SI" sz="2400" smtClean="0"/>
              <a:t>koristiti za</a:t>
            </a:r>
            <a:r>
              <a:rPr lang="en-US" sz="2400" b="1" smtClean="0"/>
              <a:t> </a:t>
            </a:r>
            <a:r>
              <a:rPr lang="en-US" sz="2400" smtClean="0"/>
              <a:t>finansiranje rata, porez </a:t>
            </a:r>
            <a:r>
              <a:rPr lang="en-US" sz="2400" b="1" smtClean="0"/>
              <a:t>na promet </a:t>
            </a:r>
            <a:r>
              <a:rPr lang="en-US" sz="2400" smtClean="0"/>
              <a:t>alkohola</a:t>
            </a:r>
            <a:r>
              <a:rPr lang="sl-SI" sz="2400" smtClean="0"/>
              <a:t> </a:t>
            </a:r>
            <a:r>
              <a:rPr lang="en-US" sz="2400" smtClean="0"/>
              <a:t> za suzbijanje alkoho</a:t>
            </a:r>
            <a:r>
              <a:rPr lang="sl-SI" sz="2400" smtClean="0"/>
              <a:t>lizma, </a:t>
            </a:r>
            <a:r>
              <a:rPr lang="en-US" sz="2400" smtClean="0"/>
              <a:t>carine za stimulaciju izvoza i dr.</a:t>
            </a:r>
            <a:endParaRPr lang="sl-SI" sz="2400" smtClean="0"/>
          </a:p>
          <a:p>
            <a:r>
              <a:rPr lang="sl-SI" sz="2400" smtClean="0"/>
              <a:t>U</a:t>
            </a:r>
            <a:r>
              <a:rPr lang="en-US" sz="2400" smtClean="0"/>
              <a:t> p</a:t>
            </a:r>
            <a:r>
              <a:rPr lang="sl-SI" sz="2400" smtClean="0"/>
              <a:t>r</a:t>
            </a:r>
            <a:r>
              <a:rPr lang="en-US" sz="2400" smtClean="0"/>
              <a:t>o</a:t>
            </a:r>
            <a:r>
              <a:rPr lang="sl-SI" sz="2400" smtClean="0"/>
              <a:t>uč</a:t>
            </a:r>
            <a:r>
              <a:rPr lang="en-US" sz="2400" smtClean="0"/>
              <a:t>avanju sistema pokri</a:t>
            </a:r>
            <a:r>
              <a:rPr lang="sl-SI" sz="2400" smtClean="0"/>
              <a:t>ć</a:t>
            </a:r>
            <a:r>
              <a:rPr lang="en-US" sz="2400" smtClean="0"/>
              <a:t>a javnih rashoda postoje dv</a:t>
            </a:r>
            <a:r>
              <a:rPr lang="sl-SI" sz="2400" smtClean="0"/>
              <a:t>ij</a:t>
            </a:r>
            <a:r>
              <a:rPr lang="en-US" sz="2400" smtClean="0"/>
              <a:t>e osnovne teorije:</a:t>
            </a:r>
          </a:p>
          <a:p>
            <a:pPr lvl="1"/>
            <a:r>
              <a:rPr lang="sl-SI" sz="2400" smtClean="0"/>
              <a:t>savremena</a:t>
            </a:r>
            <a:r>
              <a:rPr lang="en-US" sz="2400" smtClean="0"/>
              <a:t> (moderna) teorija.	</a:t>
            </a:r>
          </a:p>
          <a:p>
            <a:pPr lvl="1"/>
            <a:r>
              <a:rPr lang="en-US" sz="2400" smtClean="0"/>
              <a:t> klasi</a:t>
            </a:r>
            <a:r>
              <a:rPr lang="sl-SI" sz="2400" smtClean="0"/>
              <a:t>č</a:t>
            </a:r>
            <a:r>
              <a:rPr lang="en-US" sz="2400" smtClean="0"/>
              <a:t>na teorija, </a:t>
            </a:r>
          </a:p>
          <a:p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B1ACFD2-075B-4C8A-B740-95CA93F0208A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2A90B9-4B85-4BBF-816D-CA85E05B4D5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sl-SI" sz="2400" b="1" smtClean="0"/>
              <a:t>1. KL</a:t>
            </a:r>
            <a:r>
              <a:rPr lang="en-US" sz="2400" b="1" smtClean="0"/>
              <a:t>ASINA T</a:t>
            </a:r>
            <a:r>
              <a:rPr lang="sl-SI" sz="2400" b="1" smtClean="0"/>
              <a:t>EORIJA</a:t>
            </a:r>
            <a:r>
              <a:rPr lang="en-US" sz="2400" b="1" smtClean="0"/>
              <a:t> POKRI</a:t>
            </a:r>
            <a:r>
              <a:rPr lang="sl-SI" sz="2400" b="1" smtClean="0"/>
              <a:t>Ć</a:t>
            </a:r>
            <a:r>
              <a:rPr lang="en-US" sz="2400" b="1" smtClean="0"/>
              <a:t>A JAVNIH RASHODA - TEOR</a:t>
            </a:r>
            <a:r>
              <a:rPr lang="sl-SI" sz="2400" b="1" smtClean="0"/>
              <a:t>IJ</a:t>
            </a:r>
            <a:r>
              <a:rPr lang="en-US" sz="2400" b="1" smtClean="0"/>
              <a:t>A RAVNOTE</a:t>
            </a:r>
            <a:r>
              <a:rPr lang="sl-SI" sz="2400" b="1" smtClean="0"/>
              <a:t>Ž</a:t>
            </a:r>
            <a:r>
              <a:rPr lang="en-US" sz="2400" b="1" smtClean="0"/>
              <a:t>E</a:t>
            </a:r>
          </a:p>
          <a:p>
            <a:pPr marL="0" indent="0">
              <a:lnSpc>
                <a:spcPct val="90000"/>
              </a:lnSpc>
            </a:pPr>
            <a:r>
              <a:rPr lang="sl-SI" sz="2400" smtClean="0"/>
              <a:t>Ov</a:t>
            </a:r>
            <a:r>
              <a:rPr lang="en-US" sz="2400" smtClean="0"/>
              <a:t>a teorija, s obzirom na uslove u kojima je nasta</a:t>
            </a:r>
            <a:r>
              <a:rPr lang="sl-SI" sz="2400" smtClean="0"/>
              <a:t>l</a:t>
            </a:r>
            <a:r>
              <a:rPr lang="en-US" sz="2400" smtClean="0"/>
              <a:t>a i </a:t>
            </a:r>
            <a:r>
              <a:rPr lang="sl-SI" sz="2400" smtClean="0"/>
              <a:t> r</a:t>
            </a:r>
            <a:r>
              <a:rPr lang="en-US" sz="2400" smtClean="0"/>
              <a:t>azvijala se (da na</a:t>
            </a:r>
            <a:r>
              <a:rPr lang="sl-SI" sz="2400" smtClean="0"/>
              <a:t>vedemo</a:t>
            </a:r>
            <a:r>
              <a:rPr lang="en-US" sz="2400" smtClean="0"/>
              <a:t> samo neke: ekonomski liberaiizam u privredi, stalna privredna ravnote</a:t>
            </a:r>
            <a:r>
              <a:rPr lang="sl-SI" sz="2400" smtClean="0"/>
              <a:t>ž</a:t>
            </a:r>
            <a:r>
              <a:rPr lang="en-US" sz="2400" smtClean="0"/>
              <a:t>a, </a:t>
            </a:r>
            <a:r>
              <a:rPr lang="sl-SI" sz="2400" smtClean="0"/>
              <a:t>puna</a:t>
            </a:r>
            <a:r>
              <a:rPr lang="en-US" sz="2400" smtClean="0"/>
              <a:t> </a:t>
            </a:r>
            <a:r>
              <a:rPr lang="sl-SI" sz="2400" smtClean="0"/>
              <a:t>zaposlenost</a:t>
            </a:r>
            <a:r>
              <a:rPr lang="en-US" sz="2400" smtClean="0"/>
              <a:t> radn</a:t>
            </a:r>
            <a:r>
              <a:rPr lang="sl-SI" sz="2400" smtClean="0"/>
              <a:t>e</a:t>
            </a:r>
            <a:r>
              <a:rPr lang="en-US" sz="2400" smtClean="0"/>
              <a:t> snage i kapaciteta, automatizam tr</a:t>
            </a:r>
            <a:r>
              <a:rPr lang="sl-SI" sz="2400" smtClean="0"/>
              <a:t>žišta</a:t>
            </a:r>
            <a:r>
              <a:rPr lang="en-US" sz="2400" smtClean="0"/>
              <a:t>, polo</a:t>
            </a:r>
            <a:r>
              <a:rPr lang="sl-SI" sz="2400" smtClean="0"/>
              <a:t>za</a:t>
            </a:r>
            <a:r>
              <a:rPr lang="en-US" sz="2400" smtClean="0"/>
              <a:t>j d</a:t>
            </a:r>
            <a:r>
              <a:rPr lang="sl-SI" sz="2400" smtClean="0"/>
              <a:t>rž</a:t>
            </a:r>
            <a:r>
              <a:rPr lang="en-US" sz="2400" smtClean="0"/>
              <a:t>ave kao</a:t>
            </a:r>
            <a:r>
              <a:rPr lang="sl-SI" sz="2400" smtClean="0"/>
              <a:t> cuvara</a:t>
            </a:r>
            <a:r>
              <a:rPr lang="en-US" sz="2400" smtClean="0"/>
              <a:t> </a:t>
            </a:r>
            <a:r>
              <a:rPr lang="sl-SI" sz="2400" smtClean="0"/>
              <a:t>r</a:t>
            </a:r>
            <a:r>
              <a:rPr lang="en-US" sz="2400" smtClean="0"/>
              <a:t>eda, mira i poretka, neutralni novac, javni rashodi kao ne</a:t>
            </a:r>
            <a:r>
              <a:rPr lang="sl-SI" sz="2400" smtClean="0"/>
              <a:t>pr</a:t>
            </a:r>
            <a:r>
              <a:rPr lang="en-US" sz="2400" smtClean="0"/>
              <a:t>oizvodna po</a:t>
            </a:r>
            <a:r>
              <a:rPr lang="sl-SI" sz="2400" smtClean="0"/>
              <a:t>trošnja </a:t>
            </a:r>
            <a:r>
              <a:rPr lang="en-US" sz="2400" smtClean="0"/>
              <a:t>„nu</a:t>
            </a:r>
            <a:r>
              <a:rPr lang="sl-SI" sz="2400" smtClean="0"/>
              <a:t>ž</a:t>
            </a:r>
            <a:r>
              <a:rPr lang="en-US" sz="2400" smtClean="0"/>
              <a:t>no zlo" u razvoju privrede), zahtijeva da se redov</a:t>
            </a:r>
            <a:r>
              <a:rPr lang="sl-SI" sz="2400" smtClean="0"/>
              <a:t>ni</a:t>
            </a:r>
            <a:r>
              <a:rPr lang="en-US" sz="2400" smtClean="0"/>
              <a:t> javni rashodi </a:t>
            </a:r>
            <a:r>
              <a:rPr lang="sl-SI" sz="2400" smtClean="0"/>
              <a:t>moraju</a:t>
            </a:r>
            <a:r>
              <a:rPr lang="en-US" sz="2400" smtClean="0"/>
              <a:t> </a:t>
            </a:r>
            <a:r>
              <a:rPr lang="sl-SI" sz="2400" smtClean="0"/>
              <a:t>p</a:t>
            </a:r>
            <a:r>
              <a:rPr lang="en-US" sz="2400" smtClean="0"/>
              <a:t>okrivati samo redovnim prihodima. Suprotno tome, vanredni rashodi </a:t>
            </a:r>
            <a:r>
              <a:rPr lang="sl-SI" sz="2400" smtClean="0"/>
              <a:t>moraju se pokrivati vanrednim prihodima.</a:t>
            </a:r>
            <a:endParaRPr lang="en-US" sz="2400" smtClean="0"/>
          </a:p>
          <a:p>
            <a:pPr marL="0" indent="0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41FC628-22F3-47B5-9F6E-2EC464EEA437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AB1C7A-3B09-498B-BDED-9398CFAE2C3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432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sz="2800" smtClean="0"/>
              <a:t>Oni </a:t>
            </a:r>
            <a:r>
              <a:rPr lang="en-US" sz="2800" smtClean="0"/>
              <a:t> sami moraju biti vi</a:t>
            </a:r>
            <a:r>
              <a:rPr lang="sl-SI" sz="2800" smtClean="0"/>
              <a:t>š</a:t>
            </a:r>
            <a:r>
              <a:rPr lang="en-US" sz="2800" smtClean="0"/>
              <a:t>e izuzetak i vi</a:t>
            </a:r>
            <a:r>
              <a:rPr lang="sl-SI" sz="2800" smtClean="0"/>
              <a:t>š</a:t>
            </a:r>
            <a:r>
              <a:rPr lang="en-US" sz="2800" smtClean="0"/>
              <a:t>e su</a:t>
            </a:r>
            <a:r>
              <a:rPr lang="sl-SI" sz="2800" smtClean="0"/>
              <a:t>č</a:t>
            </a:r>
            <a:r>
              <a:rPr lang="en-US" sz="2800" smtClean="0"/>
              <a:t>ajnost) moraju se pokrivati van</a:t>
            </a:r>
            <a:r>
              <a:rPr lang="sl-SI" sz="2800" smtClean="0"/>
              <a:t>redni</a:t>
            </a:r>
            <a:r>
              <a:rPr lang="en-US" sz="2800" smtClean="0"/>
              <a:t>m</a:t>
            </a:r>
            <a:r>
              <a:rPr lang="sl-SI" sz="2800" smtClean="0"/>
              <a:t> pri</a:t>
            </a:r>
            <a:r>
              <a:rPr lang="en-US" sz="2800" smtClean="0"/>
              <a:t>hodima.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Ovde se, pr</a:t>
            </a:r>
            <a:r>
              <a:rPr lang="sl-SI" sz="2800" smtClean="0"/>
              <a:t>ij</a:t>
            </a:r>
            <a:r>
              <a:rPr lang="en-US" sz="2800" smtClean="0"/>
              <a:t>e svega, ima u vidu: uvod</a:t>
            </a:r>
            <a:r>
              <a:rPr lang="sl-SI" sz="2800" smtClean="0"/>
              <a:t>j</a:t>
            </a:r>
            <a:r>
              <a:rPr lang="en-US" sz="2800" smtClean="0"/>
              <a:t>enje vanrednih poreza, </a:t>
            </a:r>
            <a:r>
              <a:rPr lang="en-US" sz="2800" b="1" smtClean="0"/>
              <a:t> </a:t>
            </a:r>
            <a:r>
              <a:rPr lang="en-US" sz="2800" smtClean="0"/>
              <a:t>inostran</a:t>
            </a:r>
            <a:r>
              <a:rPr lang="sl-SI" sz="2800" smtClean="0"/>
              <a:t>a</a:t>
            </a:r>
            <a:r>
              <a:rPr lang="en-US" sz="2800" smtClean="0"/>
              <a:t> pomo</a:t>
            </a:r>
            <a:r>
              <a:rPr lang="sl-SI" sz="2800" smtClean="0"/>
              <a:t>ć</a:t>
            </a:r>
            <a:r>
              <a:rPr lang="en-US" sz="2800" smtClean="0"/>
              <a:t> i dr.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</a:t>
            </a:r>
            <a:r>
              <a:rPr lang="sl-SI" smtClean="0"/>
              <a:t>e</a:t>
            </a:r>
            <a:r>
              <a:rPr lang="en-US" smtClean="0"/>
              <a:t>dovne rashode, kao </a:t>
            </a:r>
            <a:r>
              <a:rPr lang="sl-SI" smtClean="0"/>
              <a:t>š</a:t>
            </a:r>
            <a:r>
              <a:rPr lang="en-US" smtClean="0"/>
              <a:t>to su plate, anuiteti iz dugova, treba pokrivati por</a:t>
            </a:r>
            <a:r>
              <a:rPr lang="sl-SI" smtClean="0"/>
              <a:t>ezima, </a:t>
            </a:r>
            <a:r>
              <a:rPr lang="sl-SI" sz="2400" smtClean="0"/>
              <a:t>dop</a:t>
            </a:r>
            <a:r>
              <a:rPr lang="en-US" sz="2400" smtClean="0"/>
              <a:t>rinosima i taksama.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Samo u siu</a:t>
            </a:r>
            <a:r>
              <a:rPr lang="sl-SI" sz="2400" smtClean="0"/>
              <a:t>c</a:t>
            </a:r>
            <a:r>
              <a:rPr lang="en-US" sz="2400" smtClean="0"/>
              <a:t>a</a:t>
            </a:r>
            <a:r>
              <a:rPr lang="sl-SI" sz="2400" smtClean="0"/>
              <a:t>ju</a:t>
            </a:r>
            <a:r>
              <a:rPr lang="en-US" sz="2400" smtClean="0"/>
              <a:t> postoja</a:t>
            </a:r>
            <a:r>
              <a:rPr lang="sl-SI" sz="2400" smtClean="0"/>
              <a:t>n</a:t>
            </a:r>
            <a:r>
              <a:rPr lang="en-US" sz="2400" smtClean="0"/>
              <a:t>ja lete</a:t>
            </a:r>
            <a:r>
              <a:rPr lang="sl-SI" sz="2400" smtClean="0"/>
              <a:t>ć</a:t>
            </a:r>
            <a:r>
              <a:rPr lang="en-US" sz="2400" smtClean="0"/>
              <a:t>ih dugova, dozvoljeno </a:t>
            </a:r>
            <a:r>
              <a:rPr lang="sl-SI" sz="2400" smtClean="0"/>
              <a:t>je odstu</a:t>
            </a:r>
            <a:r>
              <a:rPr lang="en-US" sz="2400" smtClean="0"/>
              <a:t>panje od navedenog principa, po</a:t>
            </a:r>
            <a:r>
              <a:rPr lang="sl-SI" sz="2400" smtClean="0"/>
              <a:t>š</a:t>
            </a:r>
            <a:r>
              <a:rPr lang="en-US" sz="2400" smtClean="0"/>
              <a:t>to je dozvoljeno njihovo pokri</a:t>
            </a:r>
            <a:r>
              <a:rPr lang="sl-SI" sz="2400" smtClean="0"/>
              <a:t>će</a:t>
            </a:r>
            <a:r>
              <a:rPr lang="en-US" sz="2400" smtClean="0"/>
              <a:t> i van</a:t>
            </a:r>
            <a:r>
              <a:rPr lang="sl-SI" sz="2400" smtClean="0"/>
              <a:t>rednim</a:t>
            </a:r>
            <a:r>
              <a:rPr lang="en-US" sz="2400" b="1" smtClean="0"/>
              <a:t> </a:t>
            </a:r>
            <a:r>
              <a:rPr lang="en-US" sz="2400" smtClean="0"/>
              <a:t>prihodima.</a:t>
            </a:r>
          </a:p>
          <a:p>
            <a:pPr>
              <a:lnSpc>
                <a:spcPct val="90000"/>
              </a:lnSpc>
            </a:pPr>
            <a:endParaRPr lang="en-US" sz="3600" smtClean="0"/>
          </a:p>
          <a:p>
            <a:pPr>
              <a:lnSpc>
                <a:spcPct val="9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5BAFE0B-345E-47C0-A3D2-C794B72B8D78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ADE0734-3089-45DA-8C74-82E6F36FB09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53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smtClean="0"/>
              <a:t>a) Vanredne, a nerentabilne, javne rashode (poplave, </a:t>
            </a:r>
            <a:r>
              <a:rPr lang="sl-SI" sz="2400" smtClean="0"/>
              <a:t>š</a:t>
            </a:r>
            <a:r>
              <a:rPr lang="en-US" sz="2400" smtClean="0"/>
              <a:t>tete od su</a:t>
            </a:r>
            <a:r>
              <a:rPr lang="sl-SI" sz="2400" smtClean="0"/>
              <a:t>š</a:t>
            </a:r>
            <a:r>
              <a:rPr lang="en-US" sz="2400" smtClean="0"/>
              <a:t>e, zemljotresa i dr.) treba pokrivati porezima i d</a:t>
            </a:r>
            <a:r>
              <a:rPr lang="sl-SI" sz="2400" smtClean="0"/>
              <a:t>ru</a:t>
            </a:r>
            <a:r>
              <a:rPr lang="en-US" sz="2400" smtClean="0"/>
              <a:t>gim rashodima bud</a:t>
            </a:r>
            <a:r>
              <a:rPr lang="sl-SI" sz="2400" smtClean="0"/>
              <a:t>ž</a:t>
            </a:r>
            <a:r>
              <a:rPr lang="en-US" sz="2400" smtClean="0"/>
              <a:t>eta</a:t>
            </a:r>
            <a:r>
              <a:rPr lang="en-US" sz="2400" i="1" smtClean="0"/>
              <a:t>, </a:t>
            </a:r>
            <a:r>
              <a:rPr lang="en-US" sz="2400" smtClean="0"/>
              <a:t>a u neredovnim prilikama (rat) i zajmovima.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Ovde dolazi do izra</a:t>
            </a:r>
            <a:r>
              <a:rPr lang="sl-SI" sz="2400" smtClean="0"/>
              <a:t>ž</a:t>
            </a:r>
            <a:r>
              <a:rPr lang="en-US" sz="2400" smtClean="0"/>
              <a:t>ja</a:t>
            </a:r>
            <a:r>
              <a:rPr lang="sl-SI" sz="2400" smtClean="0"/>
              <a:t>, č</a:t>
            </a:r>
            <a:r>
              <a:rPr lang="en-US" sz="2400" smtClean="0"/>
              <a:t>injenica i saznanje da tro</a:t>
            </a:r>
            <a:r>
              <a:rPr lang="sl-SI" sz="2400" smtClean="0"/>
              <a:t>š</a:t>
            </a:r>
            <a:r>
              <a:rPr lang="en-US" sz="2400" smtClean="0"/>
              <a:t>kove modernog rata nije moguće pokrivati redovnim prihodima (porezima), i to, s jedne strane, zbog ogromnih rashoda, a, s d</a:t>
            </a:r>
            <a:r>
              <a:rPr lang="sl-SI" sz="2400" smtClean="0"/>
              <a:t>ru</a:t>
            </a:r>
            <a:r>
              <a:rPr lang="en-US" sz="2400" smtClean="0"/>
              <a:t>ge, zbog ratne p</a:t>
            </a:r>
            <a:r>
              <a:rPr lang="sl-SI" sz="2400" smtClean="0"/>
              <a:t>rivrede</a:t>
            </a:r>
            <a:r>
              <a:rPr lang="en-US" sz="2400" smtClean="0"/>
              <a:t> i nemogućnosti daljih pove</a:t>
            </a:r>
            <a:r>
              <a:rPr lang="sl-SI" sz="2400" smtClean="0"/>
              <a:t>ć</a:t>
            </a:r>
            <a:r>
              <a:rPr lang="en-US" sz="2400" smtClean="0"/>
              <a:t>anja poreske presije.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Tako su tro</a:t>
            </a:r>
            <a:r>
              <a:rPr lang="sl-SI" sz="2400" smtClean="0"/>
              <a:t>š</a:t>
            </a:r>
            <a:r>
              <a:rPr lang="en-US" sz="2400" smtClean="0"/>
              <a:t>kovi samo drugog svjetskog rata triju zemalja (SAD; V. Britanija i N</a:t>
            </a:r>
            <a:r>
              <a:rPr lang="sl-SI" sz="2400" smtClean="0"/>
              <a:t>j</a:t>
            </a:r>
            <a:r>
              <a:rPr lang="en-US" sz="2400" smtClean="0"/>
              <a:t>em</a:t>
            </a:r>
            <a:r>
              <a:rPr lang="sl-SI" sz="2400" smtClean="0"/>
              <a:t>cke</a:t>
            </a:r>
            <a:r>
              <a:rPr lang="en-US" sz="2400" smtClean="0"/>
              <a:t>) iznosili 546 milijardi dolara (po cijenama iz 1941. godine). Od toga samo tre</a:t>
            </a:r>
            <a:r>
              <a:rPr lang="sl-SI" sz="2400" smtClean="0"/>
              <a:t>ć</a:t>
            </a:r>
            <a:r>
              <a:rPr lang="en-US" sz="2400" smtClean="0"/>
              <a:t>ina je bila pokrivena porezi</a:t>
            </a:r>
            <a:r>
              <a:rPr lang="sl-SI" sz="2400" smtClean="0"/>
              <a:t>m</a:t>
            </a:r>
            <a:r>
              <a:rPr lang="en-US" sz="2400" smtClean="0"/>
              <a:t>na, a ostatak javnim zajmovima i porastom novi</a:t>
            </a:r>
            <a:r>
              <a:rPr lang="sl-SI" sz="2400" smtClean="0"/>
              <a:t>č</a:t>
            </a:r>
            <a:r>
              <a:rPr lang="en-US" sz="2400" smtClean="0"/>
              <a:t>anog opt</a:t>
            </a:r>
            <a:r>
              <a:rPr lang="sl-SI" sz="2400" smtClean="0"/>
              <a:t>i</a:t>
            </a:r>
            <a:r>
              <a:rPr lang="en-US" sz="2400" smtClean="0"/>
              <a:t>caja	</a:t>
            </a:r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98656E7-B163-49AF-A0F0-9C29E70A19E9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62623CC-7AC2-4266-98E1-8C6C545ACC9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63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b) Pr</a:t>
            </a:r>
            <a:r>
              <a:rPr lang="sl-SI" sz="2800" smtClean="0"/>
              <a:t>i</a:t>
            </a:r>
            <a:r>
              <a:rPr lang="en-US" sz="2800" smtClean="0"/>
              <a:t>vredne investicije (rentabilne javne rashode) treba pokrivati zajmovi</a:t>
            </a:r>
            <a:r>
              <a:rPr lang="sl-SI" sz="2800" smtClean="0"/>
              <a:t>ma</a:t>
            </a:r>
            <a:r>
              <a:rPr lang="en-US" sz="2800" smtClean="0"/>
              <a:t>, mada treba paziti na usagla</a:t>
            </a:r>
            <a:r>
              <a:rPr lang="sl-SI" sz="2800" smtClean="0"/>
              <a:t>š</a:t>
            </a:r>
            <a:r>
              <a:rPr lang="en-US" sz="2800" smtClean="0"/>
              <a:t>enost u stvaranju zajmova i investicija. Istina, o</a:t>
            </a:r>
            <a:r>
              <a:rPr lang="sl-SI" sz="2800" smtClean="0"/>
              <a:t>vdj</a:t>
            </a:r>
            <a:r>
              <a:rPr lang="en-US" sz="2800" smtClean="0"/>
              <a:t>de je potrebo istaknuti da je ova teorija </a:t>
            </a:r>
            <a:r>
              <a:rPr lang="sl-SI" sz="2800" smtClean="0"/>
              <a:t>c</a:t>
            </a:r>
            <a:r>
              <a:rPr lang="en-US" sz="2800" smtClean="0"/>
              <a:t>vrsto stajala na stanovi</a:t>
            </a:r>
            <a:r>
              <a:rPr lang="sl-SI" sz="2800" smtClean="0"/>
              <a:t>s</a:t>
            </a:r>
            <a:r>
              <a:rPr lang="en-US" sz="2800" smtClean="0"/>
              <a:t>tu protiv stvara</a:t>
            </a:r>
            <a:r>
              <a:rPr lang="sl-SI" sz="2800" smtClean="0"/>
              <a:t>n</a:t>
            </a:r>
            <a:r>
              <a:rPr lang="en-US" sz="2800" smtClean="0"/>
              <a:t>ja vanrednih javnih rashoda, odnosno njihovog </a:t>
            </a:r>
            <a:r>
              <a:rPr lang="sl-SI" sz="2800" smtClean="0"/>
              <a:t>šire</a:t>
            </a:r>
            <a:r>
              <a:rPr lang="en-US" sz="2800" smtClean="0"/>
              <a:t>nja.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2800" smtClean="0"/>
              <a:t>K</a:t>
            </a:r>
            <a:r>
              <a:rPr lang="en-US" sz="2800" smtClean="0"/>
              <a:t>od upotrebe javnih zajmova polazilo se od na</a:t>
            </a:r>
            <a:r>
              <a:rPr lang="sl-SI" sz="2800" smtClean="0"/>
              <a:t>č</a:t>
            </a:r>
            <a:r>
              <a:rPr lang="en-US" sz="2800" smtClean="0"/>
              <a:t>ela da oni ola</a:t>
            </a:r>
            <a:r>
              <a:rPr lang="sl-SI" sz="2800" smtClean="0"/>
              <a:t>kša</a:t>
            </a:r>
            <a:r>
              <a:rPr lang="en-US" sz="2800" smtClean="0"/>
              <a:t>vaju </a:t>
            </a:r>
            <a:r>
              <a:rPr lang="sl-SI" sz="2800" smtClean="0"/>
              <a:t>ter</a:t>
            </a:r>
            <a:r>
              <a:rPr lang="en-US" sz="2800" smtClean="0"/>
              <a:t>eret</a:t>
            </a:r>
            <a:r>
              <a:rPr lang="en-US" sz="2800" i="1" smtClean="0"/>
              <a:t> </a:t>
            </a:r>
            <a:r>
              <a:rPr lang="en-US" sz="2800" smtClean="0"/>
              <a:t>sada</a:t>
            </a:r>
            <a:r>
              <a:rPr lang="sl-SI" sz="2800" smtClean="0"/>
              <a:t>š</a:t>
            </a:r>
            <a:r>
              <a:rPr lang="en-US" sz="2800" smtClean="0"/>
              <a:t>njoj</a:t>
            </a:r>
            <a:r>
              <a:rPr lang="en-US" sz="2800" i="1" smtClean="0"/>
              <a:t> </a:t>
            </a:r>
            <a:r>
              <a:rPr lang="en-US" sz="2800" smtClean="0"/>
              <a:t>generaciji, a op</a:t>
            </a:r>
            <a:r>
              <a:rPr lang="sl-SI" sz="2800" smtClean="0"/>
              <a:t>t</a:t>
            </a:r>
            <a:r>
              <a:rPr lang="en-US" sz="2800" smtClean="0"/>
              <a:t>ere</a:t>
            </a:r>
            <a:r>
              <a:rPr lang="sl-SI" sz="2800" smtClean="0"/>
              <a:t>ć</a:t>
            </a:r>
            <a:r>
              <a:rPr lang="en-US" sz="2800" smtClean="0"/>
              <a:t>uju bud</a:t>
            </a:r>
            <a:r>
              <a:rPr lang="sl-SI" sz="2800" smtClean="0"/>
              <a:t>uć</a:t>
            </a:r>
            <a:r>
              <a:rPr lang="en-US" sz="2800" smtClean="0"/>
              <a:t>e </a:t>
            </a:r>
            <a:r>
              <a:rPr lang="sl-SI" sz="2800" smtClean="0"/>
              <a:t>i </a:t>
            </a:r>
            <a:r>
              <a:rPr lang="en-US" sz="2800" smtClean="0"/>
              <a:t>da treba neke zajmove vezati za,</a:t>
            </a:r>
            <a:r>
              <a:rPr lang="sl-SI" sz="2800" smtClean="0"/>
              <a:t> </a:t>
            </a:r>
            <a:r>
              <a:rPr lang="en-US" sz="2800" smtClean="0"/>
              <a:t>sada</a:t>
            </a:r>
            <a:r>
              <a:rPr lang="sl-SI" sz="2800" smtClean="0"/>
              <a:t>š</a:t>
            </a:r>
            <a:r>
              <a:rPr lang="en-US" sz="2800" smtClean="0"/>
              <a:t>nju, a neke prebaciti </a:t>
            </a:r>
            <a:r>
              <a:rPr lang="sl-SI" sz="2800" smtClean="0"/>
              <a:t>za </a:t>
            </a:r>
            <a:r>
              <a:rPr lang="en-US" sz="2800" smtClean="0"/>
              <a:t>bu</a:t>
            </a:r>
            <a:r>
              <a:rPr lang="sl-SI" sz="2800" smtClean="0"/>
              <a:t>duce generacije.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C832F0D-31A3-439D-925D-1D370AC5C3C6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103CA0-7593-4521-9762-09788284EF7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Pr</a:t>
            </a:r>
            <a:r>
              <a:rPr lang="sl-SI" sz="2800" smtClean="0"/>
              <a:t>ema klasičnoj</a:t>
            </a:r>
            <a:r>
              <a:rPr lang="en-US" sz="2800" smtClean="0"/>
              <a:t> teoriji,upotreba</a:t>
            </a:r>
            <a:r>
              <a:rPr lang="sl-SI" sz="2800" smtClean="0"/>
              <a:t> </a:t>
            </a:r>
            <a:r>
              <a:rPr lang="en-US" sz="2800" smtClean="0"/>
              <a:t>zajmova za pokri</a:t>
            </a:r>
            <a:r>
              <a:rPr lang="sl-SI" sz="2800" smtClean="0"/>
              <a:t>ć</a:t>
            </a:r>
            <a:r>
              <a:rPr lang="en-US" sz="2800" smtClean="0"/>
              <a:t>e neproizvodnih rashoda i redovnih rashoda nije po</a:t>
            </a:r>
            <a:r>
              <a:rPr lang="sl-SI" sz="2800" smtClean="0"/>
              <a:t>ž</a:t>
            </a:r>
            <a:r>
              <a:rPr lang="en-US" sz="2800" smtClean="0"/>
              <a:t>eljna.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To zna</a:t>
            </a:r>
            <a:r>
              <a:rPr lang="sl-SI" sz="2800" smtClean="0"/>
              <a:t>č</a:t>
            </a:r>
            <a:r>
              <a:rPr lang="en-US" sz="2800" smtClean="0"/>
              <a:t>i da u periodu kr</a:t>
            </a:r>
            <a:r>
              <a:rPr lang="sl-SI" sz="2800" smtClean="0"/>
              <a:t>i</a:t>
            </a:r>
            <a:r>
              <a:rPr lang="en-US" sz="2800" smtClean="0"/>
              <a:t>ze i recesije dr</a:t>
            </a:r>
            <a:r>
              <a:rPr lang="sl-SI" sz="2800" smtClean="0"/>
              <a:t>ž</a:t>
            </a:r>
            <a:r>
              <a:rPr lang="en-US" sz="2800" smtClean="0"/>
              <a:t>ava ne bi </a:t>
            </a:r>
            <a:r>
              <a:rPr lang="sl-SI" sz="2800" smtClean="0"/>
              <a:t>s</a:t>
            </a:r>
            <a:r>
              <a:rPr lang="en-US" sz="2800" smtClean="0"/>
              <a:t>mela da se dopunski zadu</a:t>
            </a:r>
            <a:r>
              <a:rPr lang="sl-SI" sz="2800" smtClean="0"/>
              <a:t>ž</a:t>
            </a:r>
            <a:r>
              <a:rPr lang="en-US" sz="2800" smtClean="0"/>
              <a:t>uje kod centralne baitke.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Tada dr</a:t>
            </a:r>
            <a:r>
              <a:rPr lang="sl-SI" sz="2800" smtClean="0"/>
              <a:t>ž</a:t>
            </a:r>
            <a:r>
              <a:rPr lang="en-US" sz="2800" smtClean="0"/>
              <a:t>ava mo</a:t>
            </a:r>
            <a:r>
              <a:rPr lang="sl-SI" sz="2800" smtClean="0"/>
              <a:t>ž</a:t>
            </a:r>
            <a:r>
              <a:rPr lang="en-US" sz="2800" smtClean="0"/>
              <a:t>e koristi samo dv</a:t>
            </a:r>
            <a:r>
              <a:rPr lang="sl-SI" sz="2800" smtClean="0"/>
              <a:t>ije</a:t>
            </a:r>
            <a:r>
              <a:rPr lang="en-US" sz="2800" smtClean="0"/>
              <a:t> </a:t>
            </a:r>
            <a:r>
              <a:rPr lang="sl-SI" sz="2800" smtClean="0"/>
              <a:t>mogucnosti</a:t>
            </a:r>
            <a:r>
              <a:rPr lang="en-US" sz="2800" smtClean="0"/>
              <a:t>: smanjenje javnih rashoda ili pove</a:t>
            </a:r>
            <a:r>
              <a:rPr lang="sl-SI" sz="2800" smtClean="0"/>
              <a:t>ć</a:t>
            </a:r>
            <a:r>
              <a:rPr lang="en-US" sz="2800" smtClean="0"/>
              <a:t>anje poreza, da bi se d</a:t>
            </a:r>
            <a:r>
              <a:rPr lang="sl-SI" sz="2800" smtClean="0"/>
              <a:t>rž</a:t>
            </a:r>
            <a:r>
              <a:rPr lang="en-US" sz="2800" smtClean="0"/>
              <a:t>lali u ravnote</a:t>
            </a:r>
            <a:r>
              <a:rPr lang="sl-SI" sz="2800" smtClean="0"/>
              <a:t>ž</a:t>
            </a:r>
            <a:r>
              <a:rPr lang="en-US" sz="2800" smtClean="0"/>
              <a:t>i.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Savremena finarisijska teorija smatra da bi takvi potezi sa</a:t>
            </a:r>
            <a:r>
              <a:rPr lang="sl-SI" sz="2800" smtClean="0"/>
              <a:t>mo</a:t>
            </a:r>
            <a:r>
              <a:rPr lang="en-US" sz="2800" smtClean="0"/>
              <a:t> pro</a:t>
            </a:r>
            <a:r>
              <a:rPr lang="sl-SI" sz="2800" smtClean="0"/>
              <a:t>du</a:t>
            </a:r>
            <a:r>
              <a:rPr lang="en-US" sz="2800" smtClean="0"/>
              <a:t>bil</a:t>
            </a:r>
            <a:r>
              <a:rPr lang="sl-SI" sz="2800" smtClean="0"/>
              <a:t>i</a:t>
            </a:r>
            <a:r>
              <a:rPr lang="en-US" sz="2800" smtClean="0"/>
              <a:t> kr</a:t>
            </a:r>
            <a:r>
              <a:rPr lang="sl-SI" sz="2800" smtClean="0"/>
              <a:t>i</a:t>
            </a:r>
            <a:r>
              <a:rPr lang="en-US" sz="2800" smtClean="0"/>
              <a:t>zu i recesi</a:t>
            </a:r>
            <a:r>
              <a:rPr lang="sl-SI" sz="2800" smtClean="0"/>
              <a:t>j</a:t>
            </a:r>
            <a:r>
              <a:rPr lang="en-US" sz="2800" smtClean="0"/>
              <a:t>u, </a:t>
            </a:r>
            <a:r>
              <a:rPr lang="sl-SI" sz="2800" smtClean="0"/>
              <a:t>š</a:t>
            </a:r>
            <a:r>
              <a:rPr lang="en-US" sz="2800" smtClean="0"/>
              <a:t>to se stva</a:t>
            </a:r>
            <a:r>
              <a:rPr lang="sl-SI" sz="2800" smtClean="0"/>
              <a:t>rn</a:t>
            </a:r>
            <a:r>
              <a:rPr lang="en-US" sz="2800" smtClean="0"/>
              <a:t>o i doga</a:t>
            </a:r>
            <a:r>
              <a:rPr lang="sl-SI" sz="2800" smtClean="0"/>
              <a:t>dj</a:t>
            </a:r>
            <a:r>
              <a:rPr lang="en-US" sz="2800" smtClean="0"/>
              <a:t>alo tridesetih godina - u period</a:t>
            </a:r>
            <a:r>
              <a:rPr lang="sl-SI" sz="2800" smtClean="0"/>
              <a:t>u</a:t>
            </a:r>
            <a:r>
              <a:rPr lang="en-US" sz="2800" smtClean="0"/>
              <a:t> velike ekonomske depresije.</a:t>
            </a:r>
          </a:p>
          <a:p>
            <a:pPr>
              <a:lnSpc>
                <a:spcPct val="8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2D5C4A9-78E8-402A-8CE5-7D024BD65460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F14FBD1-C2D8-4758-8CB5-476863DFB57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8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smtClean="0"/>
              <a:t> </a:t>
            </a:r>
            <a:r>
              <a:rPr lang="en-US" sz="2800" b="1" smtClean="0"/>
              <a:t>2. SAVREMENA </a:t>
            </a:r>
            <a:r>
              <a:rPr lang="sl-SI" sz="2800" b="1" smtClean="0"/>
              <a:t>TEORIJA </a:t>
            </a:r>
            <a:r>
              <a:rPr lang="en-US" sz="2800" b="1" smtClean="0"/>
              <a:t> POKRI</a:t>
            </a:r>
            <a:r>
              <a:rPr lang="sl-SI" sz="2800" b="1" smtClean="0"/>
              <a:t>C</a:t>
            </a:r>
            <a:r>
              <a:rPr lang="en-US" sz="2800" b="1" smtClean="0"/>
              <a:t>A JAVNIH RASHODA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Sve novije</a:t>
            </a:r>
            <a:r>
              <a:rPr lang="sl-SI" sz="2800" smtClean="0"/>
              <a:t> teorije</a:t>
            </a:r>
            <a:r>
              <a:rPr lang="en-US" sz="2800" smtClean="0"/>
              <a:t> pokri</a:t>
            </a:r>
            <a:r>
              <a:rPr lang="sl-SI" sz="2800" smtClean="0"/>
              <a:t>c</a:t>
            </a:r>
            <a:r>
              <a:rPr lang="en-US" sz="2800" smtClean="0"/>
              <a:t>a, nasuprot klasi</a:t>
            </a:r>
            <a:r>
              <a:rPr lang="sl-SI" sz="2800" smtClean="0"/>
              <a:t>č</a:t>
            </a:r>
            <a:r>
              <a:rPr lang="en-US" sz="2800" smtClean="0"/>
              <a:t>noj, polaz</a:t>
            </a:r>
            <a:r>
              <a:rPr lang="sl-SI" sz="2800" smtClean="0"/>
              <a:t>e</a:t>
            </a:r>
            <a:r>
              <a:rPr lang="en-US" sz="2800" smtClean="0"/>
              <a:t> od toga da je za pokri</a:t>
            </a:r>
            <a:r>
              <a:rPr lang="sl-SI" sz="2800" smtClean="0"/>
              <a:t>ć</a:t>
            </a:r>
            <a:r>
              <a:rPr lang="en-US" sz="2800" smtClean="0"/>
              <a:t>e javnih </a:t>
            </a:r>
            <a:r>
              <a:rPr lang="sl-SI" sz="2800" smtClean="0"/>
              <a:t>r</a:t>
            </a:r>
            <a:r>
              <a:rPr lang="en-US" sz="2800" smtClean="0"/>
              <a:t>ashoda svih o</a:t>
            </a:r>
            <a:r>
              <a:rPr lang="sl-SI" sz="2800" smtClean="0"/>
              <a:t>blika,</a:t>
            </a:r>
            <a:r>
              <a:rPr lang="en-US" sz="2800" smtClean="0"/>
              <a:t> mogu</a:t>
            </a:r>
            <a:r>
              <a:rPr lang="sl-SI" sz="2800" smtClean="0"/>
              <a:t>ć</a:t>
            </a:r>
            <a:r>
              <a:rPr lang="en-US" sz="2800" smtClean="0"/>
              <a:t>e pored poreza upot</a:t>
            </a:r>
            <a:r>
              <a:rPr lang="sl-SI" sz="2800" smtClean="0"/>
              <a:t>rij</a:t>
            </a:r>
            <a:r>
              <a:rPr lang="en-US" sz="2800" smtClean="0"/>
              <a:t>ebiti i javne dugove, odnosno i druge ob</a:t>
            </a:r>
            <a:r>
              <a:rPr lang="sl-SI" sz="2800" smtClean="0"/>
              <a:t>like</a:t>
            </a:r>
            <a:r>
              <a:rPr lang="en-US" sz="2800" smtClean="0"/>
              <a:t> javnih sredstava.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Ovakav stav novije teorije rezultat je analize pri</a:t>
            </a:r>
            <a:r>
              <a:rPr lang="sl-SI" sz="2800" smtClean="0"/>
              <a:t>vrednog</a:t>
            </a:r>
            <a:r>
              <a:rPr lang="en-US" sz="2800" smtClean="0"/>
              <a:t> ci</a:t>
            </a:r>
            <a:r>
              <a:rPr lang="sl-SI" sz="2800" smtClean="0"/>
              <a:t>kl</a:t>
            </a:r>
            <a:r>
              <a:rPr lang="en-US" sz="2800" smtClean="0"/>
              <a:t>usa kapita</a:t>
            </a:r>
            <a:r>
              <a:rPr lang="sl-SI" sz="2800" smtClean="0"/>
              <a:t>li</a:t>
            </a:r>
            <a:r>
              <a:rPr lang="en-US" sz="2800" smtClean="0"/>
              <a:t>sti</a:t>
            </a:r>
            <a:r>
              <a:rPr lang="sl-SI" sz="2800" smtClean="0"/>
              <a:t>c</a:t>
            </a:r>
            <a:r>
              <a:rPr lang="en-US" sz="2800" smtClean="0"/>
              <a:t>ke privrede i pode</a:t>
            </a:r>
            <a:r>
              <a:rPr lang="sl-SI" sz="2800" smtClean="0"/>
              <a:t>ša</a:t>
            </a:r>
            <a:r>
              <a:rPr lang="en-US" sz="2800" smtClean="0"/>
              <a:t>vanja odred</a:t>
            </a:r>
            <a:r>
              <a:rPr lang="sl-SI" sz="2800" smtClean="0"/>
              <a:t>j</a:t>
            </a:r>
            <a:r>
              <a:rPr lang="en-US" sz="2800" smtClean="0"/>
              <a:t>enih m</a:t>
            </a:r>
            <a:r>
              <a:rPr lang="sl-SI" sz="2800" smtClean="0"/>
              <a:t>j</a:t>
            </a:r>
            <a:r>
              <a:rPr lang="en-US" sz="2800" smtClean="0"/>
              <a:t>era f</a:t>
            </a:r>
            <a:r>
              <a:rPr lang="sl-SI" sz="2800" smtClean="0"/>
              <a:t>i</a:t>
            </a:r>
            <a:r>
              <a:rPr lang="en-US" sz="2800" smtClean="0"/>
              <a:t>na</a:t>
            </a:r>
            <a:r>
              <a:rPr lang="sl-SI" sz="2800" smtClean="0"/>
              <a:t>n</a:t>
            </a:r>
            <a:r>
              <a:rPr lang="en-US" sz="2800" smtClean="0"/>
              <a:t>asijske</a:t>
            </a:r>
            <a:r>
              <a:rPr lang="sl-SI" sz="2800" smtClean="0"/>
              <a:t> </a:t>
            </a:r>
            <a:r>
              <a:rPr lang="en-US" sz="2800" smtClean="0"/>
              <a:t>  </a:t>
            </a:r>
            <a:r>
              <a:rPr lang="sl-SI" sz="2800" smtClean="0"/>
              <a:t>politike</a:t>
            </a:r>
            <a:r>
              <a:rPr lang="en-US" sz="2800" smtClean="0"/>
              <a:t> pojedi</a:t>
            </a:r>
            <a:r>
              <a:rPr lang="sl-SI" sz="2800" smtClean="0"/>
              <a:t>ni</a:t>
            </a:r>
            <a:r>
              <a:rPr lang="en-US" sz="2800" smtClean="0"/>
              <a:t>m fazama ciklusa. </a:t>
            </a:r>
            <a:endParaRPr lang="sl-SI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57E140E-C815-4C2D-81B1-C2A764888FEB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1C929A-7E2C-4527-92CA-7AC33D6ECC7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privredi, posebno na pojedine ekonomske  ciljeve razvoja koje svaka moderna država postavlja pred sebe u kraćem ili dužem razdoblju.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Kako se</a:t>
            </a:r>
            <a:r>
              <a:rPr lang="en-US" sz="2400" b="1" smtClean="0"/>
              <a:t> </a:t>
            </a:r>
            <a:r>
              <a:rPr lang="en-US" sz="2400" smtClean="0"/>
              <a:t>radi o tri divergentna gledišta treba vidjeti njihovu ispravnost sa savremenog</a:t>
            </a:r>
            <a:r>
              <a:rPr lang="en-US" sz="2400" b="1" smtClean="0"/>
              <a:t> </a:t>
            </a:r>
            <a:r>
              <a:rPr lang="en-US" sz="2400" smtClean="0"/>
              <a:t>teorijskog stanovišta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Prvi pravac, </a:t>
            </a:r>
            <a:r>
              <a:rPr lang="en-US" sz="2400" smtClean="0"/>
              <a:t>prema kojem državni rashodi ne ulaze u predmet izučavanja nauke</a:t>
            </a:r>
            <a:r>
              <a:rPr lang="en-US" sz="2400" b="1" smtClean="0"/>
              <a:t> </a:t>
            </a:r>
            <a:r>
              <a:rPr lang="en-US" sz="2400" smtClean="0"/>
              <a:t>o finansijama, potpuno je neopravdan, zbog toga što utvrđivanje javnih priboda i rashoda znači u stvari preraspodjelu nacionalnog dohotka, a proučavanje pojava i zakonitosti u vezi s preraspodjelom nacionalnog dohotka jedan je od osnovnih zadataka nauke o finansijama.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130C318-D62F-43EF-A42C-1B06D1E63472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DD19CE6-E636-41B5-8715-D0C56AB0A68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94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en-US" smtClean="0"/>
              <a:t>Bez ekonomske ravnote</a:t>
            </a:r>
            <a:r>
              <a:rPr lang="sl-SI" smtClean="0"/>
              <a:t>ž</a:t>
            </a:r>
            <a:r>
              <a:rPr lang="en-US" smtClean="0"/>
              <a:t>e prema modemoj teoriji, nema</a:t>
            </a:r>
            <a:r>
              <a:rPr lang="en-US" sz="3600" smtClean="0"/>
              <a:t> </a:t>
            </a:r>
            <a:r>
              <a:rPr lang="en-US" b="1" smtClean="0"/>
              <a:t>ni </a:t>
            </a:r>
            <a:r>
              <a:rPr lang="en-US" smtClean="0"/>
              <a:t>fi</a:t>
            </a:r>
            <a:r>
              <a:rPr lang="sl-SI" smtClean="0"/>
              <a:t>nansijske</a:t>
            </a:r>
            <a:r>
              <a:rPr lang="en-US" smtClean="0"/>
              <a:t> rav</a:t>
            </a:r>
            <a:r>
              <a:rPr lang="sl-SI" smtClean="0"/>
              <a:t>noteže</a:t>
            </a:r>
            <a:r>
              <a:rPr lang="sl-SI" b="1" smtClean="0"/>
              <a:t> </a:t>
            </a:r>
            <a:r>
              <a:rPr lang="en-US" smtClean="0"/>
              <a:t>(bud</a:t>
            </a:r>
            <a:r>
              <a:rPr lang="sl-SI" smtClean="0"/>
              <a:t>ž</a:t>
            </a:r>
            <a:r>
              <a:rPr lang="en-US" smtClean="0"/>
              <a:t>eta). </a:t>
            </a:r>
          </a:p>
          <a:p>
            <a:r>
              <a:rPr lang="en-US" smtClean="0"/>
              <a:t>Bud</a:t>
            </a:r>
            <a:r>
              <a:rPr lang="sl-SI" smtClean="0"/>
              <a:t>ž</a:t>
            </a:r>
            <a:r>
              <a:rPr lang="en-US" smtClean="0"/>
              <a:t>et post</a:t>
            </a:r>
            <a:r>
              <a:rPr lang="sl-SI" smtClean="0"/>
              <a:t>a</a:t>
            </a:r>
            <a:r>
              <a:rPr lang="en-US" smtClean="0"/>
              <a:t>je vrlo sna</a:t>
            </a:r>
            <a:r>
              <a:rPr lang="sl-SI" smtClean="0"/>
              <a:t>ž</a:t>
            </a:r>
            <a:r>
              <a:rPr lang="en-US" smtClean="0"/>
              <a:t>an instrument u ekonomskoj p</a:t>
            </a:r>
            <a:r>
              <a:rPr lang="sl-SI" smtClean="0"/>
              <a:t>ol</a:t>
            </a:r>
            <a:r>
              <a:rPr lang="en-US" smtClean="0"/>
              <a:t>itici</a:t>
            </a:r>
            <a:r>
              <a:rPr lang="sl-SI" smtClean="0"/>
              <a:t>. </a:t>
            </a:r>
          </a:p>
          <a:p>
            <a:r>
              <a:rPr lang="sl-SI" smtClean="0"/>
              <a:t>U pojedinim </a:t>
            </a:r>
            <a:r>
              <a:rPr lang="en-US" smtClean="0"/>
              <a:t> cikli</a:t>
            </a:r>
            <a:r>
              <a:rPr lang="sl-SI" smtClean="0"/>
              <a:t>č</a:t>
            </a:r>
            <a:r>
              <a:rPr lang="en-US" smtClean="0"/>
              <a:t>nim fazama bi</a:t>
            </a:r>
            <a:r>
              <a:rPr lang="sl-SI" smtClean="0"/>
              <a:t>ć</a:t>
            </a:r>
            <a:r>
              <a:rPr lang="en-US" smtClean="0"/>
              <a:t>e potrebno sv</a:t>
            </a:r>
            <a:r>
              <a:rPr lang="sl-SI" smtClean="0"/>
              <a:t>j</a:t>
            </a:r>
            <a:r>
              <a:rPr lang="en-US" smtClean="0"/>
              <a:t>esno </a:t>
            </a:r>
            <a:r>
              <a:rPr lang="sl-SI" smtClean="0"/>
              <a:t>predvidjanje</a:t>
            </a:r>
            <a:r>
              <a:rPr lang="en-US" smtClean="0"/>
              <a:t> d</a:t>
            </a:r>
            <a:r>
              <a:rPr lang="sl-SI" smtClean="0"/>
              <a:t>efi</a:t>
            </a:r>
            <a:r>
              <a:rPr lang="en-US" smtClean="0"/>
              <a:t>cita u bud</a:t>
            </a:r>
            <a:r>
              <a:rPr lang="sl-SI" smtClean="0"/>
              <a:t>žetu</a:t>
            </a:r>
            <a:r>
              <a:rPr lang="en-US" b="1" smtClean="0"/>
              <a:t>,</a:t>
            </a:r>
            <a:r>
              <a:rPr lang="sl-SI" b="1" smtClean="0"/>
              <a:t> </a:t>
            </a:r>
            <a:r>
              <a:rPr lang="sl-SI" smtClean="0"/>
              <a:t>da bi se</a:t>
            </a:r>
            <a:r>
              <a:rPr lang="sl-SI" b="1" smtClean="0"/>
              <a:t> </a:t>
            </a:r>
            <a:r>
              <a:rPr lang="en-US" smtClean="0"/>
              <a:t> uspostavila ekonomska r</a:t>
            </a:r>
            <a:r>
              <a:rPr lang="sl-SI" smtClean="0"/>
              <a:t>avnoteža</a:t>
            </a:r>
            <a:r>
              <a:rPr lang="en-US" sz="3600" smtClean="0"/>
              <a:t>.</a:t>
            </a:r>
            <a:endParaRPr lang="en-US" sz="28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JAVNI RASHODI BiH</a:t>
            </a:r>
          </a:p>
        </p:txBody>
      </p:sp>
      <p:sp>
        <p:nvSpPr>
          <p:cNvPr id="1904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 Javne finansije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U pogledu javnih finansija, globalno govoreći, i u 2012. godini nastavljen je trend ograničavanja potrošnje, a s ciljem smanjivanja fiskalnog deficita. Prema fiskalnim planovima, usvojenim kroz aranžman s MMF-om, planirano je da fiskalni deficit bude na otprilike istom nivou kao u 2011. (2,5% BDP).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mtClean="0"/>
              <a:t>U prošloj godini je funkcionisanje Fiskalnog savjeta BiH bilo efikasnije i sve odluke, nakon dužeg vremena, donesene su konsenzusom.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Pod pritiskom realizacije stand-by aranžmana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zaključenog s MMF-om, budžeti za 2013.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godinu u oba entiteta i institucijama BiH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blagovremeno su usvojeni, što nije bio slučaj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u prethodnim godinama. </a:t>
            </a:r>
          </a:p>
          <a:p>
            <a:pPr marL="0" indent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Za finansiranje budžeta u 2012. godini vlasti su po osnovu stand-by aranžmana zaključenog s MMF-om obezbijedile 234,2 miliona KM. </a:t>
            </a:r>
          </a:p>
          <a:p>
            <a:r>
              <a:rPr lang="en-US" smtClean="0"/>
              <a:t>Prva tranša u iznosu 118,9 miliona KM povučena je u septembru, a druga tranša u iznosu 115,3 miliona KM u decembru 2012. godine.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n-US" sz="3000" smtClean="0"/>
              <a:t>U 2012. godini se bilježi blagi pad ukupno prikupljenih sredstava po osnovu neto indirektnih poreza i njihov ukupni iznos u 2012. godini je 4,99 milijardi KM, što je u odnosu na 2011. godinu manje za 7,4 miliona KM (0,15%). </a:t>
            </a:r>
          </a:p>
          <a:p>
            <a:r>
              <a:rPr lang="en-US" sz="3000" smtClean="0"/>
              <a:t>Pri tome je po osnovu PDV-a prikupljeno 3,17 milijardi KM (neto iznos poslije odbitka povrata), što je za 0,5% više nego u 2011, a po osnovu akciza 1,30 milijardi KM ili 2,9% više nego u 2011.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Na drugoj strani, po osnovu carina prikupljeno je manje sredstava za 18,5%, putarina za 1,3% i ostalih prihoda za 1,6%. Pad u pogledu carina je očekivan s obzirom na dodatno planirano smanjivanje carina za trgovinu s EU.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Zbog potreba dodatnog finansiranja, vlasti su 2011. odlučile da počnu izdavati dužničke vrijednosne papire na domaćem tržištu i da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tako prikupe sredstva za finansiranje deficita.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U 2012. godini, kao i u prethodnoj, nastavljen je proces finansiranja kroz izdavanje vladinih trezorskih zapisa (premošćavanja problema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vezanih za likvidnost) i obveznica u oba entiteta (ranije emitovane obveznice su bile namijenjene za regulisanje dugovanja po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različitim osnovama).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Vlada Republike Srpske u 2012. godini emitovala je trezorskih zapisa u ukupnoj vrijednosti 95,0 miliona KM, i to u četiri emisije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smtClean="0"/>
              <a:t>(26,7 miliona KM u martu, 24,6 miliona KM u julu, 17,1 milion KM u augustu i 26,6 miliona KM u oktobru ). 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Trezorski zapisi emitovani u martu su dospjeli na naplatu u septembru 2012. godine.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Isto tako je i Vlada Federacije Bosne i Hercegovine u 2012. godini emitovala trezorske zapise i to u pet emisija u ukupnoj vrijednosti od 120,0 miliona KM (20,0 miliona KM u januaru, 25,0 miliona KM u martu, 15,0 milion KM u aprilu, 30,0 miliona KM u novembru i 30,0 miliona KM u decembru).</a:t>
            </a:r>
          </a:p>
          <a:p>
            <a:pPr>
              <a:lnSpc>
                <a:spcPct val="90000"/>
              </a:lnSpc>
            </a:pPr>
            <a:endParaRPr lang="en-US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700" smtClean="0"/>
              <a:t>Prve tri emisije (januar, mart i april) trezorskih zapisa u ukupnoj vrijednosti od 60,0 miliona KM su dospjele na naplatu u 2012. godini.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700" smtClean="0"/>
              <a:t>Uz to, Vlada Republike Srpske je izdala dugoročne obveznice s rokom dospijeća od sedam godina u vrijednosti od 30 miliona KM (23,5 miliona KM u aprilu i 6,5 miliona KM u junu).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700" smtClean="0"/>
              <a:t>Vlada Federacije Bosne i Hercegovine je izdala obveznica u vrijednosti od 112,8 miliona KM u tri emisije (80 miliona KM u maju s dospijećem za tri godine, 12,8 miliona u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700" smtClean="0"/>
              <a:t>augustu s dospijećem za pet godina i 20 miliona u septembru s dospijećem za dvije godine).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PRIHODI I RASHODI BIH</a:t>
            </a:r>
          </a:p>
        </p:txBody>
      </p:sp>
      <p:pic>
        <p:nvPicPr>
          <p:cNvPr id="19865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73275"/>
            <a:ext cx="8229600" cy="3579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2403762-6E89-4F59-9C66-42A1B9008956}" type="datetime1">
              <a:rPr lang="sl-SI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20.10.2017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4ED566-B855-4B6F-8B31-89A563EEF9A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 dr</a:t>
            </a:r>
            <a:r>
              <a:rPr lang="sl-SI" sz="2400" smtClean="0"/>
              <a:t>u</a:t>
            </a:r>
            <a:r>
              <a:rPr lang="en-US" sz="2400" smtClean="0"/>
              <a:t>ge s</a:t>
            </a:r>
            <a:r>
              <a:rPr lang="sl-SI" sz="2400" smtClean="0"/>
              <a:t>ra</a:t>
            </a:r>
            <a:r>
              <a:rPr lang="en-US" sz="2400" smtClean="0"/>
              <a:t>ne, što ćemo kasnije vidjeti, javni rashodi danas imaju (od Keynesa) ogrormo</a:t>
            </a:r>
            <a:r>
              <a:rPr lang="en-US" sz="2400" b="1" smtClean="0"/>
              <a:t> z</a:t>
            </a:r>
            <a:r>
              <a:rPr lang="en-US" sz="2400" smtClean="0"/>
              <a:t>načenje u regulisanju cjelokupne konjunkture i privrednih tokova uopšte, kao i razvoja proizvodnih snaga, uspostavljanja određenih proizvodnih odnosa i dr.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Drugo shvatanje</a:t>
            </a:r>
            <a:r>
              <a:rPr lang="en-US" sz="2400" b="1" smtClean="0"/>
              <a:t> </a:t>
            </a:r>
            <a:r>
              <a:rPr lang="en-US" sz="2400" smtClean="0"/>
              <a:t>je nešto šire, s obzirom da obuhvata prikladnost, visinu i opravdanost pojedinlh ob</a:t>
            </a:r>
            <a:r>
              <a:rPr lang="sl-SI" sz="2400" smtClean="0"/>
              <a:t>li</a:t>
            </a:r>
            <a:r>
              <a:rPr lang="en-US" sz="2400" smtClean="0"/>
              <a:t>ka javnih rashoda, al</a:t>
            </a:r>
            <a:r>
              <a:rPr lang="sl-SI" sz="2400" smtClean="0"/>
              <a:t>i</a:t>
            </a:r>
            <a:r>
              <a:rPr lang="en-US" sz="2400" smtClean="0"/>
              <a:t> ne daje odgovor na osnovna pitanja - djelovanja, prirode i strukture javnih rashoda.</a:t>
            </a:r>
            <a:r>
              <a:rPr lang="en-US" sz="2400" b="1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No, ono je ipak dominiralo sve do pedesetih godina XX vijeka, da bi, konačno, ustupilo mjesto modernom</a:t>
            </a:r>
            <a:r>
              <a:rPr lang="en-US" sz="2400" b="1" smtClean="0"/>
              <a:t> </a:t>
            </a:r>
            <a:r>
              <a:rPr lang="en-US" sz="2400" smtClean="0"/>
              <a:t>shvatanju javnih rashoda koje je danas dominantno.</a:t>
            </a:r>
          </a:p>
          <a:p>
            <a:pPr>
              <a:lnSpc>
                <a:spcPct val="90000"/>
              </a:lnSpc>
            </a:pPr>
            <a:endParaRPr lang="en-US" sz="1800" smtClean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16113"/>
            <a:ext cx="8229600" cy="3938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39925"/>
            <a:ext cx="8229600" cy="384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mtClean="0"/>
              <a:t>     </a:t>
            </a:r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  <a:p>
            <a:pPr marL="0" indent="0" algn="ctr">
              <a:buFont typeface="Arial" charset="0"/>
              <a:buNone/>
            </a:pPr>
            <a:r>
              <a:rPr lang="en-US" smtClean="0"/>
              <a:t>HVALA!</a:t>
            </a:r>
          </a:p>
          <a:p>
            <a:pPr marL="0" indent="0" algn="ctr">
              <a:buFont typeface="Arial" charset="0"/>
              <a:buNone/>
            </a:pPr>
            <a:r>
              <a:rPr lang="en-US" smtClean="0"/>
              <a:t>PITANJA!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6883</Words>
  <Application>Microsoft Office PowerPoint</Application>
  <PresentationFormat>On-screen Show (4:3)</PresentationFormat>
  <Paragraphs>577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5" baseType="lpstr">
      <vt:lpstr>Arial</vt:lpstr>
      <vt:lpstr>Calibri</vt:lpstr>
      <vt:lpstr>Office Theme</vt:lpstr>
      <vt:lpstr>FINANSIJE I FINANSIJSKO PRAVO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VRSTE I PODJELA JAVNIH RASHODA </vt:lpstr>
      <vt:lpstr>Slide 13</vt:lpstr>
      <vt:lpstr>Slide 14</vt:lpstr>
      <vt:lpstr>Slide 15</vt:lpstr>
      <vt:lpstr>Slide 16</vt:lpstr>
      <vt:lpstr>2. PRODUKTIVNI  I NEPRODUKTIVNI JAVNI RASHODI</vt:lpstr>
      <vt:lpstr>3. INVESTICIONI I TRANSFERNI  JAVNI RASHODI</vt:lpstr>
      <vt:lpstr>4. OBJEKTIVNI I SUBJEKTIVNI JAVNI RASHODI </vt:lpstr>
      <vt:lpstr>5. OBAVEZNI I NEOBAVEZNI JAVNI RASHODI </vt:lpstr>
      <vt:lpstr>6. NEODLOŽIVI I ODLOŽIVI JAVNI RASHODI </vt:lpstr>
      <vt:lpstr>7. RASHODI CENTRALNIH ORGANA I LOKALNIH VLASTI</vt:lpstr>
      <vt:lpstr>Slide 23</vt:lpstr>
      <vt:lpstr>Teorje o mjestu i ulozi javnih rashoda</vt:lpstr>
      <vt:lpstr>Klasična finansijska teorija</vt:lpstr>
      <vt:lpstr>Slide 26</vt:lpstr>
      <vt:lpstr>Slide 27</vt:lpstr>
      <vt:lpstr>Slide 28</vt:lpstr>
      <vt:lpstr>2. RASHODI U SAVREMENOJ FINANSIJSKOJ TEORIJI I SITEMU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SAVREMENA KONCEPCIJA JAVNIH RASHODA</vt:lpstr>
      <vt:lpstr>Slide 38</vt:lpstr>
      <vt:lpstr>Slide 39</vt:lpstr>
      <vt:lpstr>Slide 40</vt:lpstr>
      <vt:lpstr>POLITIKA I DJELOVANJE JAVNIH RASHODA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STALNI RAST JAVNIH RASHODA</vt:lpstr>
      <vt:lpstr>Slide 50</vt:lpstr>
      <vt:lpstr>Slide 51</vt:lpstr>
      <vt:lpstr>Slide 52</vt:lpstr>
      <vt:lpstr>Slide 53</vt:lpstr>
      <vt:lpstr>GRANICE STALNOG RASTA  JAVNIH RASHODA</vt:lpstr>
      <vt:lpstr>Slide 55</vt:lpstr>
      <vt:lpstr>Slide 56</vt:lpstr>
      <vt:lpstr>Slide 57</vt:lpstr>
      <vt:lpstr>Slide 58</vt:lpstr>
      <vt:lpstr>UZROCI RASTA JAVNIH RASHODA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TEORIJA POKRICA JAVNIH RASHODA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JAVNI RASHODI BiH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PRIHODI I RASHODI BIH</vt:lpstr>
      <vt:lpstr>Slide 90</vt:lpstr>
      <vt:lpstr>Slide 91</vt:lpstr>
      <vt:lpstr>Slide 92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PFK8</dc:creator>
  <cp:lastModifiedBy>XP</cp:lastModifiedBy>
  <cp:revision>10</cp:revision>
  <dcterms:created xsi:type="dcterms:W3CDTF">2017-03-02T12:00:53Z</dcterms:created>
  <dcterms:modified xsi:type="dcterms:W3CDTF">2017-10-20T19:29:22Z</dcterms:modified>
</cp:coreProperties>
</file>