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sldIdLst>
    <p:sldId id="256" r:id="rId2"/>
    <p:sldId id="258" r:id="rId3"/>
    <p:sldId id="269" r:id="rId4"/>
    <p:sldId id="273" r:id="rId5"/>
    <p:sldId id="274" r:id="rId6"/>
    <p:sldId id="275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1.10.2020.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55459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619811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501503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580631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2045686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131527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halil.kalac25@gmail.co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haris.kozlo@pfk.edu.b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FINANSIJE I FINANSIJSKO PRAVO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autor-prof.dr.sc. Jahić Mehmed, izdanje Sarajevo 2004 g.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r>
              <a:rPr lang="bs-Latn-BA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</a:t>
            </a:r>
            <a:r>
              <a:rPr lang="bs-Latn-B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</a:t>
            </a:r>
            <a:r>
              <a:rPr lang="bs-Latn-BA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Finansije</a:t>
            </a: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finansijsko pravo 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osnovnim finansijsko-pravnim kategorijama i finansijskim pravom s osvrtom na finansijski sistem BiH,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Sticanje znanja za praktičan rad u finansijskim institucijama, organima javne uprave i pravosuđa,</a:t>
            </a:r>
          </a:p>
          <a:p>
            <a:pPr marL="109728" indent="0">
              <a:buNone/>
            </a:pPr>
            <a:endParaRPr lang="bs-Latn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stiču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znanja o </a:t>
            </a: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novčanim tokovima, budžetu, raspodjeli novca, </a:t>
            </a:r>
            <a:r>
              <a:rPr lang="bs-Latn-BA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finansijsama</a:t>
            </a: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državnih i privatnih institucija te kako one funkcionišu“</a:t>
            </a:r>
            <a:endParaRPr lang="bs-Latn-BA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endParaRPr lang="bs-Latn-B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bs-Latn-BA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bs-Latn-B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ematske jedinice predmeta </a:t>
            </a:r>
            <a:r>
              <a:rPr lang="bs-Latn-BA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Finansije</a:t>
            </a:r>
            <a:r>
              <a:rPr lang="bs-Latn-B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finansijsko pravo:</a:t>
            </a:r>
          </a:p>
          <a:p>
            <a:pPr marL="109728" indent="0">
              <a:buNone/>
            </a:pPr>
            <a:endParaRPr lang="bs-Latn-BA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Pojam i historijski razvoj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finansijsa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finansijskog prava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Vrste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finanijsa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finansijskog prava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Novac, valute i devize u finansijskom pravu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Bankarsko pravo i bankarski sistem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Finansijske institucije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Uloga i značaj finansijskih izvještaja u finansijskom pravu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Poresko pravo i vrste poreza u BiH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Carinsko pravo i carine u sistemu prihoda BiH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Takseno pravo i taksena sistematizacija u BiH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Pravo i vrste doprinosa u BiH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Budžetsko pravo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 nadležni za postupak naplate javnih prihoda i finansijske kontrole</a:t>
            </a: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202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Način ocjenjivanja: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003232" cy="4325112"/>
          </a:xfrm>
        </p:spPr>
        <p:txBody>
          <a:bodyPr>
            <a:normAutofit fontScale="70000" lnSpcReduction="20000"/>
          </a:bodyPr>
          <a:lstStyle/>
          <a:p>
            <a:r>
              <a:rPr lang="en-US" sz="2400" dirty="0" err="1" smtClean="0"/>
              <a:t>Prisustvo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nastavi</a:t>
            </a:r>
            <a:r>
              <a:rPr lang="en-US" sz="2400" dirty="0" smtClean="0"/>
              <a:t>/</a:t>
            </a:r>
            <a:r>
              <a:rPr lang="en-US" sz="2400" dirty="0" err="1" smtClean="0"/>
              <a:t>aktivnost</a:t>
            </a:r>
            <a:r>
              <a:rPr lang="en-US" sz="2400" dirty="0" smtClean="0"/>
              <a:t> </a:t>
            </a:r>
            <a:r>
              <a:rPr lang="en-US" sz="2400" dirty="0" smtClean="0"/>
              <a:t>: </a:t>
            </a:r>
            <a:r>
              <a:rPr lang="en-US" sz="2400" dirty="0" smtClean="0"/>
              <a:t>0-20 </a:t>
            </a:r>
            <a:r>
              <a:rPr lang="en-US" sz="2400" dirty="0" err="1" smtClean="0"/>
              <a:t>bodova</a:t>
            </a:r>
            <a:r>
              <a:rPr lang="en-US" sz="2400" dirty="0" smtClean="0"/>
              <a:t> (0-20%)-</a:t>
            </a:r>
            <a:r>
              <a:rPr lang="en-US" sz="2400" dirty="0" err="1" smtClean="0"/>
              <a:t>redovni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vanredni</a:t>
            </a:r>
            <a:r>
              <a:rPr lang="en-US" sz="2400" dirty="0" smtClean="0"/>
              <a:t> </a:t>
            </a:r>
            <a:r>
              <a:rPr lang="en-US" sz="2400" dirty="0" err="1" smtClean="0"/>
              <a:t>studenti</a:t>
            </a:r>
            <a:r>
              <a:rPr lang="en-US" sz="2400" dirty="0" smtClean="0"/>
              <a:t>;</a:t>
            </a:r>
          </a:p>
          <a:p>
            <a:pPr>
              <a:buNone/>
            </a:pPr>
            <a:r>
              <a:rPr lang="en-US" sz="2400" dirty="0" smtClean="0"/>
              <a:t> </a:t>
            </a:r>
          </a:p>
          <a:p>
            <a:r>
              <a:rPr lang="en-US" sz="2400" dirty="0" err="1" smtClean="0"/>
              <a:t>Prisustvo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in class </a:t>
            </a:r>
            <a:r>
              <a:rPr lang="en-US" sz="2400" dirty="0" err="1" smtClean="0"/>
              <a:t>nastavi</a:t>
            </a:r>
            <a:r>
              <a:rPr lang="en-US" sz="2400" dirty="0" smtClean="0"/>
              <a:t> /</a:t>
            </a:r>
            <a:r>
              <a:rPr lang="en-US" sz="2400" dirty="0" err="1" smtClean="0"/>
              <a:t>aktivnost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DL </a:t>
            </a:r>
            <a:r>
              <a:rPr lang="en-US" sz="2400" dirty="0" err="1" smtClean="0"/>
              <a:t>platformi</a:t>
            </a:r>
            <a:r>
              <a:rPr lang="en-US" sz="2400" dirty="0" smtClean="0"/>
              <a:t>: 0-20 </a:t>
            </a:r>
            <a:r>
              <a:rPr lang="en-US" sz="2400" dirty="0" err="1" smtClean="0"/>
              <a:t>bodova</a:t>
            </a:r>
            <a:r>
              <a:rPr lang="en-US" sz="2400" dirty="0" smtClean="0"/>
              <a:t> (0-20%) -DL </a:t>
            </a:r>
            <a:r>
              <a:rPr lang="en-US" sz="2400" dirty="0" err="1" smtClean="0"/>
              <a:t>studenti</a:t>
            </a:r>
            <a:r>
              <a:rPr lang="en-US" sz="2400" dirty="0" smtClean="0"/>
              <a:t> (</a:t>
            </a:r>
            <a:r>
              <a:rPr lang="en-US" sz="2400" dirty="0" err="1" smtClean="0"/>
              <a:t>učenje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daljinu</a:t>
            </a:r>
            <a:r>
              <a:rPr lang="en-US" sz="2400" dirty="0" smtClean="0"/>
              <a:t>);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Parcijalni</a:t>
            </a:r>
            <a:r>
              <a:rPr lang="en-US" sz="2400" dirty="0" smtClean="0"/>
              <a:t> test</a:t>
            </a:r>
            <a:r>
              <a:rPr lang="en-US" sz="2400" dirty="0" smtClean="0"/>
              <a:t>: </a:t>
            </a:r>
            <a:r>
              <a:rPr lang="en-US" sz="2400" dirty="0" smtClean="0"/>
              <a:t>0-20 </a:t>
            </a:r>
            <a:r>
              <a:rPr lang="en-US" sz="2400" dirty="0" err="1" smtClean="0"/>
              <a:t>bodova</a:t>
            </a:r>
            <a:r>
              <a:rPr lang="en-US" sz="2400" dirty="0" smtClean="0"/>
              <a:t> (0-20%)-</a:t>
            </a:r>
            <a:r>
              <a:rPr lang="en-US" sz="2400" dirty="0" err="1" smtClean="0"/>
              <a:t>svi</a:t>
            </a:r>
            <a:r>
              <a:rPr lang="en-US" sz="2400" dirty="0" smtClean="0"/>
              <a:t> </a:t>
            </a:r>
            <a:r>
              <a:rPr lang="en-US" sz="2400" dirty="0" err="1" smtClean="0"/>
              <a:t>studenti</a:t>
            </a:r>
            <a:r>
              <a:rPr lang="en-US" sz="2400" dirty="0" smtClean="0"/>
              <a:t>;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err="1" smtClean="0"/>
              <a:t>Završni</a:t>
            </a:r>
            <a:r>
              <a:rPr lang="en-US" sz="2400" dirty="0" smtClean="0"/>
              <a:t> </a:t>
            </a:r>
            <a:r>
              <a:rPr lang="en-US" sz="2400" dirty="0" err="1" smtClean="0"/>
              <a:t>ispit</a:t>
            </a:r>
            <a:r>
              <a:rPr lang="en-US" sz="2400" dirty="0" smtClean="0"/>
              <a:t>: </a:t>
            </a:r>
            <a:r>
              <a:rPr lang="en-US" sz="2400" dirty="0" smtClean="0"/>
              <a:t>0-60 </a:t>
            </a:r>
            <a:r>
              <a:rPr lang="en-US" sz="2400" dirty="0" err="1" smtClean="0"/>
              <a:t>bodova</a:t>
            </a:r>
            <a:r>
              <a:rPr lang="en-US" sz="2400" dirty="0" smtClean="0"/>
              <a:t> (0-60%)-</a:t>
            </a:r>
            <a:r>
              <a:rPr lang="en-US" sz="2400" dirty="0" err="1" smtClean="0"/>
              <a:t>svi</a:t>
            </a:r>
            <a:r>
              <a:rPr lang="en-US" sz="2400" dirty="0" smtClean="0"/>
              <a:t> </a:t>
            </a:r>
            <a:r>
              <a:rPr lang="en-US" sz="2400" dirty="0" err="1" smtClean="0"/>
              <a:t>studenti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Svi studenti koji nisu izvršili sve aktivnosti tokom semestra i koji su ostvarili </a:t>
            </a:r>
            <a:r>
              <a:rPr lang="hr-H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manje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30% (30 bodova) mogu pristupiti popravnom ispitu u zakazanom terminu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08874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Ocjene: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49424"/>
            <a:ext cx="8784976" cy="4325112"/>
          </a:xfrm>
        </p:spPr>
        <p:txBody>
          <a:bodyPr>
            <a:normAutofit/>
          </a:bodyPr>
          <a:lstStyle/>
          <a:p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izvrstan (10), ocjena A u skali ECTS-a…................95-100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vrlo dobar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B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ECTS-a..............…..85-94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dobar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u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ECTS-a……….....................84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zadovoljava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ECTS-a..................65-74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dovoljan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ECTS-a…...............….55-64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nedovoljan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ECTS-a…..................0-54 boda</a:t>
            </a:r>
          </a:p>
          <a:p>
            <a:pPr marL="109728" indent="0">
              <a:buNone/>
            </a:pPr>
            <a:endParaRPr lang="hr-H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350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Upis ocjena: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koji su položili ispit dužni su dostaviti indeks predmetnom asistentu zbog upisa ocjene u vrijeme koje je naznačeno u obavještenju o rezultatima ispita.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indekse mogu dostaviti i posredno.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801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06424"/>
          </a:xfrm>
        </p:spPr>
        <p:txBody>
          <a:bodyPr>
            <a:normAutofit fontScale="90000"/>
          </a:bodyPr>
          <a:lstStyle/>
          <a:p>
            <a:r>
              <a:rPr lang="hr-HR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KOMUNIKACIJA </a:t>
            </a:r>
            <a:r>
              <a:rPr lang="hr-HR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-mail ili lično u terminima konsultacija, predavanja i vježbi</a:t>
            </a:r>
            <a:b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navesti ime i prezime, br.indeksa, godina studija, smjer</a:t>
            </a:r>
            <a:endParaRPr lang="hr-H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halil.kalac25@gmail.com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Haris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Kozlo MA</a:t>
            </a:r>
            <a:endParaRPr lang="hr-H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</a:t>
            </a:r>
            <a:r>
              <a:rPr lang="hr-H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naučnoj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oblasti</a:t>
            </a:r>
          </a:p>
          <a:p>
            <a:pPr>
              <a:buFontTx/>
              <a:buChar char="-"/>
            </a:pPr>
            <a:r>
              <a:rPr lang="hr-HR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haris.kozlo@pfk.edu.ba</a:t>
            </a:r>
            <a:endParaRPr lang="hr-HR" sz="2400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sz="2400" b="1" u="sng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ODGOVOR ZA 24h</a:t>
            </a:r>
            <a:endParaRPr lang="hr-HR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81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1170</TotalTime>
  <Words>325</Words>
  <Application>Microsoft Office PowerPoint</Application>
  <PresentationFormat>On-screen Show (4:3)</PresentationFormat>
  <Paragraphs>75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Urban</vt:lpstr>
      <vt:lpstr> PRAVNI FAKULTET  FINANSIJE I FINANSIJSKO PRAVO autor-prof.dr.sc. Jahić Mehmed, izdanje Sarajevo 2004 g. </vt:lpstr>
      <vt:lpstr>                                      VJEŽBE  UVOD </vt:lpstr>
      <vt:lpstr>Slide 3</vt:lpstr>
      <vt:lpstr>Način ocjenjivanja:</vt:lpstr>
      <vt:lpstr>Ocjene:</vt:lpstr>
      <vt:lpstr>Upis ocjena:</vt:lpstr>
      <vt:lpstr>KOMUNIKACIJA : -E-mail ili lično u terminima konsultacija, predavanja i vježbi -navesti ime i prezime, br.indeksa, godina studija, smjer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144</cp:revision>
  <dcterms:created xsi:type="dcterms:W3CDTF">2016-02-04T23:36:05Z</dcterms:created>
  <dcterms:modified xsi:type="dcterms:W3CDTF">2020-10-01T11:44:32Z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