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2.6.2019.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2.6.2019.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2.6.2019.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2.6.2019.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2.6.2019.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2.6.2019.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86E7A7-F4F4-4686-9A47-4FC37534E9CB}" type="datetimeFigureOut">
              <a:rPr lang="sr-Latn-CS" smtClean="0"/>
              <a:pPr/>
              <a:t>2.6.2019.</a:t>
            </a:fld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2.6.2019.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2.6.2019.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2.6.2019.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2.6.2019.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786E7A7-F4F4-4686-9A47-4FC37534E9CB}" type="datetimeFigureOut">
              <a:rPr lang="sr-Latn-CS" smtClean="0"/>
              <a:pPr/>
              <a:t>2.6.2019.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4291"/>
            <a:ext cx="8458200" cy="3657622"/>
          </a:xfrm>
        </p:spPr>
        <p:txBody>
          <a:bodyPr>
            <a:normAutofit/>
          </a:bodyPr>
          <a:lstStyle/>
          <a:p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PRIVREDNO PRAVNI SISTEM I POLITIKA</a:t>
            </a:r>
            <a:r>
              <a:rPr lang="hr-BA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s-Latn-BA" sz="1300" dirty="0" smtClean="0"/>
              <a:t>Kuka, Ermin (2018). </a:t>
            </a:r>
            <a:r>
              <a:rPr lang="bs-Latn-BA" sz="1300" b="1" i="1" dirty="0" smtClean="0"/>
              <a:t>JAVNE POLITIKE</a:t>
            </a:r>
            <a:r>
              <a:rPr lang="bs-Latn-BA" sz="1300" dirty="0" smtClean="0"/>
              <a:t>. Sarajevo: Štamparija Fojnica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bs-Latn-BA" sz="1300" dirty="0" smtClean="0"/>
              <a:t>Begić, Kasim (2000). </a:t>
            </a:r>
            <a:r>
              <a:rPr lang="bs-Latn-BA" sz="1300" b="1" i="1" dirty="0" smtClean="0"/>
              <a:t>EKONOMSKA POLITIKA.</a:t>
            </a:r>
            <a:r>
              <a:rPr lang="bs-Latn-BA" sz="1300" dirty="0" smtClean="0"/>
              <a:t> Sarajevo: Pravni fakultet Univerziteta u Sarajevu.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hr-HR" sz="1300" dirty="0" smtClean="0"/>
              <a:t>Kurtović, Halid &amp; Kadrija Hodžić (2011).</a:t>
            </a:r>
            <a:r>
              <a:rPr lang="hr-HR" sz="1300" b="1" i="1" dirty="0" smtClean="0"/>
              <a:t>PRIVREDNO PRAVNI SISTEM I POLITIKA.</a:t>
            </a:r>
            <a:r>
              <a:rPr lang="hr-HR" sz="1300" dirty="0" smtClean="0"/>
              <a:t> Zenica: </a:t>
            </a:r>
            <a:r>
              <a:rPr lang="bs-Latn-BA" sz="1300" dirty="0" smtClean="0"/>
              <a:t>Pravni fakultet Univerziteta u Zenici.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hr-HR" sz="1300" dirty="0" smtClean="0"/>
              <a:t>.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929066"/>
            <a:ext cx="8062912" cy="2643206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Faruk Jašarević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714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b="1" dirty="0" smtClean="0">
                <a:latin typeface="Arial" charset="0"/>
              </a:rPr>
              <a:t>4. REGIONALNI RAZVOJ EU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b="1" dirty="0" smtClean="0">
                <a:latin typeface="Arial" charset="0"/>
              </a:rPr>
              <a:t>REGIONALNA POLITIKA EU IMA ZA CILJ KONKRETNE REZULTATE, KOJI JAČAJU EKONOMSKU I SOCIJALNU KOHEZIJU KAKO BI SE PREMOSTILE RAZLIKE U RAZVIJENOSTI IZMEĐU REGIONA</a:t>
            </a:r>
          </a:p>
          <a:p>
            <a:r>
              <a:rPr lang="bs-Latn-BA" b="1" dirty="0" smtClean="0">
                <a:latin typeface="Arial" charset="0"/>
              </a:rPr>
              <a:t>UZ POMOĆ REGIONALNE POLITKE EU, FINANCIRAJU SE PROJEKTI OD KOJIH KORIST IMAJU REGIONI, LOKALNE ZAJEDNICE I GRAĐANI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b="1" dirty="0" smtClean="0">
                <a:latin typeface="Arial" charset="0"/>
              </a:rPr>
              <a:t>4. REGIONALNI RAZVOJ EU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b="1" cap="all" dirty="0" smtClean="0">
                <a:latin typeface="Arial" pitchFamily="34" charset="0"/>
              </a:rPr>
              <a:t>Zakonodavstvo iz područja regionalne politike EU temelji se na </a:t>
            </a:r>
            <a:r>
              <a:rPr lang="bs-Latn-BA" b="1" cap="all" dirty="0" smtClean="0">
                <a:latin typeface="Arial" pitchFamily="34" charset="0"/>
              </a:rPr>
              <a:t>četir</a:t>
            </a:r>
            <a:r>
              <a:rPr lang="en-US" b="1" cap="all" dirty="0" smtClean="0">
                <a:latin typeface="Arial" pitchFamily="34" charset="0"/>
              </a:rPr>
              <a:t> </a:t>
            </a:r>
            <a:r>
              <a:rPr lang="bs-Latn-BA" b="1" cap="all" dirty="0" smtClean="0">
                <a:latin typeface="Arial" pitchFamily="34" charset="0"/>
              </a:rPr>
              <a:t>i </a:t>
            </a:r>
            <a:r>
              <a:rPr lang="bs-Latn-BA" b="1" cap="all" dirty="0" smtClean="0">
                <a:latin typeface="Arial" pitchFamily="34" charset="0"/>
              </a:rPr>
              <a:t>glavna operativna načela</a:t>
            </a:r>
            <a:r>
              <a:rPr lang="bs-Latn-BA" b="1" cap="all" dirty="0" smtClean="0">
                <a:latin typeface="Arial" pitchFamily="34" charset="0"/>
              </a:rPr>
              <a:t>:</a:t>
            </a:r>
            <a:endParaRPr lang="en-US" b="1" cap="all" dirty="0" smtClean="0">
              <a:latin typeface="Arial" pitchFamily="34" charset="0"/>
            </a:endParaRPr>
          </a:p>
          <a:p>
            <a:pPr lvl="1" algn="just">
              <a:defRPr/>
            </a:pPr>
            <a:r>
              <a:rPr lang="bs-Latn-BA" b="1" cap="all" dirty="0" smtClean="0">
                <a:solidFill>
                  <a:schemeClr val="tx1"/>
                </a:solidFill>
                <a:latin typeface="Arial" pitchFamily="34" charset="0"/>
              </a:rPr>
              <a:t>Koncentracija</a:t>
            </a:r>
          </a:p>
          <a:p>
            <a:pPr lvl="1" algn="just">
              <a:defRPr/>
            </a:pPr>
            <a:r>
              <a:rPr lang="bs-Latn-BA" b="1" cap="all" dirty="0" smtClean="0">
                <a:solidFill>
                  <a:schemeClr val="tx1"/>
                </a:solidFill>
                <a:latin typeface="Arial" pitchFamily="34" charset="0"/>
              </a:rPr>
              <a:t>Komplementarnost</a:t>
            </a:r>
          </a:p>
          <a:p>
            <a:pPr lvl="1" algn="just">
              <a:defRPr/>
            </a:pPr>
            <a:r>
              <a:rPr lang="bs-Latn-BA" b="1" cap="all" dirty="0" smtClean="0">
                <a:solidFill>
                  <a:schemeClr val="tx1"/>
                </a:solidFill>
                <a:latin typeface="Arial" pitchFamily="34" charset="0"/>
              </a:rPr>
              <a:t>Programiranje, I</a:t>
            </a:r>
          </a:p>
          <a:p>
            <a:pPr lvl="1" algn="just">
              <a:defRPr/>
            </a:pPr>
            <a:r>
              <a:rPr lang="bs-Latn-BA" b="1" cap="all" dirty="0" smtClean="0">
                <a:solidFill>
                  <a:schemeClr val="tx1"/>
                </a:solidFill>
                <a:latin typeface="Arial" pitchFamily="34" charset="0"/>
              </a:rPr>
              <a:t>partnerstvo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cap="all" dirty="0" smtClean="0">
                <a:solidFill>
                  <a:schemeClr val="tx1"/>
                </a:solidFill>
                <a:latin typeface="Arial" pitchFamily="34" charset="0"/>
              </a:rPr>
              <a:t>Regionalne integracije –</a:t>
            </a:r>
            <a:br>
              <a:rPr lang="bs-Latn-BA" cap="all" dirty="0" smtClean="0">
                <a:solidFill>
                  <a:schemeClr val="tx1"/>
                </a:solidFill>
                <a:latin typeface="Arial" pitchFamily="34" charset="0"/>
              </a:rPr>
            </a:br>
            <a:r>
              <a:rPr lang="bs-Latn-BA" cap="all" dirty="0" smtClean="0">
                <a:solidFill>
                  <a:schemeClr val="tx1"/>
                </a:solidFill>
                <a:latin typeface="Arial" pitchFamily="34" charset="0"/>
              </a:rPr>
              <a:t>politička perspEktiva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bs-Latn-BA" b="1" dirty="0" smtClean="0">
                <a:latin typeface="Arial" charset="0"/>
              </a:rPr>
              <a:t>SOLIDARNOST JE ZNAČAJNA ZBOG TOGA ŠTO JE REGIONALNA POLITIKA USMJERENA NA GRAĐANE, LOKALNE ZAJEDNICE I REGIONE KOJI SU U EKONOMSKOM I SOCIJALNOM SMISLU MANJE RAZVIJENI OD PROSJEKA EU</a:t>
            </a:r>
          </a:p>
          <a:p>
            <a:r>
              <a:rPr lang="bs-Latn-BA" b="1" dirty="0" smtClean="0">
                <a:latin typeface="Arial" charset="0"/>
              </a:rPr>
              <a:t>KOHEZIJA UVAŽAVA PREDNOSTI SMANJIVANJA RAZLIKA U RAZVOJU I PRIHODIMA IZMEĐU SIROMAŠNIJIH I BOGATIJIH ZEMALJA I REGIONA</a:t>
            </a:r>
          </a:p>
          <a:p>
            <a:r>
              <a:rPr lang="bs-Latn-BA" b="1" cap="all" dirty="0" smtClean="0">
                <a:latin typeface="Arial" pitchFamily="34" charset="0"/>
              </a:rPr>
              <a:t>Regionalna politika omogućava prijenos više od 35% budžeta EU sa bogatijih članica na slabije razvijene regije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cap="all" dirty="0" smtClean="0">
                <a:solidFill>
                  <a:schemeClr val="tx1"/>
                </a:solidFill>
                <a:latin typeface="Arial" pitchFamily="34" charset="0"/>
              </a:rPr>
              <a:t>Regionalni fondovi</a:t>
            </a:r>
            <a:br>
              <a:rPr lang="bs-Latn-BA" cap="all" dirty="0" smtClean="0">
                <a:solidFill>
                  <a:schemeClr val="tx1"/>
                </a:solidFill>
                <a:latin typeface="Arial" pitchFamily="34" charset="0"/>
              </a:rPr>
            </a:br>
            <a:r>
              <a:rPr lang="bs-Latn-BA" cap="all" dirty="0" smtClean="0">
                <a:solidFill>
                  <a:schemeClr val="tx1"/>
                </a:solidFill>
                <a:latin typeface="Arial" pitchFamily="34" charset="0"/>
              </a:rPr>
              <a:t>EU i njihovi ciljevi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defRPr/>
            </a:pPr>
            <a:r>
              <a:rPr lang="bs-Latn-BA" sz="2600" b="1" cap="all" dirty="0" smtClean="0">
                <a:latin typeface="Arial" pitchFamily="34" charset="0"/>
              </a:rPr>
              <a:t>Glavni financijski instrumenti za realizaciju regionalne politike EUropske unije su</a:t>
            </a:r>
          </a:p>
          <a:p>
            <a:pPr lvl="1" algn="just">
              <a:defRPr/>
            </a:pPr>
            <a:r>
              <a:rPr lang="bs-Latn-BA" b="1" cap="all" dirty="0" smtClean="0">
                <a:solidFill>
                  <a:schemeClr val="tx1"/>
                </a:solidFill>
                <a:latin typeface="Arial" pitchFamily="34" charset="0"/>
              </a:rPr>
              <a:t>strukturni fondovi</a:t>
            </a:r>
            <a:endParaRPr lang="bs-Latn-BA" dirty="0" smtClean="0">
              <a:solidFill>
                <a:schemeClr val="tx1"/>
              </a:solidFill>
              <a:latin typeface="Arial" pitchFamily="34" charset="0"/>
            </a:endParaRPr>
          </a:p>
          <a:p>
            <a:pPr lvl="1" algn="just">
              <a:defRPr/>
            </a:pPr>
            <a:r>
              <a:rPr lang="bs-Latn-BA" b="1" cap="all" dirty="0" smtClean="0">
                <a:solidFill>
                  <a:schemeClr val="tx1"/>
                </a:solidFill>
                <a:latin typeface="Arial" pitchFamily="34" charset="0"/>
              </a:rPr>
              <a:t>I</a:t>
            </a:r>
          </a:p>
          <a:p>
            <a:pPr lvl="1" algn="just">
              <a:defRPr/>
            </a:pPr>
            <a:r>
              <a:rPr lang="bs-Latn-BA" b="1" cap="all" dirty="0" smtClean="0">
                <a:solidFill>
                  <a:schemeClr val="tx1"/>
                </a:solidFill>
                <a:latin typeface="Arial" pitchFamily="34" charset="0"/>
              </a:rPr>
              <a:t>kohezioni </a:t>
            </a:r>
            <a:r>
              <a:rPr lang="bs-Latn-BA" b="1" cap="all" dirty="0" smtClean="0">
                <a:solidFill>
                  <a:schemeClr val="tx1"/>
                </a:solidFill>
                <a:latin typeface="Arial" pitchFamily="34" charset="0"/>
              </a:rPr>
              <a:t>fondovi</a:t>
            </a:r>
            <a:endParaRPr lang="en-US" b="1" cap="all" dirty="0" smtClean="0">
              <a:solidFill>
                <a:schemeClr val="tx1"/>
              </a:solidFill>
              <a:latin typeface="Arial" pitchFamily="34" charset="0"/>
            </a:endParaRPr>
          </a:p>
          <a:p>
            <a:pPr>
              <a:defRPr/>
            </a:pPr>
            <a:r>
              <a:rPr lang="bs-Latn-BA" sz="2600" b="1" dirty="0" smtClean="0">
                <a:latin typeface="Arial" pitchFamily="34" charset="0"/>
              </a:rPr>
              <a:t>1. STRUKTURNI FONDOVI</a:t>
            </a:r>
          </a:p>
          <a:p>
            <a:pPr>
              <a:defRPr/>
            </a:pPr>
            <a:r>
              <a:rPr lang="bs-Latn-BA" sz="2600" b="1" cap="all" dirty="0" smtClean="0">
                <a:latin typeface="Arial" pitchFamily="34" charset="0"/>
              </a:rPr>
              <a:t>Postoje četiri strukturna fonda</a:t>
            </a:r>
          </a:p>
          <a:p>
            <a:pPr algn="just">
              <a:defRPr/>
            </a:pPr>
            <a:r>
              <a:rPr lang="bs-Latn-BA" sz="2600" b="1" cap="all" dirty="0" smtClean="0">
                <a:latin typeface="Arial" pitchFamily="34" charset="0"/>
              </a:rPr>
              <a:t>osnovni principi njihovog funkcioniRanja su:</a:t>
            </a:r>
          </a:p>
          <a:p>
            <a:pPr marL="857250" lvl="2" indent="-457200" algn="just">
              <a:buSzPct val="60000"/>
              <a:buFont typeface="Wingdings" pitchFamily="2" charset="2"/>
              <a:buChar char="Ø"/>
              <a:defRPr/>
            </a:pPr>
            <a:r>
              <a:rPr lang="bs-Latn-BA" sz="2600" b="1" cap="all" dirty="0" smtClean="0">
                <a:solidFill>
                  <a:schemeClr val="tx1"/>
                </a:solidFill>
                <a:latin typeface="Arial" pitchFamily="34" charset="0"/>
              </a:rPr>
              <a:t>fokusiranost na prioritetne ciljeve </a:t>
            </a:r>
            <a:r>
              <a:rPr lang="bs-Latn-BA" sz="2600" b="1" cap="all" dirty="0" smtClean="0">
                <a:solidFill>
                  <a:schemeClr val="tx1"/>
                </a:solidFill>
                <a:latin typeface="Arial" pitchFamily="34" charset="0"/>
              </a:rPr>
              <a:t>razvoja</a:t>
            </a:r>
            <a:endParaRPr lang="en-US" sz="2600" b="1" cap="all" dirty="0" smtClean="0">
              <a:solidFill>
                <a:schemeClr val="tx1"/>
              </a:solidFill>
              <a:latin typeface="Arial" pitchFamily="34" charset="0"/>
            </a:endParaRPr>
          </a:p>
          <a:p>
            <a:pPr lvl="1" algn="just"/>
            <a:r>
              <a:rPr lang="bs-Latn-BA" b="1" dirty="0" smtClean="0">
                <a:solidFill>
                  <a:schemeClr val="tx1"/>
                </a:solidFill>
                <a:latin typeface="Arial" charset="0"/>
              </a:rPr>
              <a:t>VIŠEGODIŠNJE PROGRAMIRANJE</a:t>
            </a:r>
          </a:p>
          <a:p>
            <a:pPr lvl="1" algn="just"/>
            <a:r>
              <a:rPr lang="bs-Latn-BA" b="1" dirty="0" smtClean="0">
                <a:solidFill>
                  <a:schemeClr val="tx1"/>
                </a:solidFill>
                <a:latin typeface="Arial" charset="0"/>
              </a:rPr>
              <a:t>PARTNERSTVO IZMEĐU EUROPSKE KOMISIJE I VLASTI NA NACIONALNOJ, REGIONALNOJ I LOKALNOJ RAZINI ZEMLJE ČLANICE</a:t>
            </a:r>
          </a:p>
          <a:p>
            <a:pPr lvl="1" algn="just"/>
            <a:r>
              <a:rPr lang="bs-Latn-BA" b="1" dirty="0" smtClean="0">
                <a:solidFill>
                  <a:schemeClr val="tx2"/>
                </a:solidFill>
                <a:latin typeface="Arial" charset="0"/>
              </a:rPr>
              <a:t>SUFINANCIRANJE</a:t>
            </a:r>
          </a:p>
          <a:p>
            <a:pPr marL="857250" lvl="2" indent="-457200" algn="just">
              <a:buSzPct val="60000"/>
              <a:buFont typeface="Wingdings" pitchFamily="2" charset="2"/>
              <a:buChar char="Ø"/>
              <a:defRPr/>
            </a:pPr>
            <a:endParaRPr lang="bs-Latn-BA" dirty="0" smtClean="0">
              <a:solidFill>
                <a:schemeClr val="tx2"/>
              </a:solidFill>
              <a:latin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cap="all" dirty="0" smtClean="0">
                <a:solidFill>
                  <a:schemeClr val="tx1"/>
                </a:solidFill>
                <a:latin typeface="Arial" pitchFamily="34" charset="0"/>
              </a:rPr>
              <a:t>Ključne institucije EU i uloga u regionalnoj politici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cap="all" dirty="0" smtClean="0">
                <a:latin typeface="Arial" pitchFamily="34" charset="0"/>
              </a:rPr>
              <a:t>1</a:t>
            </a:r>
            <a:r>
              <a:rPr lang="bs-Latn-BA" b="1" cap="all" dirty="0" smtClean="0">
                <a:latin typeface="Arial" pitchFamily="34" charset="0"/>
              </a:rPr>
              <a:t>. </a:t>
            </a:r>
            <a:r>
              <a:rPr lang="bs-Latn-BA" b="1" cap="all" dirty="0" smtClean="0">
                <a:latin typeface="Arial" pitchFamily="34" charset="0"/>
              </a:rPr>
              <a:t>Komitet </a:t>
            </a:r>
            <a:r>
              <a:rPr lang="bs-Latn-BA" b="1" cap="all" dirty="0" smtClean="0">
                <a:latin typeface="Arial" pitchFamily="34" charset="0"/>
              </a:rPr>
              <a:t>regiona</a:t>
            </a:r>
            <a:endParaRPr lang="en-US" b="1" cap="all" dirty="0" smtClean="0">
              <a:latin typeface="Arial" pitchFamily="34" charset="0"/>
            </a:endParaRPr>
          </a:p>
          <a:p>
            <a:r>
              <a:rPr lang="bs-Latn-BA" b="1" cap="all" dirty="0" smtClean="0">
                <a:latin typeface="Arial" pitchFamily="34" charset="0"/>
              </a:rPr>
              <a:t>2. EUropski socijalni i ekonomski </a:t>
            </a:r>
            <a:r>
              <a:rPr lang="bs-Latn-BA" b="1" cap="all" dirty="0" smtClean="0">
                <a:latin typeface="Arial" pitchFamily="34" charset="0"/>
              </a:rPr>
              <a:t>komitET</a:t>
            </a:r>
            <a:endParaRPr lang="en-US" b="1" cap="all" dirty="0" smtClean="0">
              <a:latin typeface="Arial" pitchFamily="34" charset="0"/>
            </a:endParaRPr>
          </a:p>
          <a:p>
            <a:r>
              <a:rPr lang="bs-Latn-BA" b="1" dirty="0" smtClean="0">
                <a:latin typeface="Arial" pitchFamily="34" charset="0"/>
              </a:rPr>
              <a:t>3. EUROPSKA KOMISIJA</a:t>
            </a:r>
          </a:p>
          <a:p>
            <a:r>
              <a:rPr lang="bs-Latn-BA" b="1" dirty="0" smtClean="0">
                <a:latin typeface="Arial" pitchFamily="34" charset="0"/>
              </a:rPr>
              <a:t>4. VIJEĆE EUROPSKE UNIJE</a:t>
            </a:r>
          </a:p>
          <a:p>
            <a:r>
              <a:rPr lang="bs-Latn-BA" b="1" dirty="0" smtClean="0">
                <a:latin typeface="Arial" pitchFamily="34" charset="0"/>
              </a:rPr>
              <a:t>5. EUROPSKI PARLAMENT</a:t>
            </a:r>
          </a:p>
          <a:p>
            <a:endParaRPr lang="bs-Latn-BA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b="1" dirty="0" smtClean="0">
                <a:latin typeface="Arial" charset="0"/>
              </a:rPr>
              <a:t>5. REGIONALNI RAZVOJ BIH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s-Latn-BA" b="1" dirty="0" smtClean="0">
                <a:latin typeface="Arial" charset="0"/>
              </a:rPr>
              <a:t>U NASTOJANJU DA SE PREVAZIĐU BROJNI SOCIJALNI I EKONOMSKI PROBLEMI SA KOJIMA SE BIH SUOČILA U POSLIJERATNOM RAZDOBLJU, LOKALNA ZAJEDNICA JE UZ PODRŠKU MEĐUNARODNE ZAJEDNICE POKRENULA INICIJATIVU ZA OPORAVAK I STIMULIRANJE EKONOMSKOG RAZVOJA</a:t>
            </a:r>
          </a:p>
          <a:p>
            <a:r>
              <a:rPr lang="bs-Latn-BA" b="1" cap="all" dirty="0" smtClean="0">
                <a:latin typeface="Arial" pitchFamily="34" charset="0"/>
              </a:rPr>
              <a:t>Rezultat ove inicijative je pokretanje procesa ekonomske regionalizacije, osnivanjem regionalnih razvojnih agencija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b="1" dirty="0" smtClean="0">
                <a:latin typeface="Arial" charset="0"/>
              </a:rPr>
              <a:t>5. REGIONALNI RAZVOJ BIH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defRPr/>
            </a:pPr>
            <a:r>
              <a:rPr lang="bs-Latn-BA" b="1" cap="all" dirty="0" smtClean="0">
                <a:latin typeface="Arial" pitchFamily="34" charset="0"/>
              </a:rPr>
              <a:t>Regionalne razvojne agencije su ključni sudionici u izradi i provedbi strategija za ekonomski razvoj na lokalnoJ </a:t>
            </a:r>
            <a:r>
              <a:rPr lang="bs-Latn-BA" b="1" cap="all" dirty="0" smtClean="0">
                <a:latin typeface="Arial" pitchFamily="34" charset="0"/>
              </a:rPr>
              <a:t>RAZINI</a:t>
            </a:r>
            <a:endParaRPr lang="en-US" b="1" cap="all" dirty="0" smtClean="0">
              <a:latin typeface="Arial" pitchFamily="34" charset="0"/>
            </a:endParaRPr>
          </a:p>
          <a:p>
            <a:pPr algn="just">
              <a:defRPr/>
            </a:pPr>
            <a:r>
              <a:rPr lang="bs-Latn-BA" b="1" cap="all" dirty="0" smtClean="0">
                <a:latin typeface="Arial" pitchFamily="34" charset="0"/>
              </a:rPr>
              <a:t>Tamo gdje postoje regionalne razvojne agencije postoji Institucionalni okvir za 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bs-Latn-BA" b="1" cap="all" dirty="0" smtClean="0">
                <a:solidFill>
                  <a:schemeClr val="tx1"/>
                </a:solidFill>
                <a:latin typeface="Arial" pitchFamily="34" charset="0"/>
              </a:rPr>
              <a:t>povezivanje niza djelatnosti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bs-Latn-BA" b="1" cap="all" dirty="0" smtClean="0">
                <a:solidFill>
                  <a:schemeClr val="tx1"/>
                </a:solidFill>
                <a:latin typeface="Arial" pitchFamily="34" charset="0"/>
              </a:rPr>
              <a:t>I</a:t>
            </a:r>
            <a:endParaRPr lang="en-US" b="1" cap="all" dirty="0" smtClean="0">
              <a:solidFill>
                <a:schemeClr val="tx1"/>
              </a:solidFill>
              <a:latin typeface="Arial" pitchFamily="34" charset="0"/>
            </a:endParaRPr>
          </a:p>
          <a:p>
            <a:pPr lvl="1" algn="just">
              <a:buFont typeface="Wingdings" pitchFamily="2" charset="2"/>
              <a:buChar char="Ø"/>
              <a:defRPr/>
            </a:pPr>
            <a:r>
              <a:rPr lang="bs-Latn-BA" sz="2400" b="1" dirty="0" smtClean="0">
                <a:solidFill>
                  <a:schemeClr val="tx1"/>
                </a:solidFill>
                <a:latin typeface="Arial" charset="0"/>
              </a:rPr>
              <a:t>DOVOĐENJE U VEZU SA RAZNOVRSNIM ZAJEDNIČKIM CILJEVIMA OKO KOJIH SU SE ZAINTERESIRANE STRANE USAGLASILE</a:t>
            </a:r>
            <a:endParaRPr lang="bs-Latn-BA" dirty="0" smtClean="0">
              <a:solidFill>
                <a:schemeClr val="tx1"/>
              </a:solidFill>
            </a:endParaRPr>
          </a:p>
          <a:p>
            <a:pPr lvl="1" algn="just">
              <a:buFont typeface="Wingdings" pitchFamily="2" charset="2"/>
              <a:buChar char="Ø"/>
              <a:defRPr/>
            </a:pPr>
            <a:endParaRPr lang="bs-Latn-BA" b="1" cap="all" dirty="0" smtClean="0">
              <a:solidFill>
                <a:schemeClr val="tx2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b="1" cap="all" dirty="0" smtClean="0">
              <a:latin typeface="Arial" charset="0"/>
            </a:endParaRPr>
          </a:p>
          <a:p>
            <a:r>
              <a:rPr lang="hr-H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CILJEVI IZLAGANJA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Definirati POJAM i ZADATKE fiskalnog sistema</a:t>
            </a:r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Objasniti SISTEM JAVNIH PRIHODA</a:t>
            </a:r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Definirati POREZNU POLITIKU</a:t>
            </a:r>
          </a:p>
          <a:p>
            <a:pPr algn="just"/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CILJEVI IZLAGANJA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endParaRPr lang="en-US" altLang="sr-Latn-RS" b="1" cap="all" dirty="0" smtClean="0">
              <a:latin typeface="Arial" charset="0"/>
            </a:endParaRPr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Definirati </a:t>
            </a:r>
            <a:r>
              <a:rPr lang="hr-HR" altLang="sr-Latn-RS" b="1" cap="all" dirty="0" smtClean="0">
                <a:latin typeface="Arial" charset="0"/>
              </a:rPr>
              <a:t>OPĆA PITANJA regionalnog </a:t>
            </a:r>
            <a:r>
              <a:rPr lang="hr-HR" altLang="sr-Latn-RS" b="1" cap="all" dirty="0" smtClean="0">
                <a:latin typeface="Arial" charset="0"/>
              </a:rPr>
              <a:t>razvoja</a:t>
            </a:r>
            <a:endParaRPr lang="en-US" altLang="sr-Latn-RS" b="1" cap="all" dirty="0" smtClean="0">
              <a:latin typeface="Arial" charset="0"/>
            </a:endParaRPr>
          </a:p>
          <a:p>
            <a:pPr algn="just">
              <a:defRPr/>
            </a:pPr>
            <a:endParaRPr lang="hr-HR" altLang="sr-Latn-RS" b="1" cap="all" dirty="0" smtClean="0">
              <a:latin typeface="Arial" charset="0"/>
            </a:endParaRPr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Definirati REGIONALNU POLITIKU</a:t>
            </a:r>
            <a:endParaRPr lang="en-US" altLang="sr-Latn-RS" b="1" cap="all" dirty="0" smtClean="0">
              <a:latin typeface="Arial" charset="0"/>
            </a:endParaRPr>
          </a:p>
          <a:p>
            <a:pPr algn="just">
              <a:defRPr/>
            </a:pPr>
            <a:endParaRPr lang="en-US" altLang="sr-Latn-RS" b="1" cap="all" dirty="0" smtClean="0">
              <a:latin typeface="Arial" charset="0"/>
            </a:endParaRPr>
          </a:p>
          <a:p>
            <a:pPr algn="just">
              <a:defRPr/>
            </a:pPr>
            <a:endParaRPr lang="en-US" altLang="sr-Latn-RS" b="1" cap="all" dirty="0" smtClean="0"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latin typeface="Arial" charset="0"/>
              </a:rPr>
              <a:t>1. OPĆENITO O</a:t>
            </a:r>
            <a:br>
              <a:rPr lang="hr-HR" b="1" dirty="0" smtClean="0">
                <a:latin typeface="Arial" charset="0"/>
              </a:rPr>
            </a:br>
            <a:r>
              <a:rPr lang="hr-HR" b="1" dirty="0" smtClean="0">
                <a:latin typeface="Arial" charset="0"/>
              </a:rPr>
              <a:t>REGIONALNOM RAZVOJU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hr-HR" sz="2200" b="1" dirty="0" smtClean="0">
                <a:latin typeface="Arial" charset="0"/>
              </a:rPr>
              <a:t>REGIONALNI PRIVREDNI RAZVOJ ULAZI U ZAJEDNIČKE IMENITELJE SVIH DRŽAVA</a:t>
            </a:r>
          </a:p>
          <a:p>
            <a:pPr algn="just">
              <a:lnSpc>
                <a:spcPct val="80000"/>
              </a:lnSpc>
            </a:pPr>
            <a:r>
              <a:rPr lang="hr-HR" sz="2200" b="1" dirty="0" smtClean="0">
                <a:latin typeface="Arial" charset="0"/>
              </a:rPr>
              <a:t>REGIONALNI PRIVREDNI RAZVOJ JE ELEMENT EKONOMSKIH POLITIKA, KOJIM SE USMJERAVAJU TOKOVI PRIVREĐIVANJA U POGLEDU REGIONALNE DISTRIBUCIJE PRIVREDNE </a:t>
            </a:r>
            <a:r>
              <a:rPr lang="hr-HR" sz="2200" b="1" dirty="0" smtClean="0">
                <a:latin typeface="Arial" charset="0"/>
              </a:rPr>
              <a:t>AKTIVNOSTI</a:t>
            </a:r>
            <a:endParaRPr lang="en-US" sz="2200" b="1" dirty="0" smtClean="0">
              <a:latin typeface="Arial" charset="0"/>
            </a:endParaRPr>
          </a:p>
          <a:p>
            <a:pPr algn="just">
              <a:lnSpc>
                <a:spcPct val="80000"/>
              </a:lnSpc>
            </a:pPr>
            <a:r>
              <a:rPr lang="hr-HR" altLang="sr-Latn-RS" sz="2200" b="1" cap="all" dirty="0" smtClean="0">
                <a:latin typeface="Arial" charset="0"/>
              </a:rPr>
              <a:t>REGIONALNI RAZVOJ ima za ishodište da ravnomjerni privredni i ekonomski razvoj regiona, kao teritorijalno, ekonomski, socijalno i saobraćajno zaokruženih  područja države, bude u </a:t>
            </a:r>
            <a:r>
              <a:rPr lang="hr-HR" altLang="sr-Latn-RS" sz="2200" b="1" cap="all" dirty="0" smtClean="0">
                <a:latin typeface="Arial" charset="0"/>
              </a:rPr>
              <a:t>funkciji</a:t>
            </a:r>
            <a:endParaRPr lang="en-US" altLang="sr-Latn-RS" sz="2200" b="1" cap="all" dirty="0" smtClean="0">
              <a:latin typeface="Arial" charset="0"/>
            </a:endParaRPr>
          </a:p>
          <a:p>
            <a:pPr marL="457200" lvl="1" indent="0"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hr-HR" sz="2200" b="1" dirty="0" smtClean="0">
                <a:solidFill>
                  <a:schemeClr val="tx1"/>
                </a:solidFill>
                <a:latin typeface="Arial" charset="0"/>
              </a:rPr>
              <a:t>UKUPNOG EKONOMSKOG RAZVOJA</a:t>
            </a:r>
          </a:p>
          <a:p>
            <a:pPr marL="457200" lvl="1" indent="0"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hr-HR" sz="2200" b="1" dirty="0" smtClean="0">
                <a:solidFill>
                  <a:schemeClr val="tx1"/>
                </a:solidFill>
                <a:latin typeface="Arial" charset="0"/>
              </a:rPr>
              <a:t>I</a:t>
            </a:r>
          </a:p>
          <a:p>
            <a:pPr marL="457200" lvl="1" indent="0"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hr-HR" sz="2200" b="1" dirty="0" smtClean="0">
                <a:solidFill>
                  <a:schemeClr val="tx1"/>
                </a:solidFill>
                <a:latin typeface="Arial" charset="0"/>
              </a:rPr>
              <a:t>OSTVARIVANJA UJEDNAČENIH UVJETA ŽIVOTA I PRIVREĐIVANJA U OKVIRU DRŽAVNE ZAJEDNICE</a:t>
            </a:r>
            <a:endParaRPr lang="en-US" sz="2200" b="1" dirty="0" smtClean="0">
              <a:solidFill>
                <a:schemeClr val="tx1"/>
              </a:solidFill>
              <a:latin typeface="Arial" charset="0"/>
            </a:endParaRPr>
          </a:p>
          <a:p>
            <a:pPr algn="just">
              <a:lnSpc>
                <a:spcPct val="80000"/>
              </a:lnSpc>
            </a:pPr>
            <a:endParaRPr lang="hr-HR" b="1" dirty="0" smtClean="0"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latin typeface="Arial" charset="0"/>
              </a:rPr>
              <a:t>2. OPĆA PITANJA</a:t>
            </a:r>
            <a:br>
              <a:rPr lang="hr-HR" b="1" dirty="0" smtClean="0">
                <a:latin typeface="Arial" charset="0"/>
              </a:rPr>
            </a:br>
            <a:r>
              <a:rPr lang="hr-HR" b="1" dirty="0" smtClean="0">
                <a:latin typeface="Arial" charset="0"/>
              </a:rPr>
              <a:t>REGIONALNOG RAZVOJA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  <a:defRPr/>
            </a:pPr>
            <a:r>
              <a:rPr lang="hr-HR" altLang="sr-Latn-RS" sz="2200" b="1" cap="all" dirty="0" smtClean="0">
                <a:latin typeface="Arial" charset="0"/>
              </a:rPr>
              <a:t>Ni jedna država nije imuna od DISPARITETA U PRIVREDNOM RAZVOJU POJEDINIH REGIONA, prouzrokovanih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prirodnim faktorima (neravnomjeran raspored resursa i različite mogućnosti njihove valorizacije</a:t>
            </a: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)</a:t>
            </a:r>
            <a:endParaRPr lang="en-US" altLang="sr-Latn-RS" sz="2200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sz="2200" b="1" dirty="0" smtClean="0">
                <a:solidFill>
                  <a:schemeClr val="tx1"/>
                </a:solidFill>
                <a:latin typeface="Arial" charset="0"/>
              </a:rPr>
              <a:t>HISTORIJSKIM, DRUŠTVENO - EKONOMSKIM </a:t>
            </a:r>
            <a:r>
              <a:rPr lang="hr-HR" sz="2200" b="1" dirty="0" smtClean="0">
                <a:solidFill>
                  <a:schemeClr val="tx1"/>
                </a:solidFill>
                <a:latin typeface="Arial" charset="0"/>
              </a:rPr>
              <a:t>FAKTORIMA</a:t>
            </a:r>
            <a:endParaRPr lang="en-US" sz="2200" b="1" dirty="0" smtClean="0">
              <a:solidFill>
                <a:schemeClr val="tx1"/>
              </a:solidFill>
              <a:latin typeface="Arial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hr-HR" altLang="sr-Latn-RS" sz="2200" b="1" cap="all" dirty="0" smtClean="0">
                <a:latin typeface="Arial" charset="0"/>
              </a:rPr>
              <a:t>Sve DRŽAVE, neovisno od konkurentne ekonomsko - političke strukture, u EKONOMSKU POLITIKU inkorporiraju i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ravnomjerni regionalni privredni razvoj, odnosno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podsticanje privrednog razvoja nedovoljno razvijenih područja</a:t>
            </a:r>
            <a:endParaRPr lang="en-US" altLang="sr-Latn-RS" sz="2200" b="1" cap="all" dirty="0" smtClean="0">
              <a:solidFill>
                <a:schemeClr val="tx1"/>
              </a:solidFill>
            </a:endParaRP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latin typeface="Arial" charset="0"/>
              </a:rPr>
              <a:t>3. REGIONALNA POLITIKA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REGIONALNA POLITIKA podrazumijeva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definiranje ciljeva odnosno dometa regionalne ekonomike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izbor odgovarajućih mjera kojima će se ovi ciljevi </a:t>
            </a: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realizirati</a:t>
            </a:r>
            <a:endParaRPr lang="en-US" altLang="sr-Latn-RS" b="1" cap="all" dirty="0" smtClean="0">
              <a:solidFill>
                <a:schemeClr val="tx1"/>
              </a:solidFill>
              <a:latin typeface="Arial" charset="0"/>
            </a:endParaRPr>
          </a:p>
          <a:p>
            <a:pPr algn="just">
              <a:buNone/>
              <a:defRPr/>
            </a:pPr>
            <a:r>
              <a:rPr lang="hr-HR" altLang="sr-Latn-RS" b="1" cap="all" dirty="0" smtClean="0">
                <a:latin typeface="Arial" charset="0"/>
              </a:rPr>
              <a:t>pri čemu treba postići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„internu” konzistentnost ciljeva i strukture instrumenata u okviru ove politike, i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korelaciju naspram ciljeva i sredstava ukupne ekonomske politike</a:t>
            </a:r>
            <a:endParaRPr lang="en-US" altLang="sr-Latn-RS" b="1" cap="all" dirty="0" smtClean="0">
              <a:solidFill>
                <a:schemeClr val="tx1"/>
              </a:solidFill>
            </a:endParaRPr>
          </a:p>
          <a:p>
            <a:pPr lvl="1" algn="just">
              <a:buFont typeface="Wingdings" pitchFamily="2" charset="2"/>
              <a:buChar char="Ø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3.1. MEĐUBUDŽETSKI TRANSFERI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hr-HR" b="1" dirty="0" smtClean="0">
                <a:latin typeface="Arial" charset="0"/>
              </a:rPr>
              <a:t>MEĐUBUDŽETSKI TRANSFERI PREDSTAVLJAJU INSTITUT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EKONOMSKE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FINANCIJSKE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SOCIJALNE, I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POLITIČKE </a:t>
            </a: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PRIRODE</a:t>
            </a:r>
            <a:endParaRPr lang="en-US" b="1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koji ulaze u materiju tzv. zajedničkih imenitelja fiskalnog federalizma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3.2. REGIONALNA</a:t>
            </a:r>
            <a:br>
              <a:rPr lang="hr-HR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FINANCIJSKA POLITIKA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80000"/>
              </a:lnSpc>
              <a:defRPr/>
            </a:pPr>
            <a:r>
              <a:rPr lang="hr-HR" altLang="sr-Latn-RS" sz="2000" b="1" cap="all" dirty="0" smtClean="0">
                <a:latin typeface="Arial" charset="0"/>
              </a:rPr>
              <a:t>DRUGI OBLIK financijskog izravnavanja u okviru fiskalnog federalizma odnosi se na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2000" b="1" cap="all" dirty="0" smtClean="0">
                <a:solidFill>
                  <a:schemeClr val="tx1"/>
                </a:solidFill>
                <a:latin typeface="Arial" charset="0"/>
              </a:rPr>
              <a:t>PODSTICANJE EKONOMSKOG RAZVOJA NERAZVIJENIH PODRUČJA,</a:t>
            </a:r>
          </a:p>
          <a:p>
            <a:pPr algn="just">
              <a:lnSpc>
                <a:spcPct val="80000"/>
              </a:lnSpc>
              <a:buNone/>
              <a:defRPr/>
            </a:pPr>
            <a:r>
              <a:rPr lang="hr-HR" altLang="sr-Latn-RS" sz="2000" b="1" cap="all" dirty="0" smtClean="0">
                <a:latin typeface="Arial" charset="0"/>
              </a:rPr>
              <a:t>	i ostvarivanje tzv. ekonomske ravnopravnosti u okviru države</a:t>
            </a:r>
            <a:endParaRPr lang="en-US" altLang="sr-Latn-RS" sz="2000" b="1" cap="all" dirty="0" smtClean="0">
              <a:latin typeface="Arial" charset="0"/>
            </a:endParaRPr>
          </a:p>
          <a:p>
            <a:pPr algn="just">
              <a:defRPr/>
            </a:pPr>
            <a:r>
              <a:rPr lang="hr-HR" altLang="sr-Latn-RS" sz="2000" b="1" cap="all" dirty="0" smtClean="0">
                <a:latin typeface="Arial" charset="0"/>
              </a:rPr>
              <a:t>STIMULANSI REGIONALNOG RAZVOJA, kojima se u osnovi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sz="2000" b="1" cap="all" dirty="0" smtClean="0">
                <a:solidFill>
                  <a:schemeClr val="tx1"/>
                </a:solidFill>
                <a:latin typeface="Arial" charset="0"/>
              </a:rPr>
              <a:t>ohrabruju projekti domaćih preduzeća,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sz="2000" b="1" cap="all" dirty="0" smtClean="0">
                <a:solidFill>
                  <a:schemeClr val="tx1"/>
                </a:solidFill>
                <a:latin typeface="Arial" charset="0"/>
              </a:rPr>
              <a:t>Ili</a:t>
            </a:r>
            <a:endParaRPr lang="en-US" altLang="sr-Latn-RS" sz="2000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sz="2000" b="1" cap="all" dirty="0" smtClean="0">
                <a:solidFill>
                  <a:schemeClr val="tx1"/>
                </a:solidFill>
                <a:latin typeface="Arial" charset="0"/>
              </a:rPr>
              <a:t>stimuliraju ulaganja kapitala što potječe iz razvijenih regiona na bazi subvencioniranja „cijene investicija”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b="1" dirty="0" smtClean="0">
                <a:latin typeface="Arial" charset="0"/>
              </a:rPr>
              <a:t>4. REGIONALNI RAZVOJ EU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bs-Latn-BA" b="1" cap="all" dirty="0" smtClean="0">
                <a:latin typeface="Arial" pitchFamily="34" charset="0"/>
              </a:rPr>
              <a:t>EUropska regionalna politika je osnovna politika EUropske unije i zasniva se na „finanCijskoj solidarnosti”</a:t>
            </a:r>
          </a:p>
          <a:p>
            <a:r>
              <a:rPr lang="bs-Latn-BA" b="1" cap="all" dirty="0" smtClean="0">
                <a:latin typeface="Arial" pitchFamily="34" charset="0"/>
              </a:rPr>
              <a:t>RAZINA razvijenosti država EUropske unije je različitA, a postoje velike razlike u regionalno - ekonomskoj razvijenosti unutar pojedinih država – članica EU</a:t>
            </a:r>
          </a:p>
          <a:p>
            <a:r>
              <a:rPr lang="bs-Latn-BA" b="1" cap="all" dirty="0" smtClean="0">
                <a:latin typeface="Arial" pitchFamily="34" charset="0"/>
              </a:rPr>
              <a:t>Iz ovih razlika se čak oko 1/3 budžeta EUropske unije usmjerava prema manje razvijenim regionima, u cilju ostvarivanja ekonomskog i socijalnog ujednačavanja unutar cjelokupnog prostora Unije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506</TotalTime>
  <Words>673</Words>
  <Application>Microsoft Office PowerPoint</Application>
  <PresentationFormat>On-screen Show (4:3)</PresentationFormat>
  <Paragraphs>99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Urban</vt:lpstr>
      <vt:lpstr>PRAVNI FAKULTET  PRIVREDNO PRAVNI SISTEM I POLITIKA Kuka, Ermin (2018). JAVNE POLITIKE. Sarajevo: Štamparija Fojnica Begić, Kasim (2000). EKONOMSKA POLITIKA. Sarajevo: Pravni fakultet Univerziteta u Sarajevu. Kurtović, Halid &amp; Kadrija Hodžić (2011).PRIVREDNO PRAVNI SISTEM I POLITIKA. Zenica: Pravni fakultet Univerziteta u Zenici. . </vt:lpstr>
      <vt:lpstr>VJEŽBE 15</vt:lpstr>
      <vt:lpstr>CILJEVI IZLAGANJA</vt:lpstr>
      <vt:lpstr>1. OPĆENITO O REGIONALNOM RAZVOJU</vt:lpstr>
      <vt:lpstr>2. OPĆA PITANJA REGIONALNOG RAZVOJA</vt:lpstr>
      <vt:lpstr>3. REGIONALNA POLITIKA</vt:lpstr>
      <vt:lpstr>3.1. MEĐUBUDŽETSKI TRANSFERI</vt:lpstr>
      <vt:lpstr>3.2. REGIONALNA FINANCIJSKA POLITIKA</vt:lpstr>
      <vt:lpstr>4. REGIONALNI RAZVOJ EU</vt:lpstr>
      <vt:lpstr>4. REGIONALNI RAZVOJ EU</vt:lpstr>
      <vt:lpstr>4. REGIONALNI RAZVOJ EU</vt:lpstr>
      <vt:lpstr>Regionalne integracije – politička perspEktiva</vt:lpstr>
      <vt:lpstr>Regionalni fondovi EU i njihovi ciljevi</vt:lpstr>
      <vt:lpstr>Ključne institucije EU i uloga u regionalnoj politici</vt:lpstr>
      <vt:lpstr>5. REGIONALNI RAZVOJ BIH</vt:lpstr>
      <vt:lpstr>5. REGIONALNI RAZVOJ BIH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78</cp:revision>
  <dcterms:created xsi:type="dcterms:W3CDTF">2018-10-08T16:50:54Z</dcterms:created>
  <dcterms:modified xsi:type="dcterms:W3CDTF">2019-06-02T15:18:23Z</dcterms:modified>
</cp:coreProperties>
</file>