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29.5.2019.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3.6. INSTRUMENTI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VANJSKE TRGOVINE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U BOSNI I HERCEGOVINI normiranje instrumenata i mjera vanjske trgovine učinjeno je donošenjem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Zakona o carinskoj politici Bih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Zakona o carinskoj tarifi Bih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Zakona o direktnim stranim ulaganjima, 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Zakona o vanjskotrgovinskoj politici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4. OBLICI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REGIONALNIH INTEGRACIJA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b="1" dirty="0" smtClean="0">
                <a:latin typeface="Arial" charset="0"/>
              </a:rPr>
              <a:t>POSEBNI INSTITUCIONALNI OBLICI SARADNJE PODRAZUMIJEVAJU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INTENZIVNIJU RAZMJENU U MEĐUNARODNIM OKVIRIMA, 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ŠIRE KORIŠTENJE UGOVORA KAO OBLIKA ISPOLJAVANJA EKONOMSKE SUVERENOSTI DRŽAVE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U tom kontekstu se govori o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zoni slobodne trgovine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carinskoj uniji,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monetarnoj uniji</a:t>
            </a:r>
          </a:p>
          <a:p>
            <a:pPr algn="just">
              <a:buNone/>
              <a:defRPr/>
            </a:pPr>
            <a:r>
              <a:rPr lang="hr-HR" altLang="sr-Latn-RS" b="1" cap="all" dirty="0" smtClean="0">
                <a:latin typeface="Arial" charset="0"/>
              </a:rPr>
              <a:t>	kao najraširenijim formama REGIONALNIH INTEGRACIJA</a:t>
            </a:r>
            <a:endParaRPr lang="en-US" altLang="sr-Latn-RS" b="1" cap="al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5. PLATNA BILANCA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PLATNA BILANCA predstavlja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Sintetički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sistematski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pregled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400" b="1" dirty="0" smtClean="0">
                <a:solidFill>
                  <a:schemeClr val="tx1"/>
                </a:solidFill>
                <a:latin typeface="Arial" charset="0"/>
              </a:rPr>
              <a:t>PLATNA BILANCA PREDSTAVLJA SUSTAVNI PREGLED SVIH EKONOMSKIH TRANSAKCIJA U DATOM RAZDOBLJU IZMEĐU DOMAĆIH REZIDENATA I REZIDENATA OSTALIH ZEMALJA (PREMA DEFINICIJI MEĐUNARODNOG MONETARNOG FONDA)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5.1. KONCEPT PLATNE BILANCE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BUDUĆI DA U OVOM SUSTAVU SVI PRIHODI „MORAJU“ ODGOVARATI SVIM RASHODIMA TO POSTOJE I ONE EKONOMSKE TRANSAKCIJE U PLATNOJ BILANCI KOJIMA SE USKLAĐUJU ODNOSNO BILANCIRAJU EVENTUALNI NESKLADI IZMEĐU UKUPNIH PRIHODA I UKUPNIH RASHODA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5.2. STRUKTURA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STRUKTURA PLATNE BILANCE obuhvata dvije vrste ekonomskih transakcija</a:t>
            </a:r>
            <a:r>
              <a:rPr lang="hr-HR" altLang="sr-Latn-RS" b="1" cap="all" dirty="0" smtClean="0">
                <a:latin typeface="Arial" charset="0"/>
              </a:rPr>
              <a:t>:</a:t>
            </a:r>
            <a:endParaRPr lang="en-US" altLang="sr-Latn-RS" b="1" cap="all" dirty="0" smtClean="0">
              <a:latin typeface="Arial" charset="0"/>
            </a:endParaRPr>
          </a:p>
          <a:p>
            <a:pPr marL="342900" lvl="1" indent="-342900" algn="just">
              <a:buClr>
                <a:schemeClr val="folHlink"/>
              </a:buClr>
              <a:buSzPct val="60000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PRVE SU ONE KOJIMA SE FORMIRA I UVEĆAVA KUPOVNA MOĆ ZEMLJE U INOZEMSTVU ODNOSNO OBEZBJEĐUJE PRILIV DEVIZA (IZVOZ ROBA I USLUGA, JEDNOSTRANI TRANSFERI, UVOZ KAPITALA....)</a:t>
            </a:r>
          </a:p>
          <a:p>
            <a:pPr marL="342900" lvl="1" indent="-342900" algn="just">
              <a:buClr>
                <a:schemeClr val="folHlink"/>
              </a:buClr>
              <a:buSzPct val="60000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PRVIM SE TRANSAKCIJAMA FORMIRA PONUDA DEVIZA</a:t>
            </a:r>
          </a:p>
          <a:p>
            <a:pPr marL="342900" lvl="1" indent="-342900" algn="just">
              <a:buClr>
                <a:schemeClr val="folHlink"/>
              </a:buClr>
              <a:buSzPct val="60000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DRUGE su transakcije kojima se umanjuje kupovna moć zemlje u inozemstvu, odnosno vrši odliv deviza (uvoz roba i usluga, izvoz kapitala, uvoz monetarnog zlata...)</a:t>
            </a:r>
          </a:p>
          <a:p>
            <a:pPr marL="342900" lvl="1" indent="-342900" algn="just">
              <a:buClr>
                <a:schemeClr val="folHlink"/>
              </a:buClr>
              <a:buSzPct val="60000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Drugim se transakcijama stvara POTRAŽNJA DEVIZA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POJAM i ZADATKE fiskalnog sistema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SISTEM JAVNIH PRIHODA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POREZNU POLITIKU</a:t>
            </a: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endParaRPr lang="en-US" altLang="sr-Latn-RS" b="1" cap="all" dirty="0" smtClean="0">
              <a:latin typeface="Arial" charset="0"/>
            </a:endParaRPr>
          </a:p>
          <a:p>
            <a:pPr algn="just"/>
            <a:r>
              <a:rPr lang="hr-HR" b="1" dirty="0" smtClean="0">
                <a:latin typeface="Arial" charset="0"/>
              </a:rPr>
              <a:t>OBJASNITI ZNAČAJ I NEOPHODNOST MEĐUNARODNE RAZMJENE</a:t>
            </a:r>
          </a:p>
          <a:p>
            <a:pPr algn="just"/>
            <a:r>
              <a:rPr lang="hr-HR" b="1" dirty="0" smtClean="0">
                <a:latin typeface="Arial" charset="0"/>
              </a:rPr>
              <a:t>DEFINIRATI INSTRUMENTE VANJSKE TRGOVINE</a:t>
            </a:r>
          </a:p>
          <a:p>
            <a:pPr algn="just"/>
            <a:r>
              <a:rPr lang="hr-HR" b="1" dirty="0" smtClean="0">
                <a:latin typeface="Arial" charset="0"/>
              </a:rPr>
              <a:t>ELABORIRATI OBLIKE REGIONALNIH INTEGRACIJA</a:t>
            </a:r>
          </a:p>
          <a:p>
            <a:pPr algn="just"/>
            <a:r>
              <a:rPr lang="hr-HR" b="1" dirty="0" smtClean="0">
                <a:latin typeface="Arial" charset="0"/>
              </a:rPr>
              <a:t>OBJASNITI PLATNU BILANCU</a:t>
            </a:r>
            <a:endParaRPr lang="en-US" b="1" dirty="0" smtClean="0">
              <a:latin typeface="Arial" charset="0"/>
            </a:endParaRPr>
          </a:p>
          <a:p>
            <a:pPr algn="just">
              <a:defRPr/>
            </a:pP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1. OPĆENITO O 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VANJSKOJ TRGOVINI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VANJSKA TRGOVINA I EKONOMSKI ODNOSI S INOZEMSTVOM javljaju se kao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značajan faktor,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element ekonomskog razvoja svih društvenih zajednica, odnosno države</a:t>
            </a:r>
            <a:endParaRPr lang="hr-HR" b="1" cap="all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Iako vanjska trgovina nema podjednak značaj za privrede pojedinih zemalja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da bi se omogućio uspješan ekonomski razvoj u većem ili manjem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intenzitetu</a:t>
            </a:r>
            <a:r>
              <a:rPr lang="hr-HR" sz="2400" b="1" dirty="0" smtClean="0">
                <a:solidFill>
                  <a:schemeClr val="tx1"/>
                </a:solidFill>
                <a:latin typeface="Arial" charset="0"/>
              </a:rPr>
              <a:t> NEOPHODNO JE UKLJUČIVANJE SVIH PRIVREDA U TOKOVE MEĐUNARODNE RAZMJENE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2. ZNAČAJ I NEOPHODNOST 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MEĐUNARODNE RAZMJENE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U okviru VANJSKE TRGOVINE sa stanovišta ekonomskog razvoja državne zajednice prepliću se dva relativno zasebna ZAHTJEVA</a:t>
            </a:r>
            <a:r>
              <a:rPr lang="hr-HR" altLang="sr-Latn-RS" b="1" cap="all" dirty="0" smtClean="0">
                <a:latin typeface="Arial" charset="0"/>
              </a:rPr>
              <a:t>:</a:t>
            </a:r>
            <a:endParaRPr lang="en-US" altLang="sr-Latn-RS" b="1" cap="all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PRVI ZAHTJEV SE ODNOSI NA ČINJENICU DA JE MEĐUNARODNA RAZMJENA NEOPHODNA IZ MATERIJALNO - PROIZVODNIH ASPEKATA PRIVREĐIVANJA</a:t>
            </a:r>
            <a:r>
              <a:rPr lang="hr-HR" b="1" dirty="0" smtClean="0">
                <a:latin typeface="Arial" charset="0"/>
              </a:rPr>
              <a:t>,</a:t>
            </a:r>
            <a:endParaRPr lang="en-US" b="1" dirty="0" smtClean="0"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DRUGI ZAHTJEV se nameće u pogledu činjenice da su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raznovrsni ekonomski odnosi s inozemstvom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pretpostavka za efikasan ekonomski razvoj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2. ZNAČAJ I NEOPHODNOST 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MEĐUNARODNE RAZMJENE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 smtClean="0">
                <a:latin typeface="Arial" charset="0"/>
              </a:rPr>
              <a:t>PRIRODNA BOGATSTVA, ODNOSNO SIROVINE SU GEOGRAFSKI NERAVNOMJERNO RASPOREĐENE</a:t>
            </a:r>
          </a:p>
          <a:p>
            <a:r>
              <a:rPr lang="hr-HR" b="1" dirty="0" smtClean="0">
                <a:latin typeface="Arial" charset="0"/>
              </a:rPr>
              <a:t>BITNU OSOBENOST SVJETSKE PRIVREDE ČINE OSJETNE RAZLIKE U STEPENU PRIVREDNE RAZVIJENOSTI POJEDINIH DRŽAVA, ŠTO JE REZULTAT RAZLIČITE TEHNIČKO - TEHNOLOŠKE OSNOVE PRIVREĐIVANJA</a:t>
            </a:r>
          </a:p>
          <a:p>
            <a:r>
              <a:rPr lang="hr-HR" altLang="sr-Latn-RS" b="1" cap="all" dirty="0" smtClean="0">
                <a:latin typeface="Arial" charset="0"/>
              </a:rPr>
              <a:t>s obzirom na podjelu rada u svijetu u ovom domenu, niti jedna država ne može obuhvatiti sveukupni tehnološki i tehnički razvoj </a:t>
            </a: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2.2. KONCEPTI 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VANJSKE TRGOVINE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hr-HR" sz="2200" b="1" dirty="0" smtClean="0">
                <a:latin typeface="Arial" charset="0"/>
              </a:rPr>
              <a:t>GLOBALNI TOKOVI VANJSKE TRGOVINE KROZ POVIJEST POKAZUJU DA ONA NIJE IMALA RAVNOMJERNO KRETANJE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U SMISLU NAJŠIREG DRUŠTVENOG OKVIRA MEĐUNARODNE RAZMJENE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U POGLEDU OBIMA I INTENZITETA OVE RAZMJENE</a:t>
            </a:r>
          </a:p>
          <a:p>
            <a:pPr algn="just">
              <a:lnSpc>
                <a:spcPct val="90000"/>
              </a:lnSpc>
            </a:pPr>
            <a:r>
              <a:rPr lang="hr-HR" sz="2200" b="1" dirty="0" smtClean="0">
                <a:latin typeface="Arial" charset="0"/>
              </a:rPr>
              <a:t>U MEĐUNARODNOM MONETARNOM SISTEMU VRIJEDNOSTI VALUTA SE TEMELJE NA NJIHOVOM “ZLATNOM SADRŽAJU”, ŠTO JE PODRAZUMIJEVALO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FIKSNE TEČAJEVE, 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OGRANIČENJA PONUDE NOVCA SA ZLATNIM ZALIHAMA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3. INSTRUMENTI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VANJSKE TRGOVINE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b="1" dirty="0" smtClean="0">
                <a:latin typeface="Arial" charset="0"/>
              </a:rPr>
              <a:t>NEOPHODNOST STUPANJA U MEĐUNARODNE EKONOMSKE ODNOSE I OTVORENOST DOMAĆE PRIVREDE U ODNOSU NA SVJETSKU PRIVREDU, NE ZNAČI DA SE </a:t>
            </a:r>
            <a:r>
              <a:rPr lang="hr-HR" b="1" dirty="0" smtClean="0">
                <a:solidFill>
                  <a:srgbClr val="FF0000"/>
                </a:solidFill>
                <a:latin typeface="Arial" charset="0"/>
              </a:rPr>
              <a:t>VANJSKA TRGOVINA </a:t>
            </a:r>
            <a:r>
              <a:rPr lang="hr-HR" b="1" dirty="0" smtClean="0">
                <a:latin typeface="Arial" charset="0"/>
              </a:rPr>
              <a:t>TEMELJI ISKLJUČIVO NA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TZV. SPONTANITETU, </a:t>
            </a:r>
            <a:r>
              <a:rPr lang="hr-HR" b="1" dirty="0" smtClean="0">
                <a:latin typeface="Arial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PRINCIPIMA SLOBODNE TRGOVINE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3. INSTRUMENTI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VANJSKE TRGOVINE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NAJZNAČAJNIJI INSTRUMENTI KOJIMA SE UREĐUJU EKONOMSKI ODNOSI S INOZEMSTVOM I USMJERAVAJU TOKOVI VANJSKE TRGOVINE SU</a:t>
            </a:r>
            <a:r>
              <a:rPr lang="hr-HR" b="1" dirty="0" smtClean="0">
                <a:latin typeface="Arial" charset="0"/>
              </a:rPr>
              <a:t>:</a:t>
            </a:r>
            <a:endParaRPr lang="en-US" b="1" dirty="0" smtClean="0"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carine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premiranje izvoza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kontingenti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devizni režim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trgovinski sporazumi (bilateralni i multilateralni ugovori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483</TotalTime>
  <Words>589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14</vt:lpstr>
      <vt:lpstr>CILJEVI IZLAGANJA</vt:lpstr>
      <vt:lpstr>1. OPĆENITO O  VANJSKOJ TRGOVINI</vt:lpstr>
      <vt:lpstr>2. ZNAČAJ I NEOPHODNOST  MEĐUNARODNE RAZMJENE</vt:lpstr>
      <vt:lpstr>2. ZNAČAJ I NEOPHODNOST  MEĐUNARODNE RAZMJENE</vt:lpstr>
      <vt:lpstr>2.2. KONCEPTI  VANJSKE TRGOVINE</vt:lpstr>
      <vt:lpstr>3. INSTRUMENTI VANJSKE TRGOVINE</vt:lpstr>
      <vt:lpstr>3. INSTRUMENTI VANJSKE TRGOVINE</vt:lpstr>
      <vt:lpstr>3.6. INSTRUMENTI VANJSKE TRGOVINE U BIH</vt:lpstr>
      <vt:lpstr>4. OBLICI REGIONALNIH INTEGRACIJA</vt:lpstr>
      <vt:lpstr>5. PLATNA BILANCA</vt:lpstr>
      <vt:lpstr>5.1. KONCEPT PLATNE BILANCE</vt:lpstr>
      <vt:lpstr>5.2. STRUKTURA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70</cp:revision>
  <dcterms:created xsi:type="dcterms:W3CDTF">2018-10-08T16:50:54Z</dcterms:created>
  <dcterms:modified xsi:type="dcterms:W3CDTF">2019-05-29T14:13:00Z</dcterms:modified>
</cp:coreProperties>
</file>