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20.5.2019.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20.5.2019.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20.5.2019.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20.5.2019.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20.5.2019.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20.5.2019.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20.5.2019.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20.5.2019.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20.5.2019.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20.5.2019.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20.5.2019.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20.5.2019.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PRIVREDNO PRAVNI SISTEM I POLITIKA</a:t>
            </a:r>
            <a: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s-Latn-BA" sz="1300" dirty="0" smtClean="0"/>
              <a:t>Kuka, Ermin (2018). </a:t>
            </a:r>
            <a:r>
              <a:rPr lang="bs-Latn-BA" sz="1300" b="1" i="1" dirty="0" smtClean="0"/>
              <a:t>JAVNE POLITIKE</a:t>
            </a:r>
            <a:r>
              <a:rPr lang="bs-Latn-BA" sz="1300" dirty="0" smtClean="0"/>
              <a:t>. Sarajevo: Štamparija Fojnica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bs-Latn-BA" sz="1300" dirty="0" smtClean="0"/>
              <a:t>Begić, Kasim (2000). </a:t>
            </a:r>
            <a:r>
              <a:rPr lang="bs-Latn-BA" sz="1300" b="1" i="1" dirty="0" smtClean="0"/>
              <a:t>EKONOMSKA POLITIKA.</a:t>
            </a:r>
            <a:r>
              <a:rPr lang="bs-Latn-BA" sz="1300" dirty="0" smtClean="0"/>
              <a:t> Sarajevo: Pravni fakultet Univerziteta u Sarajevu.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Kurtović, Halid &amp; Kadrija Hodžić (2011).</a:t>
            </a:r>
            <a:r>
              <a:rPr lang="hr-HR" sz="1300" b="1" i="1" dirty="0" smtClean="0"/>
              <a:t>PRIVREDNO PRAVNI SISTEM I POLITIKA.</a:t>
            </a:r>
            <a:r>
              <a:rPr lang="hr-HR" sz="1300" dirty="0" smtClean="0"/>
              <a:t> Zenica: </a:t>
            </a:r>
            <a:r>
              <a:rPr lang="bs-Latn-BA" sz="1300" dirty="0" smtClean="0"/>
              <a:t>Pravni fakultet Univerziteta u Zenici.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BANKARSKI SISTEM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80000"/>
              </a:lnSpc>
              <a:defRPr/>
            </a:pPr>
            <a:r>
              <a:rPr lang="hr-HR" altLang="sr-Latn-RS" sz="2200" b="1" cap="all" dirty="0" smtClean="0">
                <a:latin typeface="Arial" charset="0"/>
              </a:rPr>
              <a:t>BANKARSKI SISTEM savremenih država pretpostavlja kao osnovne nositelje monetarno - kreditnog sistema i monetarno - kreditne politike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centralnu, odnosno emisijsku banku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i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poslovne banke</a:t>
            </a:r>
          </a:p>
          <a:p>
            <a:pPr algn="just">
              <a:lnSpc>
                <a:spcPct val="80000"/>
              </a:lnSpc>
              <a:defRPr/>
            </a:pPr>
            <a:r>
              <a:rPr lang="hr-HR" altLang="sr-Latn-RS" sz="2200" b="1" cap="all" dirty="0" smtClean="0">
                <a:latin typeface="Arial" charset="0"/>
              </a:rPr>
              <a:t>Za današnje tokove reprodukcije karakteristična je vrlo široka INSTITUCIONALNA OSNOVA BANKARSTVA koja podrazumijeva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specijalizirane banke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štedionice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depozitne i druge financijske organizacije</a:t>
            </a:r>
            <a:endParaRPr lang="en-US" altLang="sr-Latn-RS" sz="2200" b="1" cap="all" dirty="0" smtClean="0">
              <a:solidFill>
                <a:schemeClr val="tx1"/>
              </a:solidFill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CENTRALNA BANKA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defRPr/>
            </a:pPr>
            <a:r>
              <a:rPr lang="hr-HR" altLang="sr-Latn-RS" sz="2400" b="1" cap="all" dirty="0" smtClean="0">
                <a:latin typeface="Arial" charset="0"/>
              </a:rPr>
              <a:t>CENTRALNA (EMISIJSKA) BANKA predstavlja najznačajniju financijsku instituciju u monetarnom sistemu svake zemlje</a:t>
            </a:r>
          </a:p>
          <a:p>
            <a:pPr algn="just">
              <a:defRPr/>
            </a:pPr>
            <a:r>
              <a:rPr lang="hr-HR" altLang="sr-Latn-RS" sz="2400" b="1" cap="all" dirty="0" smtClean="0">
                <a:latin typeface="Arial" charset="0"/>
              </a:rPr>
              <a:t>CENTRALNA (EMISIJSKA) BANKA temeljni je nosilac monetarno - kreditne politike</a:t>
            </a:r>
            <a:endParaRPr lang="en-US" altLang="sr-Latn-RS" sz="2400" b="1" cap="all" dirty="0" smtClean="0">
              <a:latin typeface="Arial" charset="0"/>
            </a:endParaRP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operativi, poduzima mjere kojima se utječe na monetarne agregate i omogućava odvijanje novčanih tokova</a:t>
            </a:r>
            <a:endParaRPr lang="en-US" altLang="sr-Latn-RS" sz="2400" b="1" cap="all" dirty="0" smtClean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hr-HR" altLang="sr-Latn-RS" sz="2400" b="1" cap="all" dirty="0" smtClean="0">
                <a:latin typeface="Arial" charset="0"/>
              </a:rPr>
              <a:t>u pogledu djelokruga centralnih banaka govori se o tri glavna sektora poslova: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reguliranje novčane mase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održavanje likvidnosti i kreditna kontrola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ostali (operativni) poslovi</a:t>
            </a:r>
            <a:endParaRPr lang="en-US" altLang="sr-Latn-RS" sz="2400" b="1" cap="all" dirty="0" smtClean="0">
              <a:solidFill>
                <a:schemeClr val="tx1"/>
              </a:solidFill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CENTRALNA BANKA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80000"/>
              </a:lnSpc>
              <a:defRPr/>
            </a:pPr>
            <a:r>
              <a:rPr lang="hr-HR" altLang="sr-Latn-RS" sz="2200" b="1" cap="all" dirty="0" smtClean="0">
                <a:latin typeface="Arial" charset="0"/>
              </a:rPr>
              <a:t>GLAVNU FUNKCIJU CENTRALNE BANKE predstavlja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reguliranje količine novca u optjecaju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i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održavanje pariteta novčane </a:t>
            </a: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jedinice</a:t>
            </a:r>
            <a:endParaRPr lang="en-US" altLang="sr-Latn-RS" sz="2200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U prvom sektoru – reguliranje novčane mase CENTRALNA BANKA raspolaže brojnim instrumentima kojima uvećava ili smanjuje (stvara ili poništava) novčanu </a:t>
            </a: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masu</a:t>
            </a:r>
            <a:endParaRPr lang="en-US" altLang="sr-Latn-RS" sz="2200" b="1" cap="all" dirty="0" smtClean="0">
              <a:solidFill>
                <a:schemeClr val="tx1"/>
              </a:solidFill>
              <a:latin typeface="Arial" charset="0"/>
            </a:endParaRPr>
          </a:p>
          <a:p>
            <a:pPr algn="just">
              <a:lnSpc>
                <a:spcPct val="80000"/>
              </a:lnSpc>
              <a:defRPr/>
            </a:pPr>
            <a:r>
              <a:rPr lang="hr-HR" altLang="sr-Latn-RS" sz="2200" b="1" cap="all" dirty="0" smtClean="0">
                <a:latin typeface="Arial" charset="0"/>
              </a:rPr>
              <a:t>To su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stopa obaveznih rezervi banaka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eskontna stopa i kupovine i prodaje vrijednosnih papira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kratkoročno kreditiranje poslovnih banaka</a:t>
            </a:r>
            <a:endParaRPr lang="en-US" altLang="sr-Latn-RS" sz="2200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hr-HR" altLang="sr-Latn-RS" b="1" cap="all" dirty="0" smtClean="0">
              <a:solidFill>
                <a:schemeClr val="tx2"/>
              </a:solidFill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CILJEVI MONETARNO – </a:t>
            </a:r>
            <a:br>
              <a:rPr lang="hr-HR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KREDITNE POLITIKE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CILJEVI MONETARNO – KREDITNE POLITIKE su brojni i raznovrsni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opći cilj se odnosi na stabilni privredni razvoj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pojedinačni učinci se odnose na neke od segmenata i tokova društvene reprodukcije</a:t>
            </a:r>
            <a:endParaRPr lang="en-US" altLang="sr-Latn-RS" b="1" cap="all" dirty="0" smtClean="0">
              <a:solidFill>
                <a:schemeClr val="tx1"/>
              </a:solidFill>
              <a:latin typeface="Arial" charset="0"/>
            </a:endParaRPr>
          </a:p>
          <a:p>
            <a:pPr algn="just">
              <a:lnSpc>
                <a:spcPct val="80000"/>
              </a:lnSpc>
              <a:defRPr/>
            </a:pPr>
            <a:r>
              <a:rPr lang="hr-HR" altLang="sr-Latn-RS" b="1" cap="all" dirty="0" smtClean="0">
                <a:latin typeface="Arial" charset="0"/>
              </a:rPr>
              <a:t>CILJEVI MONETARNO – KREDITNE POLITIKE diferenciraju se u DVIJE SKUPINE:</a:t>
            </a:r>
          </a:p>
          <a:p>
            <a:pPr lvl="1" algn="just">
              <a:lnSpc>
                <a:spcPct val="80000"/>
              </a:lnSpc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KVANTITATIVNI CILJEVI</a:t>
            </a:r>
          </a:p>
          <a:p>
            <a:pPr lvl="1" algn="just">
              <a:lnSpc>
                <a:spcPct val="80000"/>
              </a:lnSpc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I</a:t>
            </a:r>
          </a:p>
          <a:p>
            <a:pPr lvl="1" algn="just">
              <a:lnSpc>
                <a:spcPct val="80000"/>
              </a:lnSpc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KVALITATIVNI CILJEVI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MJERE MONETARNO – </a:t>
            </a:r>
            <a:br>
              <a:rPr lang="hr-HR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KREDITNE POLITIKE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defRPr/>
            </a:pPr>
            <a:r>
              <a:rPr lang="hr-HR" altLang="sr-Latn-RS" sz="2400" b="1" cap="all" dirty="0" smtClean="0">
                <a:latin typeface="Arial" charset="0"/>
              </a:rPr>
              <a:t>Ako se imaju u vidu samo KVANTITATIVNI CILJEVI MONETARNO – KREDITNE POLITIKE, može se govoriti o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ekspanzivnoj monetarno - kreditnoj politici, ili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restriktivnoj monetarno - kreditnoj </a:t>
            </a: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politici</a:t>
            </a:r>
            <a:endParaRPr lang="en-US" altLang="sr-Latn-RS" sz="2400" b="1" cap="all" dirty="0" smtClean="0">
              <a:solidFill>
                <a:schemeClr val="tx1"/>
              </a:solidFill>
              <a:latin typeface="Arial" charset="0"/>
            </a:endParaRPr>
          </a:p>
          <a:p>
            <a:pPr algn="just">
              <a:defRPr/>
            </a:pPr>
            <a:r>
              <a:rPr lang="hr-HR" altLang="sr-Latn-RS" sz="2400" b="1" cap="all" dirty="0" smtClean="0">
                <a:latin typeface="Arial" charset="0"/>
              </a:rPr>
              <a:t>Pri tome se ima u vidu kreiranje odgovarajuće monetarne politike u procesnom aspektu</a:t>
            </a:r>
          </a:p>
          <a:p>
            <a:pPr algn="just">
              <a:defRPr/>
            </a:pPr>
            <a:r>
              <a:rPr lang="hr-HR" altLang="sr-Latn-RS" sz="2400" b="1" cap="all" dirty="0" smtClean="0">
                <a:latin typeface="Arial" charset="0"/>
              </a:rPr>
              <a:t>Upravljanje monetarnom politikom (uvećanje ili smanjenje novčane mase) mora biti naspram većeg ili manjeg odstupanja od monetarne ravnoteže</a:t>
            </a:r>
            <a:endParaRPr lang="en-US" altLang="sr-Latn-RS" sz="2400" b="1" cap="all" dirty="0" smtClean="0">
              <a:latin typeface="Arial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b="1" dirty="0" smtClean="0">
                <a:solidFill>
                  <a:schemeClr val="tx1"/>
                </a:solidFill>
                <a:latin typeface="Arial" charset="0"/>
              </a:rPr>
              <a:t>MEĐUNARODNI ZNAČAJ EURA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defRPr/>
            </a:pPr>
            <a:r>
              <a:rPr lang="vi-VN" sz="2400" b="1" cap="all" dirty="0" smtClean="0">
                <a:latin typeface="Arial" pitchFamily="34" charset="0"/>
              </a:rPr>
              <a:t>Države članice Eurozone ostvarile su određene pogodnosti uvođenjem eura kao</a:t>
            </a:r>
            <a:r>
              <a:rPr lang="bs-Latn-BA" sz="2400" b="1" cap="all" dirty="0" smtClean="0">
                <a:latin typeface="Arial" pitchFamily="34" charset="0"/>
              </a:rPr>
              <a:t> zakonske valute plaćanja</a:t>
            </a:r>
          </a:p>
          <a:p>
            <a:pPr algn="just">
              <a:defRPr/>
            </a:pPr>
            <a:r>
              <a:rPr lang="bs-Latn-BA" sz="2400" b="1" cap="all" dirty="0" smtClean="0">
                <a:latin typeface="Arial" pitchFamily="34" charset="0"/>
              </a:rPr>
              <a:t>Jedna od značajnih pogodnosti je teže ostvarivanje brze zarade špekulanata zamjenom valuta čime je smanjen pritisak koji utječe na vrijednost eura</a:t>
            </a:r>
          </a:p>
          <a:p>
            <a:pPr algn="just">
              <a:defRPr/>
            </a:pPr>
            <a:r>
              <a:rPr lang="bs-Latn-BA" sz="2400" b="1" cap="all" dirty="0" smtClean="0">
                <a:latin typeface="Arial" pitchFamily="34" charset="0"/>
              </a:rPr>
              <a:t>Utjecaj eura vidljiv je i u trgovini izvan Eurozone</a:t>
            </a:r>
          </a:p>
          <a:p>
            <a:pPr algn="just">
              <a:defRPr/>
            </a:pPr>
            <a:r>
              <a:rPr lang="bs-Latn-BA" sz="2400" b="1" cap="all" dirty="0" smtClean="0">
                <a:latin typeface="Arial" pitchFamily="34" charset="0"/>
              </a:rPr>
              <a:t>Velika vrijednost tečaja eura šteti izvoznicima i odbija strane investitore u Eurozoni, ali s druge strane </a:t>
            </a:r>
            <a:r>
              <a:rPr lang="it-IT" sz="2400" b="1" cap="all" dirty="0" smtClean="0">
                <a:latin typeface="Arial" pitchFamily="34" charset="0"/>
              </a:rPr>
              <a:t>pomaže uvoznicima i investitorima Eurozone u svijetu</a:t>
            </a:r>
            <a:endParaRPr lang="bs-Latn-BA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b="1" cap="all" dirty="0" smtClean="0">
              <a:latin typeface="Arial" charset="0"/>
            </a:endParaRPr>
          </a:p>
          <a:p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CILJEVI IZLAGANJA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just"/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Elaborirati OSNOVE monetarno – kreditnog sistema</a:t>
            </a: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Definirati MONETARNO – KREDITNU POLITIKU</a:t>
            </a:r>
            <a:endParaRPr lang="en-US" altLang="sr-Latn-RS" b="1" cap="all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OSNOVE MONETARNO – KREDITNOG SISTEMA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hr-HR" b="1" dirty="0" smtClean="0">
                <a:latin typeface="Arial" charset="0"/>
              </a:rPr>
              <a:t>MONETARNO – KREDITNI SISTEM PREDSTAVLJA</a:t>
            </a:r>
          </a:p>
          <a:p>
            <a:pPr lvl="1" algn="just"/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SKUP ZAKONA I PRAVNIH PROPISA KOJIMA SE UTVRĐUJU ODNOSI I PRAVILA PONAŠANJA U DOMENU MONETARNOG I KREDITNOG </a:t>
            </a: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POSLOVANJA</a:t>
            </a:r>
            <a:endParaRPr lang="en-US" b="1" dirty="0" smtClean="0">
              <a:solidFill>
                <a:schemeClr val="tx1"/>
              </a:solidFill>
              <a:latin typeface="Arial" charset="0"/>
            </a:endParaRPr>
          </a:p>
          <a:p>
            <a:pPr lvl="1" algn="just"/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INTEGRALNI DIO </a:t>
            </a:r>
            <a:r>
              <a:rPr lang="hr-HR" b="1" dirty="0" smtClean="0">
                <a:solidFill>
                  <a:schemeClr val="tx2"/>
                </a:solidFill>
                <a:latin typeface="Arial" charset="0"/>
              </a:rPr>
              <a:t>PRIVREDNOG SISTEMA ODREĐENE </a:t>
            </a:r>
            <a:r>
              <a:rPr lang="hr-HR" b="1" dirty="0" smtClean="0">
                <a:solidFill>
                  <a:schemeClr val="tx2"/>
                </a:solidFill>
                <a:latin typeface="Arial" charset="0"/>
              </a:rPr>
              <a:t>ZEMLJE</a:t>
            </a:r>
            <a:endParaRPr lang="en-US" b="1" dirty="0" smtClean="0">
              <a:solidFill>
                <a:schemeClr val="tx2"/>
              </a:solidFill>
              <a:latin typeface="Arial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hr-HR" altLang="sr-Latn-RS" b="1" cap="all" dirty="0" smtClean="0">
                <a:latin typeface="Arial" charset="0"/>
              </a:rPr>
              <a:t>pravila se odnose na poslovanje financijskih institucija koje, KREIRAJU NOVAC kao sredstvo plaćanja, neovisno od toga da li je riječ o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centralnoj banci što neposredno emitira (izdaje) gotov novac, </a:t>
            </a: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Ili</a:t>
            </a:r>
            <a:endParaRPr lang="en-US" altLang="sr-Latn-RS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poslovnim bankama koje mogu multipliciranjem depozita kreirati novac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ili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ostalim tzv. nemonetarnim institucijama i organizacijama što sudjeluju u stvaranju efektivne novčane potražnje</a:t>
            </a:r>
            <a:endParaRPr lang="en-US" altLang="sr-Latn-RS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en-US" b="1" dirty="0" smtClean="0">
              <a:solidFill>
                <a:schemeClr val="tx1"/>
              </a:solidFill>
              <a:latin typeface="Arial" charset="0"/>
            </a:endParaRPr>
          </a:p>
          <a:p>
            <a:pPr lvl="1" algn="just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MONETARNI SISTEM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574296"/>
          </a:xfrm>
        </p:spPr>
        <p:txBody>
          <a:bodyPr>
            <a:normAutofit/>
          </a:bodyPr>
          <a:lstStyle/>
          <a:p>
            <a:pPr algn="just"/>
            <a:r>
              <a:rPr lang="hr-HR" sz="2000" b="1" dirty="0" smtClean="0">
                <a:latin typeface="Arial" charset="0"/>
              </a:rPr>
              <a:t>MONETARNI SISTEM OBUHVATA</a:t>
            </a:r>
          </a:p>
          <a:p>
            <a:pPr lvl="1" algn="just"/>
            <a:r>
              <a:rPr lang="hr-HR" sz="2000" b="1" dirty="0" smtClean="0">
                <a:solidFill>
                  <a:schemeClr val="tx1"/>
                </a:solidFill>
                <a:latin typeface="Arial" charset="0"/>
              </a:rPr>
              <a:t>ZAKONE I DRUGE PROPISE</a:t>
            </a:r>
          </a:p>
          <a:p>
            <a:pPr lvl="1" algn="just"/>
            <a:r>
              <a:rPr lang="hr-HR" sz="2000" b="1" dirty="0" smtClean="0">
                <a:solidFill>
                  <a:schemeClr val="tx1"/>
                </a:solidFill>
                <a:latin typeface="Arial" charset="0"/>
              </a:rPr>
              <a:t>KOJIMA SE</a:t>
            </a:r>
          </a:p>
          <a:p>
            <a:pPr lvl="1" algn="just"/>
            <a:r>
              <a:rPr lang="hr-HR" sz="2000" b="1" dirty="0" smtClean="0">
                <a:solidFill>
                  <a:schemeClr val="tx1"/>
                </a:solidFill>
                <a:latin typeface="Arial" charset="0"/>
              </a:rPr>
              <a:t>REGULIRAJU ODNOSI I UTVRĐUJU PRAVILA ŠTO SE ODNOSE NA NOVČANE TOKOVE</a:t>
            </a:r>
          </a:p>
          <a:p>
            <a:pPr algn="just">
              <a:lnSpc>
                <a:spcPct val="80000"/>
              </a:lnSpc>
              <a:defRPr/>
            </a:pPr>
            <a:r>
              <a:rPr lang="hr-HR" altLang="sr-Latn-RS" sz="2000" b="1" cap="all" dirty="0" smtClean="0">
                <a:latin typeface="Arial" charset="0"/>
              </a:rPr>
              <a:t>PRAVNI OSNOV za funkcioniranje novčanih tokova u tokovima reprodukcije, čine zakoni o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000" b="1" cap="all" dirty="0" smtClean="0">
                <a:solidFill>
                  <a:schemeClr val="tx1"/>
                </a:solidFill>
                <a:latin typeface="Arial" charset="0"/>
              </a:rPr>
              <a:t>novcu i centralnoj banci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000" b="1" cap="all" dirty="0" smtClean="0">
                <a:solidFill>
                  <a:schemeClr val="tx1"/>
                </a:solidFill>
                <a:latin typeface="Arial" charset="0"/>
              </a:rPr>
              <a:t>bankama i drugim financijskim </a:t>
            </a:r>
            <a:r>
              <a:rPr lang="hr-HR" altLang="sr-Latn-RS" sz="2000" b="1" cap="all" dirty="0" smtClean="0">
                <a:solidFill>
                  <a:schemeClr val="tx1"/>
                </a:solidFill>
                <a:latin typeface="Arial" charset="0"/>
              </a:rPr>
              <a:t>organizacijama</a:t>
            </a:r>
            <a:endParaRPr lang="en-US" altLang="sr-Latn-RS" sz="2000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000" b="1" cap="all" dirty="0" smtClean="0">
                <a:solidFill>
                  <a:schemeClr val="tx1"/>
                </a:solidFill>
                <a:latin typeface="Arial" charset="0"/>
              </a:rPr>
              <a:t>unutarnjem platnom prometu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000" b="1" cap="all" dirty="0" smtClean="0">
                <a:solidFill>
                  <a:schemeClr val="tx1"/>
                </a:solidFill>
                <a:latin typeface="Arial" charset="0"/>
              </a:rPr>
              <a:t>deviznom poslovanju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000" b="1" cap="all" dirty="0" smtClean="0">
                <a:solidFill>
                  <a:schemeClr val="tx1"/>
                </a:solidFill>
                <a:latin typeface="Arial" charset="0"/>
              </a:rPr>
              <a:t>papirima od vrijednosti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hr-HR" altLang="sr-Latn-RS" sz="2000" b="1" cap="all" dirty="0" smtClean="0">
                <a:latin typeface="Arial" charset="0"/>
              </a:rPr>
              <a:t>	kao i niz drugih propisa kojima se reguliraju pojedini segmenti novčanih tokova u </a:t>
            </a:r>
            <a:r>
              <a:rPr lang="hr-HR" altLang="sr-Latn-RS" sz="2000" b="1" cap="all" dirty="0" smtClean="0">
                <a:latin typeface="Arial" charset="0"/>
              </a:rPr>
              <a:t>zemlJI</a:t>
            </a:r>
            <a:endParaRPr lang="en-US" altLang="sr-Latn-RS" sz="2000" b="1" cap="all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MONETARNI SISTEM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lnSpc>
                <a:spcPct val="90000"/>
              </a:lnSpc>
              <a:defRPr/>
            </a:pPr>
            <a:r>
              <a:rPr lang="hr-HR" altLang="sr-Latn-RS" sz="2900" b="1" cap="all" dirty="0" smtClean="0">
                <a:solidFill>
                  <a:srgbClr val="FF0000"/>
                </a:solidFill>
                <a:latin typeface="Arial" charset="0"/>
              </a:rPr>
              <a:t>OSNOVNA PITANJA </a:t>
            </a:r>
            <a:r>
              <a:rPr lang="hr-HR" altLang="sr-Latn-RS" sz="2900" b="1" cap="all" dirty="0" smtClean="0">
                <a:latin typeface="Arial" charset="0"/>
              </a:rPr>
              <a:t>koja se obuhvataju naznačenim propisima su: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sz="2900" b="1" cap="all" dirty="0" smtClean="0">
                <a:solidFill>
                  <a:schemeClr val="tx2"/>
                </a:solidFill>
                <a:latin typeface="Arial" charset="0"/>
              </a:rPr>
              <a:t>novčana jedinica kao sredstvo plaćanja unutar zemlje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sz="2900" b="1" cap="all" dirty="0" smtClean="0">
                <a:solidFill>
                  <a:schemeClr val="tx2"/>
                </a:solidFill>
                <a:latin typeface="Arial" charset="0"/>
              </a:rPr>
              <a:t>paritet i konvertibilnost novčane jedinice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sz="2900" b="1" cap="all" dirty="0" smtClean="0">
                <a:solidFill>
                  <a:schemeClr val="tx2"/>
                </a:solidFill>
                <a:latin typeface="Arial" charset="0"/>
              </a:rPr>
              <a:t>emisija papirnog i kovanog </a:t>
            </a:r>
            <a:r>
              <a:rPr lang="hr-HR" altLang="sr-Latn-RS" sz="2900" b="1" cap="all" dirty="0" smtClean="0">
                <a:solidFill>
                  <a:schemeClr val="tx2"/>
                </a:solidFill>
                <a:latin typeface="Arial" charset="0"/>
              </a:rPr>
              <a:t>novca</a:t>
            </a:r>
            <a:endParaRPr lang="en-US" altLang="sr-Latn-RS" sz="2900" b="1" cap="all" dirty="0" smtClean="0">
              <a:solidFill>
                <a:schemeClr val="tx2"/>
              </a:solidFill>
              <a:latin typeface="Arial" charset="0"/>
            </a:endParaRP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sz="2900" b="1" cap="all" dirty="0" smtClean="0">
                <a:solidFill>
                  <a:schemeClr val="tx2"/>
                </a:solidFill>
                <a:latin typeface="Arial" charset="0"/>
              </a:rPr>
              <a:t>funkcioniranje i djelokrug rada centralne banke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sz="2900" b="1" cap="all" dirty="0" smtClean="0">
                <a:solidFill>
                  <a:schemeClr val="tx2"/>
                </a:solidFill>
                <a:latin typeface="Arial" charset="0"/>
              </a:rPr>
              <a:t>reguliranje količine novca u optjecaju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sz="2900" b="1" cap="all" dirty="0" smtClean="0">
                <a:solidFill>
                  <a:schemeClr val="tx2"/>
                </a:solidFill>
                <a:latin typeface="Arial" charset="0"/>
              </a:rPr>
              <a:t>platni promet unutar zemlje, u smislu gotovinskih i bezgotovinskih instrumenata </a:t>
            </a:r>
            <a:r>
              <a:rPr lang="hr-HR" altLang="sr-Latn-RS" sz="2900" b="1" cap="all" dirty="0" smtClean="0">
                <a:solidFill>
                  <a:schemeClr val="tx2"/>
                </a:solidFill>
                <a:latin typeface="Arial" charset="0"/>
              </a:rPr>
              <a:t>plaćanja</a:t>
            </a:r>
            <a:endParaRPr lang="en-US" altLang="sr-Latn-RS" sz="2900" b="1" cap="all" dirty="0" smtClean="0">
              <a:solidFill>
                <a:schemeClr val="tx2"/>
              </a:solidFill>
              <a:latin typeface="Arial" charset="0"/>
            </a:endParaRP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sz="2900" b="1" cap="all" dirty="0" smtClean="0">
                <a:solidFill>
                  <a:schemeClr val="tx2"/>
                </a:solidFill>
                <a:latin typeface="Arial" charset="0"/>
              </a:rPr>
              <a:t>plaćanja prema inozemstvu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sz="2900" b="1" cap="all" dirty="0" smtClean="0">
                <a:solidFill>
                  <a:schemeClr val="tx2"/>
                </a:solidFill>
                <a:latin typeface="Arial" charset="0"/>
              </a:rPr>
              <a:t>status banaka i drugih financijskih organizacija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sz="2900" b="1" cap="all" dirty="0" smtClean="0">
                <a:solidFill>
                  <a:schemeClr val="tx2"/>
                </a:solidFill>
                <a:latin typeface="Arial" charset="0"/>
              </a:rPr>
              <a:t>održavanje likvidnosti banaka i drugih monetarnih institucija koje kreiraju novac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sz="2900" b="1" cap="all" dirty="0" smtClean="0">
                <a:solidFill>
                  <a:schemeClr val="tx2"/>
                </a:solidFill>
                <a:latin typeface="Arial" charset="0"/>
              </a:rPr>
              <a:t>održavanje likvidnosti prema </a:t>
            </a:r>
            <a:r>
              <a:rPr lang="hr-HR" altLang="sr-Latn-RS" sz="2900" b="1" cap="all" dirty="0" smtClean="0">
                <a:solidFill>
                  <a:schemeClr val="tx2"/>
                </a:solidFill>
                <a:latin typeface="Arial" charset="0"/>
              </a:rPr>
              <a:t>inozemstvu</a:t>
            </a:r>
            <a:endParaRPr lang="en-US" altLang="sr-Latn-RS" sz="2900" b="1" cap="all" dirty="0" smtClean="0">
              <a:solidFill>
                <a:schemeClr val="tx2"/>
              </a:solidFill>
              <a:latin typeface="Arial" charset="0"/>
            </a:endParaRP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sz="2900" b="1" cap="all" dirty="0" smtClean="0">
                <a:solidFill>
                  <a:schemeClr val="tx2"/>
                </a:solidFill>
                <a:latin typeface="Arial" charset="0"/>
              </a:rPr>
              <a:t>emisija vrijednosnih papira i funkcioniranje tržišta novca i tržišta kapitala</a:t>
            </a:r>
            <a:r>
              <a:rPr lang="hr-HR" altLang="sr-Latn-RS" sz="2900" b="1" cap="all" dirty="0" smtClean="0">
                <a:latin typeface="Arial" charset="0"/>
              </a:rPr>
              <a:t>, i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sz="2900" b="1" cap="all" dirty="0" smtClean="0">
                <a:solidFill>
                  <a:schemeClr val="tx2"/>
                </a:solidFill>
                <a:latin typeface="Arial" charset="0"/>
              </a:rPr>
              <a:t>dometi učešća države - centralne banke, u poduzimanju mjera koje se odnose na obim i (stvaranje ili poništavanje) i kretanje (raspodjelu i preraspodjelu) novčane mase</a:t>
            </a:r>
            <a:endParaRPr lang="en-US" altLang="sr-Latn-RS" sz="2900" b="1" cap="all" dirty="0" smtClean="0">
              <a:solidFill>
                <a:schemeClr val="tx2"/>
              </a:solidFill>
              <a:latin typeface="Arial" charset="0"/>
            </a:endParaRP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IZVORI I VRSTE KREDITA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hr-HR" sz="2000" b="1" dirty="0" smtClean="0">
                <a:solidFill>
                  <a:schemeClr val="tx1"/>
                </a:solidFill>
                <a:latin typeface="Arial" charset="0"/>
              </a:rPr>
              <a:t>PRVO, DA POSTOJI NEANGAŽIRANA KUPOVNA MOĆ, ODNOSNO PRIVREMENO SLOBODNO NOVČANA SREDSTVA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hr-HR" sz="2000" b="1" dirty="0" smtClean="0">
                <a:solidFill>
                  <a:schemeClr val="tx1"/>
                </a:solidFill>
                <a:latin typeface="Arial" charset="0"/>
              </a:rPr>
              <a:t>I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hr-HR" sz="2000" b="1" dirty="0" smtClean="0">
                <a:solidFill>
                  <a:schemeClr val="tx1"/>
                </a:solidFill>
                <a:latin typeface="Arial" charset="0"/>
              </a:rPr>
              <a:t>DRUGO, DA POSTOJI SPREMNOST  ODREĐENIH SUBJEKATA ZA ANGAŽIRANJE OVIH SREDSTAVA UZ NAKNADU</a:t>
            </a:r>
            <a:endParaRPr lang="en-US" sz="2000" b="1" dirty="0" smtClean="0">
              <a:solidFill>
                <a:schemeClr val="tx1"/>
              </a:solidFill>
              <a:latin typeface="Arial" charset="0"/>
            </a:endParaRPr>
          </a:p>
          <a:p>
            <a:r>
              <a:rPr lang="hr-HR" altLang="sr-Latn-RS" sz="2000" b="1" cap="all" dirty="0" smtClean="0">
                <a:latin typeface="Arial" charset="0"/>
              </a:rPr>
              <a:t>Polazeći od osnovnih funkcija kredita (omogućiti jednostavniji i brži robni i novčani promet, i biti jedan od vodećih instrumenata ekonomske politike</a:t>
            </a:r>
            <a:r>
              <a:rPr lang="hr-HR" altLang="sr-Latn-RS" sz="2000" b="1" cap="all" dirty="0" smtClean="0">
                <a:latin typeface="Arial" charset="0"/>
              </a:rPr>
              <a:t>)</a:t>
            </a:r>
            <a:endParaRPr lang="en-US" altLang="sr-Latn-RS" sz="2000" b="1" cap="all" dirty="0" smtClean="0">
              <a:latin typeface="Arial" charset="0"/>
            </a:endParaRPr>
          </a:p>
          <a:p>
            <a:r>
              <a:rPr lang="hr-HR" altLang="sr-Latn-RS" sz="2000" b="1" cap="all" dirty="0" smtClean="0">
                <a:latin typeface="Arial" charset="0"/>
              </a:rPr>
              <a:t>KREDITNI SISTEM ima zadatak zakonima i drugim pravnim propisima ustanoviti osnovne odnose i pravila ponašanja vezana za koncentraciju slobodnih novčanih sredstava i njihovo korištenje u vidu kredita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IZVORI I VRSTE KREDITA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HR" b="1" dirty="0" smtClean="0">
                <a:latin typeface="Arial" charset="0"/>
              </a:rPr>
              <a:t>IZMEĐU MNOGOBROJNIH I RAZNOVRSNIH ODNOSA U OKVIRU KREDITNOG SISTEMA, OD NAROČITE VAŽNOSTI SU PITANJA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IZVORA KREDITNIH SREDSTAVA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VRSTI KREDITA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INSTITUCIONALNE OSNOVE KREDITNOG SISTEMA</a:t>
            </a:r>
            <a:endParaRPr lang="en-US" b="1" dirty="0" smtClean="0">
              <a:solidFill>
                <a:schemeClr val="tx1"/>
              </a:solidFill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IZVORI I VRSTE KREDITA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HR" b="1" dirty="0" smtClean="0">
                <a:latin typeface="Arial" charset="0"/>
              </a:rPr>
              <a:t>U POGLEDU VRSTE KREDITA, UOBIČAJENA JE NJIHOVA KLASIFIKACIJA PO SLJEDEĆIM KRITERIJIMA: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PREMA NAMJENI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PREMA TRAJANJU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PREMA PORIJEKLU, I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PREMA NAČINU OBEZBJEĐENJA</a:t>
            </a:r>
            <a:endParaRPr lang="en-US" b="1" dirty="0" smtClean="0">
              <a:solidFill>
                <a:schemeClr val="tx1"/>
              </a:solidFill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IZVORI I VRSTE KREDITA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</a:pPr>
            <a:r>
              <a:rPr lang="hr-HR" sz="2200" b="1" dirty="0" smtClean="0">
                <a:latin typeface="Arial" charset="0"/>
              </a:rPr>
              <a:t>PREMA NAČINU OBEZBJEĐENJA, KREDITI MOGU BITI: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hr-HR" sz="2200" b="1" dirty="0" smtClean="0">
                <a:solidFill>
                  <a:schemeClr val="tx1"/>
                </a:solidFill>
                <a:latin typeface="Arial" charset="0"/>
              </a:rPr>
              <a:t>OSOBNI (NEMA REALNOG OBEZBJEĐENJA KREDITA I BANKA ODOBRAVA KREDIT IMAJUĆI U VIDU SAMU OSOBU I OVAKVI SU KREDITI REZULTAT DUGOGODIŠNJE SARADNJE BANAKA I NJIHOVIH KOMITENATA</a:t>
            </a:r>
            <a:r>
              <a:rPr lang="hr-HR" sz="2200" b="1" dirty="0" smtClean="0">
                <a:solidFill>
                  <a:schemeClr val="tx1"/>
                </a:solidFill>
                <a:latin typeface="Arial" charset="0"/>
              </a:rPr>
              <a:t>)</a:t>
            </a:r>
            <a:endParaRPr lang="en-US" sz="2200" b="1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hr-HR" sz="2200" b="1" dirty="0" smtClean="0">
                <a:solidFill>
                  <a:schemeClr val="tx1"/>
                </a:solidFill>
                <a:latin typeface="Arial" charset="0"/>
              </a:rPr>
              <a:t>MJENIČNI (OBEZBJEĐUJE SE MJENICOM, VRIJEDNOSNIM PAPIROM PROPISANOG OBLIKA I SREDSTAVA PLAĆANJA)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hr-HR" sz="2200" b="1" dirty="0" smtClean="0">
                <a:solidFill>
                  <a:schemeClr val="tx1"/>
                </a:solidFill>
                <a:latin typeface="Arial" charset="0"/>
              </a:rPr>
              <a:t>LOMBARDNI (OBEZBJEĐENJE KREDITA SE VRŠI PO OSNOVU PREDAJE ZLATA, NAKITA I DRAGOCJENOSTI</a:t>
            </a:r>
            <a:r>
              <a:rPr lang="hr-HR" sz="2200" b="1" dirty="0" smtClean="0">
                <a:solidFill>
                  <a:schemeClr val="tx1"/>
                </a:solidFill>
                <a:latin typeface="Arial" charset="0"/>
              </a:rPr>
              <a:t>)</a:t>
            </a:r>
            <a:endParaRPr lang="en-US" sz="2200" b="1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hr-HR" sz="2200" b="1" dirty="0" smtClean="0">
                <a:solidFill>
                  <a:schemeClr val="tx1"/>
                </a:solidFill>
                <a:latin typeface="Arial" charset="0"/>
              </a:rPr>
              <a:t>HIPOTEKARNI (OBEZBJEĐUJE UPISOM HIPOTEKE NA NEPOKRETNOSTI DUŽNIKA)</a:t>
            </a:r>
            <a:endParaRPr lang="en-US" sz="2200" b="1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416</TotalTime>
  <Words>865</Words>
  <Application>Microsoft Office PowerPoint</Application>
  <PresentationFormat>On-screen Show (4:3)</PresentationFormat>
  <Paragraphs>117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Urban</vt:lpstr>
      <vt:lpstr>PRAVNI FAKULTET  PRIVREDNO PRAVNI SISTEM I POLITIKA Kuka, Ermin (2018). JAVNE POLITIKE. Sarajevo: Štamparija Fojnica Begić, Kasim (2000). EKONOMSKA POLITIKA. Sarajevo: Pravni fakultet Univerziteta u Sarajevu. Kurtović, Halid &amp; Kadrija Hodžić (2011).PRIVREDNO PRAVNI SISTEM I POLITIKA. Zenica: Pravni fakultet Univerziteta u Zenici. . </vt:lpstr>
      <vt:lpstr>VJEŽBE 11</vt:lpstr>
      <vt:lpstr>OSNOVE MONETARNO – KREDITNOG SISTEMA</vt:lpstr>
      <vt:lpstr>MONETARNI SISTEM</vt:lpstr>
      <vt:lpstr>MONETARNI SISTEM</vt:lpstr>
      <vt:lpstr>IZVORI I VRSTE KREDITA</vt:lpstr>
      <vt:lpstr>IZVORI I VRSTE KREDITA</vt:lpstr>
      <vt:lpstr>IZVORI I VRSTE KREDITA</vt:lpstr>
      <vt:lpstr>IZVORI I VRSTE KREDITA</vt:lpstr>
      <vt:lpstr>BANKARSKI SISTEM</vt:lpstr>
      <vt:lpstr>CENTRALNA BANKA</vt:lpstr>
      <vt:lpstr>CENTRALNA BANKA</vt:lpstr>
      <vt:lpstr>CILJEVI MONETARNO –  KREDITNE POLITIKE</vt:lpstr>
      <vt:lpstr>MJERE MONETARNO –  KREDITNE POLITIKE</vt:lpstr>
      <vt:lpstr>MEĐUNARODNI ZNAČAJ EURA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61</cp:revision>
  <dcterms:created xsi:type="dcterms:W3CDTF">2018-10-08T16:50:54Z</dcterms:created>
  <dcterms:modified xsi:type="dcterms:W3CDTF">2019-05-20T19:53:23Z</dcterms:modified>
</cp:coreProperties>
</file>