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19.4.2019.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19.4.2019.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19.4.2019.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19.4.2019.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19.4.2019.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19.4.2019.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19.4.2019.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19.4.2019.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19.4.2019.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19.4.2019.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19.4.2019.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19.4.2019.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PRIVREDNO PRAVNI SISTEM I POLITIKA</a:t>
            </a:r>
            <a: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sz="1300" dirty="0" smtClean="0"/>
              <a:t>Kuka, Ermin (2018). </a:t>
            </a:r>
            <a:r>
              <a:rPr lang="bs-Latn-BA" sz="1300" b="1" i="1" dirty="0" smtClean="0"/>
              <a:t>JAVNE POLITIKE</a:t>
            </a:r>
            <a:r>
              <a:rPr lang="bs-Latn-BA" sz="1300" dirty="0" smtClean="0"/>
              <a:t>. Sarajevo: Štamparija Fojnica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bs-Latn-BA" sz="1300" dirty="0" smtClean="0"/>
              <a:t>Begić, Kasim (2000). </a:t>
            </a:r>
            <a:r>
              <a:rPr lang="bs-Latn-BA" sz="1300" b="1" i="1" dirty="0" smtClean="0"/>
              <a:t>EKONOMSKA POLITIKA.</a:t>
            </a:r>
            <a:r>
              <a:rPr lang="bs-Latn-BA" sz="1300" dirty="0" smtClean="0"/>
              <a:t> Sarajevo: Pravni fakultet Univerziteta u Sarajevu.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Kurtović, Halid &amp; Kadrija Hodžić (2011).</a:t>
            </a:r>
            <a:r>
              <a:rPr lang="hr-HR" sz="1300" b="1" i="1" dirty="0" smtClean="0"/>
              <a:t>PRIVREDNO PRAVNI SISTEM I POLITIKA.</a:t>
            </a:r>
            <a:r>
              <a:rPr lang="hr-HR" sz="1300" dirty="0" smtClean="0"/>
              <a:t> Zenica: </a:t>
            </a:r>
            <a:r>
              <a:rPr lang="bs-Latn-BA" sz="1300" dirty="0" smtClean="0"/>
              <a:t>Pravni fakultet Univerziteta u Zenici.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MJERE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hr-HR" altLang="sr-Latn-RS" b="1" cap="all" dirty="0" smtClean="0">
                <a:solidFill>
                  <a:srgbClr val="FF0000"/>
                </a:solidFill>
                <a:latin typeface="Arial" charset="0"/>
              </a:rPr>
              <a:t>MJERE U OVOM DOMENU</a:t>
            </a:r>
            <a:r>
              <a:rPr lang="hr-HR" altLang="sr-Latn-RS" b="1" cap="all" dirty="0" smtClean="0">
                <a:latin typeface="Arial" charset="0"/>
              </a:rPr>
              <a:t> odnose se na: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2"/>
                </a:solidFill>
                <a:latin typeface="Arial" charset="0"/>
              </a:rPr>
              <a:t>postizanje u okviru ukupne privrede odgovarajućih razmjera investiciJSKE aktivnosti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latin typeface="Arial" charset="0"/>
              </a:rPr>
              <a:t>I</a:t>
            </a:r>
            <a:endParaRPr lang="en-US" altLang="sr-Latn-RS" b="1" cap="all" dirty="0" smtClean="0">
              <a:latin typeface="Arial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sz="2400" b="1" cap="all" dirty="0" smtClean="0">
                <a:solidFill>
                  <a:schemeClr val="tx2"/>
                </a:solidFill>
                <a:latin typeface="Arial" charset="0"/>
              </a:rPr>
              <a:t>usmjeravanje </a:t>
            </a:r>
            <a:r>
              <a:rPr lang="hr-HR" altLang="sr-Latn-RS" sz="2400" b="1" cap="all" dirty="0" smtClean="0">
                <a:solidFill>
                  <a:schemeClr val="tx2"/>
                </a:solidFill>
                <a:latin typeface="Arial" charset="0"/>
              </a:rPr>
              <a:t>investiciJSKIH ulaganja radi postizanja učinaka na privredni i ukupni ekonomski razvoj</a:t>
            </a:r>
            <a:endParaRPr lang="en-US" altLang="sr-Latn-RS" sz="2400" b="1" cap="all" dirty="0" smtClean="0">
              <a:solidFill>
                <a:schemeClr val="tx2"/>
              </a:solidFill>
              <a:latin typeface="Arial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INVESTICIJSKE ODLUKE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INVESTICIJE SU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Preduvjet egzistencije, rasta i  razvoja preduzeća </a:t>
            </a:r>
          </a:p>
          <a:p>
            <a:pPr lvl="1" algn="just">
              <a:defRPr/>
            </a:pPr>
            <a:r>
              <a:rPr lang="pl-PL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Ulaganje u sadašnjosti, s tim da su učinci u  </a:t>
            </a: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budućnosti</a:t>
            </a: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defRPr/>
            </a:pPr>
            <a:r>
              <a:rPr lang="pl-PL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Pomak u vremenu ulaganja i  </a:t>
            </a: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vremenu koristi od ulaganja 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Optimalna upotreba raspoloživih  resursa u sadašnjosti radi postizanja pozitivnih učinaka u budućnosti </a:t>
            </a:r>
          </a:p>
          <a:p>
            <a:pPr lvl="1" algn="just"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b="1" cap="all" dirty="0" smtClean="0">
              <a:latin typeface="Arial" charset="0"/>
            </a:endParaRPr>
          </a:p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CILJEVI IZLAGANJA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just">
              <a:defRPr/>
            </a:pPr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Definirati POJAM i VRSTE investicija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Elaborirati OBIM i STRUKTURU investicija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Definirati INVESTICIJSKU POLITIKU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Objasniti način donošenja investicijsKih odluka</a:t>
            </a:r>
            <a:endParaRPr lang="en-US" altLang="sr-Latn-R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OPĆENITO O INVESTICIJAMA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INVESTICIJE PRETPOSTAVLJAJU DIO BRUTO DOMAĆEG PROIZVODA, ODNOSNO NOVOSTVORENE VRIJEDNOSTI KOJIM SE OBEZBJEĐUJU MATERIJALNI FAKTORI PRIVREĐIVANJA</a:t>
            </a:r>
          </a:p>
          <a:p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To je AKUMULACIJA kao rezultat raspodjele nacionalnog dohotka, odnosno investicije kao oblik njegove upotrebe na ime ulaganja sredstava (kapitala) </a:t>
            </a:r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za</a:t>
            </a:r>
            <a:endParaRPr lang="en-US" altLang="sr-Latn-R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1" indent="0"/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OBNAVLJANJE</a:t>
            </a:r>
          </a:p>
          <a:p>
            <a:pPr marL="457200" lvl="1" indent="0"/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marL="457200" lvl="1" indent="0"/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PROŠIRIVANJE MATERIJALNE OSNOVE PRIVREĐIVANJA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OPĆENITO O INVESTICIJAMA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OSOBNOM POTROŠNJOM I DIJELOM JAVNE POTROŠNJE OSIGURAVAJU SE</a:t>
            </a:r>
          </a:p>
          <a:p>
            <a:pPr lvl="1" algn="just">
              <a:lnSpc>
                <a:spcPct val="90000"/>
              </a:lnSpc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SUBJEKTIVNI FAKTORI PROIZVODNJE (RADNA SNAGA),</a:t>
            </a:r>
          </a:p>
          <a:p>
            <a:pPr lvl="1" algn="just">
              <a:lnSpc>
                <a:spcPct val="90000"/>
              </a:lnSpc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ODNOSNO</a:t>
            </a:r>
          </a:p>
          <a:p>
            <a:pPr lvl="1" algn="just">
              <a:lnSpc>
                <a:spcPct val="90000"/>
              </a:lnSpc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OPĆI I ZAJEDNIČKI UVJETI PRIVREĐIVANJA</a:t>
            </a:r>
          </a:p>
          <a:p>
            <a:pPr algn="just">
              <a:lnSpc>
                <a:spcPct val="90000"/>
              </a:lnSpc>
              <a:defRPr/>
            </a:pPr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investiciona potrošnja služi</a:t>
            </a:r>
          </a:p>
          <a:p>
            <a:pPr lvl="1" algn="just">
              <a:lnSpc>
                <a:spcPct val="9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Obnavljanju</a:t>
            </a:r>
          </a:p>
          <a:p>
            <a:pPr lvl="1" algn="just">
              <a:lnSpc>
                <a:spcPct val="9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lvl="1" algn="just">
              <a:lnSpc>
                <a:spcPct val="9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proširivanju materijalnih činilaca proizvodnje, prije svega sredstava za rad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POJAM I VRSTE INVESTICIJA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INVESTICIONA POTROŠNJA obuhvata dio bruto domaćeg proizvoda, odnosno nacionalnog dohotka koji se ne realizira u finalnoj potrošnji (osobnoj, zajedničkoj i javnoj) nego se štedi</a:t>
            </a:r>
          </a:p>
          <a:p>
            <a:pPr algn="just">
              <a:lnSpc>
                <a:spcPct val="80000"/>
              </a:lnSpc>
              <a:defRPr/>
            </a:pPr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Taj dio se usmjerava na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Obnovu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proširivanje materijalnih faktora proizvodnje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To znači da se investicijama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vrši nabavka sredstava za rad, predmeta rada i drugih materijalnih elemenata proizvodnje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kojima se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zadržavaju postojeće ili  uvećavaju proizvodne moći privrede</a:t>
            </a:r>
            <a:endParaRPr lang="en-US" altLang="sr-Latn-R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VRSTE </a:t>
            </a: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INVESTICIJA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UKOLIKO SE IMA U VIDU ODNOS IZMEĐU INVESTICIJA I POSTOJEĆIH KAPACITETA, INVESTICIJE SE MOGU PODIJELITI NA</a:t>
            </a:r>
          </a:p>
          <a:p>
            <a:pPr marL="742950" lvl="2" indent="-342900" algn="just">
              <a:buSzPct val="60000"/>
            </a:pPr>
            <a:r>
              <a:rPr lang="hr-H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INVESTICIJE KOJIMA SE OSIGURAVA PROSTA REPRODUKCIJA (OBNAVLJANJE DOTRAJALIH I TEHNIČKI ZASTARJELIH SREDSTAVA</a:t>
            </a:r>
            <a:r>
              <a:rPr lang="hr-H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>
              <a:buSzPct val="60000"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investicije kojima se omogućava proširena reprodukcija (uvećanje proizvodnih kapaciteta, odnosno proizvodnih moći)</a:t>
            </a:r>
            <a:endParaRPr lang="hr-HR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Prema vrsti djelatnosti, investicije se mogu podijeliti na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Privredne investicije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Neprivredne investicije</a:t>
            </a:r>
          </a:p>
          <a:p>
            <a:pPr marL="742950" lvl="2" indent="-342900" algn="just">
              <a:buSzPct val="60000"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571488"/>
          </a:xfrm>
        </p:spPr>
        <p:txBody>
          <a:bodyPr>
            <a:noAutofit/>
          </a:bodyPr>
          <a:lstStyle/>
          <a:p>
            <a:r>
              <a:rPr lang="hr-H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OBIM I</a:t>
            </a:r>
            <a:br>
              <a:rPr lang="hr-H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hr-H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STRUKTURA INVESTICIJA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78847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defRPr/>
            </a:pPr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materijalno - proizvodnim faktorima u osnovi su uvjetovani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Obim investiciJSKE potrošnje,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kao i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struktura investicija, odnosno učešće pojedinih oblika investicija</a:t>
            </a:r>
          </a:p>
          <a:p>
            <a:pPr algn="just">
              <a:lnSpc>
                <a:spcPct val="80000"/>
              </a:lnSpc>
              <a:defRPr/>
            </a:pPr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Ekonomsko - političke  mjere mogu u kratkom roku postići raznovrsne efekte kod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definiranja obima investicija (naročito, u pogledu korištenja dodaJnih izvora akumulacije)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INVESTICIONA POLITIKA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90000"/>
              </a:lnSpc>
              <a:defRPr/>
            </a:pPr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INVESTICIONA POLITIKA obuhvata skup raznovrsnih ekonomsko - političkih odluka, mjera i aktivnosti kojima se utječe na</a:t>
            </a:r>
          </a:p>
          <a:p>
            <a:pPr lvl="1" algn="just">
              <a:lnSpc>
                <a:spcPct val="9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dinamiku, odnosno obim investicijske potrošnje, I</a:t>
            </a:r>
          </a:p>
          <a:p>
            <a:pPr lvl="1" algn="just">
              <a:lnSpc>
                <a:spcPct val="9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strukturu investicija</a:t>
            </a:r>
          </a:p>
          <a:p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U osnovi investicione politike jeste u kojoj mjeri država neposredno ili posredno, odnosno koristeći administrativne i ekonomske </a:t>
            </a:r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mjere</a:t>
            </a:r>
            <a:endParaRPr lang="en-US" altLang="sr-Latn-R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potiče formiranje investiciJSKIH sredstava (održavanje potrebnog nivoa investiranja)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utječe na strukturu investiciJSKIH ulaganja</a:t>
            </a:r>
            <a:endParaRPr lang="en-US" altLang="sr-Latn-RS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CILJEVI I DOMETI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hr-HR" altLang="sr-Latn-RS" b="1" cap="all" dirty="0" smtClean="0">
                <a:latin typeface="Times New Roman" pitchFamily="18" charset="0"/>
                <a:cs typeface="Times New Roman" pitchFamily="18" charset="0"/>
              </a:rPr>
              <a:t>U osnovi DOMETI I KARAKTER INVESTICIJSKE POLITIKE su uvjetovani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stepenom razvoja </a:t>
            </a:r>
            <a:r>
              <a:rPr lang="hr-HR" altLang="sr-Latn-R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privrede</a:t>
            </a:r>
            <a:endParaRPr lang="en-US" altLang="sr-Latn-R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PRIRODOM PRIVREDNOG SISTEMA U SMISLU RAZMJERA EKONOMSKE ULOGE DRŽAVE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KONJUNKTURNIM TOKOVIMA PRIVREĐIVANJA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  <a:defRPr/>
            </a:pPr>
            <a:endParaRPr lang="en-US" altLang="sr-Latn-RS" b="1" cap="all" dirty="0" smtClean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359</TotalTime>
  <Words>479</Words>
  <Application>Microsoft Office PowerPoint</Application>
  <PresentationFormat>On-screen Show (4:3)</PresentationFormat>
  <Paragraphs>79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PRAVNI FAKULTET  PRIVREDNO PRAVNI SISTEM I POLITIKA Kuka, Ermin (2018). JAVNE POLITIKE. Sarajevo: Štamparija Fojnica Begić, Kasim (2000). EKONOMSKA POLITIKA. Sarajevo: Pravni fakultet Univerziteta u Sarajevu. Kurtović, Halid &amp; Kadrija Hodžić (2011).PRIVREDNO PRAVNI SISTEM I POLITIKA. Zenica: Pravni fakultet Univerziteta u Zenici. . </vt:lpstr>
      <vt:lpstr>VJEŽBE 9</vt:lpstr>
      <vt:lpstr>1. OPĆENITO O INVESTICIJAMA</vt:lpstr>
      <vt:lpstr>1. OPĆENITO O INVESTICIJAMA</vt:lpstr>
      <vt:lpstr>2. POJAM I VRSTE INVESTICIJA</vt:lpstr>
      <vt:lpstr>VRSTE INVESTICIJA</vt:lpstr>
      <vt:lpstr>OBIM I STRUKTURA INVESTICIJA</vt:lpstr>
      <vt:lpstr>INVESTICIONA POLITIKA</vt:lpstr>
      <vt:lpstr>CILJEVI I DOMETI</vt:lpstr>
      <vt:lpstr>MJERE</vt:lpstr>
      <vt:lpstr>INVESTICIJSKE ODLUKE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53</cp:revision>
  <dcterms:created xsi:type="dcterms:W3CDTF">2018-10-08T16:50:54Z</dcterms:created>
  <dcterms:modified xsi:type="dcterms:W3CDTF">2019-04-19T12:37:22Z</dcterms:modified>
</cp:coreProperties>
</file>