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sldIdLst>
    <p:sldId id="256" r:id="rId2"/>
    <p:sldId id="264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bs-Latn-B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bs-Latn-B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s-Latn-B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786E7A7-F4F4-4686-9A47-4FC37534E9CB}" type="datetimeFigureOut">
              <a:rPr lang="sr-Latn-CS" smtClean="0"/>
              <a:pPr/>
              <a:t>20.3.2019.</a:t>
            </a:fld>
            <a:endParaRPr lang="bs-Latn-B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bs-Latn-BA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A4A882B-3A83-4654-ACEA-637A731BEF85}" type="slidenum">
              <a:rPr lang="bs-Latn-BA" smtClean="0"/>
              <a:pPr/>
              <a:t>‹#›</a:t>
            </a:fld>
            <a:endParaRPr lang="bs-Latn-B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14291"/>
            <a:ext cx="8458200" cy="3657622"/>
          </a:xfrm>
        </p:spPr>
        <p:txBody>
          <a:bodyPr>
            <a:normAutofit/>
          </a:bodyPr>
          <a:lstStyle/>
          <a:p>
            <a:r>
              <a:rPr lang="hr-HR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PRIVREDNO PRAVNI SISTEM I POLITIKA</a:t>
            </a:r>
            <a: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13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bs-Latn-BA" sz="1300" dirty="0" smtClean="0"/>
              <a:t>Kuka, Ermin (2018). </a:t>
            </a:r>
            <a:r>
              <a:rPr lang="bs-Latn-BA" sz="1300" b="1" i="1" dirty="0" smtClean="0"/>
              <a:t>JAVNE POLITIKE</a:t>
            </a:r>
            <a:r>
              <a:rPr lang="bs-Latn-BA" sz="1300" dirty="0" smtClean="0"/>
              <a:t>. Sarajevo: Štamparija Fojnica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bs-Latn-BA" sz="1300" dirty="0" smtClean="0"/>
              <a:t>Begić, Kasim (2000). </a:t>
            </a:r>
            <a:r>
              <a:rPr lang="bs-Latn-BA" sz="1300" b="1" i="1" dirty="0" smtClean="0"/>
              <a:t>EKONOMSKA POLITIKA.</a:t>
            </a:r>
            <a:r>
              <a:rPr lang="bs-Latn-BA" sz="1300" dirty="0" smtClean="0"/>
              <a:t> Sarajevo: Pravni fakultet Univerziteta u Sarajevu.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Kurtović, Halid &amp; Kadrija Hodžić (2011).</a:t>
            </a:r>
            <a:r>
              <a:rPr lang="hr-HR" sz="1300" b="1" i="1" dirty="0" smtClean="0"/>
              <a:t>PRIVREDNO PRAVNI SISTEM I POLITIKA.</a:t>
            </a:r>
            <a:r>
              <a:rPr lang="hr-HR" sz="1300" dirty="0" smtClean="0"/>
              <a:t> Zenica: </a:t>
            </a:r>
            <a:r>
              <a:rPr lang="bs-Latn-BA" sz="1300" dirty="0" smtClean="0"/>
              <a:t>Pravni fakultet Univerziteta u Zenici.</a:t>
            </a:r>
            <a:r>
              <a:rPr lang="en-US" sz="1300" dirty="0" smtClean="0"/>
              <a:t/>
            </a:r>
            <a:br>
              <a:rPr lang="en-US" sz="1300" dirty="0" smtClean="0"/>
            </a:br>
            <a:r>
              <a:rPr lang="hr-HR" sz="1300" dirty="0" smtClean="0"/>
              <a:t>.</a:t>
            </a:r>
            <a:r>
              <a:rPr lang="bs-Latn-BA" dirty="0" smtClean="0"/>
              <a:t/>
            </a:r>
            <a:br>
              <a:rPr lang="bs-Latn-BA" dirty="0" smtClean="0"/>
            </a:br>
            <a:endParaRPr lang="bs-Latn-B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40544" y="3929066"/>
            <a:ext cx="8062912" cy="2643206"/>
          </a:xfrm>
        </p:spPr>
        <p:txBody>
          <a:bodyPr>
            <a:normAutofit/>
          </a:bodyPr>
          <a:lstStyle/>
          <a:p>
            <a:r>
              <a:rPr lang="bs-Latn-B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Predavači: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Prof.dr. Faruk Jašarević</a:t>
            </a:r>
          </a:p>
          <a:p>
            <a:endParaRPr lang="hr-HR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viši asistent na ekonomskopravnoj naučnoj oblasti</a:t>
            </a:r>
          </a:p>
          <a:p>
            <a:endParaRPr lang="bs-Latn-BA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5714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VJEŽBE 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sr-Latn-RS" b="1" cap="all" dirty="0" smtClean="0">
              <a:latin typeface="Arial" charset="0"/>
            </a:endParaRPr>
          </a:p>
          <a:p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CILJEVI </a:t>
            </a:r>
            <a:r>
              <a:rPr lang="hr-HR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IZLAGANJA</a:t>
            </a:r>
            <a:endParaRPr lang="en-US" b="1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endParaRPr lang="en-US" altLang="sr-Latn-RS" b="1" cap="all" dirty="0" smtClean="0"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  <a:p>
            <a:endParaRPr lang="en-US" altLang="sr-Latn-RS" b="1" cap="all" dirty="0" smtClean="0">
              <a:latin typeface="Arial" charset="0"/>
            </a:endParaRPr>
          </a:p>
          <a:p>
            <a:r>
              <a:rPr lang="hr-HR" altLang="sr-Latn-RS" b="1" cap="all" dirty="0" smtClean="0">
                <a:latin typeface="Arial" charset="0"/>
              </a:rPr>
              <a:t>Definirati </a:t>
            </a:r>
            <a:r>
              <a:rPr lang="hr-HR" altLang="sr-Latn-RS" b="1" cap="all" dirty="0" smtClean="0">
                <a:solidFill>
                  <a:schemeClr val="folHlink"/>
                </a:solidFill>
                <a:latin typeface="Arial" charset="0"/>
              </a:rPr>
              <a:t>POJAM </a:t>
            </a:r>
            <a:r>
              <a:rPr lang="hr-HR" altLang="sr-Latn-RS" b="1" cap="all" dirty="0" smtClean="0">
                <a:latin typeface="Arial" charset="0"/>
              </a:rPr>
              <a:t>i</a:t>
            </a:r>
            <a:r>
              <a:rPr lang="hr-HR" altLang="sr-Latn-RS" b="1" cap="all" dirty="0" smtClean="0">
                <a:solidFill>
                  <a:schemeClr val="folHlink"/>
                </a:solidFill>
                <a:latin typeface="Arial" charset="0"/>
              </a:rPr>
              <a:t> NOSITELJE</a:t>
            </a:r>
            <a:r>
              <a:rPr lang="hr-HR" altLang="sr-Latn-RS" b="1" cap="all" dirty="0" smtClean="0">
                <a:latin typeface="Arial" charset="0"/>
              </a:rPr>
              <a:t> ekonomske politike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POJAM EKONOMSKE POLITIKE KAO PRAKTIČNE DJELATNOSTI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hr-HR" altLang="sr-Latn-RS" b="1" cap="all" dirty="0" smtClean="0">
                <a:latin typeface="Arial" charset="0"/>
              </a:rPr>
              <a:t>PRVI VID DRUŠTVENE AKTIVNOSTI U TOKOVIMA DRUŠTVENE REPRODUKCIJE se odnosi na pravila ponašanja u tokovima reprodukcije</a:t>
            </a:r>
          </a:p>
          <a:p>
            <a:r>
              <a:rPr lang="hr-HR" altLang="sr-Latn-RS" b="1" cap="all" dirty="0" smtClean="0">
                <a:latin typeface="Arial" charset="0"/>
              </a:rPr>
              <a:t>DRUGI VID DRUŠTVENE AKTIVNOSTI U TOKOVIMA DRUŠTVENE REPRODUKCIJE se odnosi na odluke i mjere države i drugih nosilaca ekonomsko - političkih </a:t>
            </a:r>
            <a:r>
              <a:rPr lang="hr-HR" altLang="sr-Latn-RS" b="1" cap="all" dirty="0" smtClean="0">
                <a:latin typeface="Arial" charset="0"/>
              </a:rPr>
              <a:t>ovlasti</a:t>
            </a:r>
            <a:endParaRPr lang="en-US" altLang="sr-Latn-RS" b="1" cap="all" dirty="0" smtClean="0">
              <a:latin typeface="Arial" charset="0"/>
            </a:endParaRPr>
          </a:p>
          <a:p>
            <a:pPr algn="ctr">
              <a:lnSpc>
                <a:spcPct val="80000"/>
              </a:lnSpc>
              <a:buNone/>
              <a:defRPr/>
            </a:pPr>
            <a:r>
              <a:rPr lang="hr-HR" altLang="sr-Latn-RS" b="1" cap="all" dirty="0" smtClean="0">
                <a:latin typeface="Arial" charset="0"/>
              </a:rPr>
              <a:t>EKONOMSKA POLITIKA pretpostavlja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definiranje ciljeva u tokovima reprodukcije, 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b="1" cap="all" dirty="0" smtClean="0">
                <a:solidFill>
                  <a:schemeClr val="tx1"/>
                </a:solidFill>
                <a:latin typeface="Arial" charset="0"/>
              </a:rPr>
              <a:t>poduzimanje raznovrsnih mjera i akcija kako bi se ovi ciljevi postigli</a:t>
            </a:r>
            <a:endParaRPr lang="en-US" altLang="sr-Latn-RS" b="1" cap="all" dirty="0" smtClean="0">
              <a:solidFill>
                <a:schemeClr val="tx1"/>
              </a:solidFill>
              <a:latin typeface="Arial" charset="0"/>
            </a:endParaRPr>
          </a:p>
          <a:p>
            <a:endParaRPr lang="en-US" altLang="sr-Latn-RS" b="1" cap="all" dirty="0" smtClean="0">
              <a:latin typeface="Arial" charset="0"/>
            </a:endParaRP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ŠT</a:t>
            </a:r>
            <a:r>
              <a:rPr lang="en-US" dirty="0" smtClean="0">
                <a:solidFill>
                  <a:schemeClr val="tx1"/>
                </a:solidFill>
                <a:latin typeface="Arial" charset="0"/>
              </a:rPr>
              <a:t>A</a:t>
            </a: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 </a:t>
            </a: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JE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EKONOMSKA POLITIKA?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5143536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b="1" cap="all" dirty="0" smtClean="0">
                <a:latin typeface="Arial" charset="0"/>
              </a:rPr>
              <a:t>EKONOMSKA POLITIKA kao praktična djelatnost sadržinski obuhvata TRI GLAVNE KOMPONENTE:</a:t>
            </a:r>
          </a:p>
          <a:p>
            <a:pPr marL="742950" lvl="2" indent="-342900" algn="just">
              <a:lnSpc>
                <a:spcPct val="80000"/>
              </a:lnSpc>
              <a:buSzPct val="60000"/>
              <a:buFont typeface="Wingdings" pitchFamily="2" charset="2"/>
              <a:buChar char="Ø"/>
              <a:defRPr/>
            </a:pPr>
            <a:r>
              <a:rPr lang="hr-HR" altLang="sr-Latn-RS" sz="2800" b="1" cap="all" dirty="0" smtClean="0">
                <a:solidFill>
                  <a:schemeClr val="tx1"/>
                </a:solidFill>
                <a:latin typeface="Arial" charset="0"/>
              </a:rPr>
              <a:t>NOSIOCI, odnosno subjekti koji imaju ekonomsko - političke ovlasti i na bazi njih poduzimaju raznovrsne </a:t>
            </a:r>
            <a:r>
              <a:rPr lang="hr-HR" altLang="sr-Latn-RS" sz="2800" b="1" cap="all" dirty="0" smtClean="0">
                <a:solidFill>
                  <a:schemeClr val="tx1"/>
                </a:solidFill>
                <a:latin typeface="Arial" charset="0"/>
              </a:rPr>
              <a:t>aktivnosti</a:t>
            </a:r>
            <a:endParaRPr lang="en-US" altLang="sr-Latn-RS" sz="28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CILJEVI EKONOMSKE POLITIKE SADRŽE RAZLIČITA OPREDJELJENJA, ODNOSNO EFEKTE ŠTO SE ŽELE POSTIĆI U TOKOVIMA PRIVREĐIVANJA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SREDSTVA EKONOMSKE POLITIKE, ŠTO SE ODNOSE NA KARAKTER I VRSTE EKONOMSKO - POLITIČKIH MJERA I ODLUKA KOJE SU USMJERENE KA POSTIZANJU UTVRĐENIH CILJEVA</a:t>
            </a:r>
          </a:p>
          <a:p>
            <a:pPr marL="742950" lvl="2" indent="-342900" algn="just">
              <a:lnSpc>
                <a:spcPct val="80000"/>
              </a:lnSpc>
              <a:buSzPct val="60000"/>
              <a:buFont typeface="Wingdings" pitchFamily="2" charset="2"/>
              <a:buChar char="Ø"/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EKONOMSKA POLITIKA</a:t>
            </a:r>
            <a:br>
              <a:rPr lang="hr-HR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dirty="0" smtClean="0">
                <a:solidFill>
                  <a:schemeClr val="tx1"/>
                </a:solidFill>
                <a:latin typeface="Arial" charset="0"/>
              </a:rPr>
              <a:t>I PRIVREDNI SISTEM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hr-HR" b="1" dirty="0" smtClean="0">
                <a:latin typeface="Arial" charset="0"/>
              </a:rPr>
              <a:t>ZAJEDNIČKI ZADATAK PRIVREDNOG SISTEMA I EKONOMSKE POLITIKE KAO PRAKTIČNE DJELATNOSTI JE STVARANJE DRUŠTVENOG OKVIRA </a:t>
            </a:r>
            <a:r>
              <a:rPr lang="hr-HR" b="1" dirty="0" smtClean="0">
                <a:latin typeface="Arial" charset="0"/>
              </a:rPr>
              <a:t>PRIVREĐIVANJA</a:t>
            </a:r>
            <a:endParaRPr lang="en-US" b="1" dirty="0" smtClean="0">
              <a:latin typeface="Arial" charset="0"/>
            </a:endParaRPr>
          </a:p>
          <a:p>
            <a:r>
              <a:rPr lang="hr-HR" b="1" dirty="0" smtClean="0">
                <a:latin typeface="Arial" charset="0"/>
              </a:rPr>
              <a:t>PRIVREDNI SISTEM I EKONOMSKA POLITIKA SU MEĐUSOBNO PO VIŠE OSNOVA POVEZANI</a:t>
            </a:r>
          </a:p>
          <a:p>
            <a:r>
              <a:rPr lang="hr-HR" altLang="sr-Latn-RS" b="1" cap="all" dirty="0" smtClean="0">
                <a:latin typeface="Arial" charset="0"/>
              </a:rPr>
              <a:t>privredni sistem i ekonomska politika imaju za ZADATAK osigurati što optimalnije korištenje postojećih resursa u funkciji efikasnog ekonomskog razvoja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NOSIOCI</a:t>
            </a:r>
            <a:br>
              <a:rPr lang="hr-HR" b="1" dirty="0" smtClean="0">
                <a:solidFill>
                  <a:schemeClr val="tx1"/>
                </a:solidFill>
                <a:latin typeface="Arial" charset="0"/>
              </a:rPr>
            </a:br>
            <a:r>
              <a:rPr lang="hr-HR" b="1" dirty="0" smtClean="0">
                <a:solidFill>
                  <a:schemeClr val="tx1"/>
                </a:solidFill>
                <a:latin typeface="Arial" charset="0"/>
              </a:rPr>
              <a:t>EKONOMSKE POLITIKE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49424"/>
            <a:ext cx="8229600" cy="4608576"/>
          </a:xfrm>
        </p:spPr>
        <p:txBody>
          <a:bodyPr>
            <a:normAutofit/>
          </a:bodyPr>
          <a:lstStyle/>
          <a:p>
            <a:pPr algn="just">
              <a:lnSpc>
                <a:spcPct val="80000"/>
              </a:lnSpc>
              <a:defRPr/>
            </a:pPr>
            <a:r>
              <a:rPr lang="hr-HR" altLang="sr-Latn-RS" sz="2200" b="1" cap="all" dirty="0" smtClean="0">
                <a:latin typeface="Arial" charset="0"/>
              </a:rPr>
              <a:t>ULOGA brojnih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organa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ustanova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organizacija, institucija i drugih tijela</a:t>
            </a:r>
          </a:p>
          <a:p>
            <a:pPr algn="just">
              <a:lnSpc>
                <a:spcPct val="80000"/>
              </a:lnSpc>
              <a:buNone/>
              <a:defRPr/>
            </a:pPr>
            <a:r>
              <a:rPr lang="hr-HR" altLang="sr-Latn-RS" sz="2200" b="1" cap="all" dirty="0" smtClean="0">
                <a:latin typeface="Arial" charset="0"/>
              </a:rPr>
              <a:t>kao nosilaca ekonomske politike je </a:t>
            </a:r>
            <a:r>
              <a:rPr lang="hr-HR" altLang="sr-Latn-RS" sz="2200" b="1" cap="all" dirty="0" smtClean="0">
                <a:latin typeface="Arial" charset="0"/>
              </a:rPr>
              <a:t>različita</a:t>
            </a:r>
            <a:r>
              <a:rPr lang="en-US" altLang="sr-Latn-RS" sz="2200" b="1" cap="all" dirty="0" smtClean="0">
                <a:latin typeface="Arial" charset="0"/>
              </a:rPr>
              <a:t> </a:t>
            </a:r>
            <a:r>
              <a:rPr lang="hr-HR" altLang="sr-Latn-RS" sz="2200" b="1" cap="all" dirty="0" smtClean="0">
                <a:latin typeface="Arial" charset="0"/>
              </a:rPr>
              <a:t>ovisno </a:t>
            </a:r>
            <a:r>
              <a:rPr lang="hr-HR" altLang="sr-Latn-RS" sz="2200" b="1" cap="all" dirty="0" smtClean="0">
                <a:latin typeface="Arial" charset="0"/>
              </a:rPr>
              <a:t>od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ustrojstva društvene zajednice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I</a:t>
            </a: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njihovog statusa u državnoj i ukupnoj društvenoj </a:t>
            </a:r>
            <a:r>
              <a:rPr lang="hr-HR" altLang="sr-Latn-RS" sz="2200" b="1" cap="all" dirty="0" smtClean="0">
                <a:solidFill>
                  <a:schemeClr val="tx1"/>
                </a:solidFill>
                <a:latin typeface="Arial" charset="0"/>
              </a:rPr>
              <a:t>strukturi</a:t>
            </a:r>
            <a:endParaRPr lang="en-US" altLang="sr-Latn-RS" sz="2200" b="1" cap="all" dirty="0" smtClean="0">
              <a:solidFill>
                <a:schemeClr val="tx1"/>
              </a:solidFill>
              <a:latin typeface="Arial" charset="0"/>
            </a:endParaRPr>
          </a:p>
          <a:p>
            <a:pPr lvl="1" algn="just">
              <a:buFont typeface="Wingdings" pitchFamily="2" charset="2"/>
              <a:buChar char="Ø"/>
            </a:pPr>
            <a:r>
              <a:rPr lang="hr-HR" sz="2200" b="1" dirty="0" smtClean="0">
                <a:solidFill>
                  <a:srgbClr val="FF0000"/>
                </a:solidFill>
                <a:latin typeface="Arial" charset="0"/>
              </a:rPr>
              <a:t>DRŽAVNA TIJELA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2200" b="1" dirty="0" smtClean="0">
                <a:solidFill>
                  <a:srgbClr val="FF0000"/>
                </a:solidFill>
                <a:latin typeface="Arial" charset="0"/>
              </a:rPr>
              <a:t>JAVNO - PRAVNA TIJELA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2200" b="1" dirty="0" smtClean="0">
                <a:solidFill>
                  <a:srgbClr val="FF0000"/>
                </a:solidFill>
                <a:latin typeface="Arial" charset="0"/>
              </a:rPr>
              <a:t>POLITIČKE I DRUŠTVENE ORGANIZACIJE</a:t>
            </a:r>
            <a:r>
              <a:rPr lang="hr-HR" sz="2200" b="1" dirty="0" smtClean="0">
                <a:latin typeface="Arial" charset="0"/>
              </a:rPr>
              <a:t>, I</a:t>
            </a:r>
          </a:p>
          <a:p>
            <a:pPr lvl="1" algn="just">
              <a:buFont typeface="Wingdings" pitchFamily="2" charset="2"/>
              <a:buChar char="Ø"/>
            </a:pPr>
            <a:r>
              <a:rPr lang="hr-HR" sz="2200" b="1" dirty="0" smtClean="0">
                <a:solidFill>
                  <a:srgbClr val="FF0000"/>
                </a:solidFill>
                <a:latin typeface="Arial" charset="0"/>
              </a:rPr>
              <a:t>MEĐUNARODNA TIJELA</a:t>
            </a:r>
            <a:endParaRPr lang="en-US" sz="2200" b="1" dirty="0" smtClean="0">
              <a:solidFill>
                <a:srgbClr val="FF0000"/>
              </a:solidFill>
              <a:latin typeface="Arial" charset="0"/>
            </a:endParaRPr>
          </a:p>
          <a:p>
            <a:pPr lvl="1" algn="just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altLang="sr-Latn-RS" b="1" cap="all" dirty="0" smtClean="0">
              <a:solidFill>
                <a:schemeClr val="tx1"/>
              </a:solidFill>
            </a:endParaRPr>
          </a:p>
          <a:p>
            <a:pPr marL="457200" lvl="1" indent="0" algn="just">
              <a:lnSpc>
                <a:spcPct val="80000"/>
              </a:lnSpc>
              <a:buNone/>
              <a:defRPr/>
            </a:pP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182</TotalTime>
  <Words>255</Words>
  <Application>Microsoft Office PowerPoint</Application>
  <PresentationFormat>On-screen Show (4:3)</PresentationFormat>
  <Paragraphs>41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Urban</vt:lpstr>
      <vt:lpstr>PRAVNI FAKULTET  PRIVREDNO PRAVNI SISTEM I POLITIKA Kuka, Ermin (2018). JAVNE POLITIKE. Sarajevo: Štamparija Fojnica Begić, Kasim (2000). EKONOMSKA POLITIKA. Sarajevo: Pravni fakultet Univerziteta u Sarajevu. Kurtović, Halid &amp; Kadrija Hodžić (2011).PRIVREDNO PRAVNI SISTEM I POLITIKA. Zenica: Pravni fakultet Univerziteta u Zenici. . </vt:lpstr>
      <vt:lpstr>VJEŽBE 5</vt:lpstr>
      <vt:lpstr>POJAM EKONOMSKE POLITIKE KAO PRAKTIČNE DJELATNOSTI</vt:lpstr>
      <vt:lpstr>ŠTA JE EKONOMSKA POLITIKA?</vt:lpstr>
      <vt:lpstr>EKONOMSKA POLITIKA I PRIVREDNI SISTEM</vt:lpstr>
      <vt:lpstr>NOSIOCI EKONOMSKE POLITIKE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36</cp:revision>
  <dcterms:created xsi:type="dcterms:W3CDTF">2018-10-08T16:50:54Z</dcterms:created>
  <dcterms:modified xsi:type="dcterms:W3CDTF">2019-03-20T14:34:49Z</dcterms:modified>
</cp:coreProperties>
</file>