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786E7A7-F4F4-4686-9A47-4FC37534E9CB}" type="datetimeFigureOut">
              <a:rPr lang="sr-Latn-CS" smtClean="0"/>
              <a:pPr/>
              <a:t>1.4.2019.</a:t>
            </a:fld>
            <a:endParaRPr lang="bs-Latn-B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bs-Latn-B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1.4.2019.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1.4.2019.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1.4.2019.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1.4.2019.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1.4.2019.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786E7A7-F4F4-4686-9A47-4FC37534E9CB}" type="datetimeFigureOut">
              <a:rPr lang="sr-Latn-CS" smtClean="0"/>
              <a:pPr/>
              <a:t>1.4.2019.</a:t>
            </a:fld>
            <a:endParaRPr lang="bs-Latn-B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bs-Latn-B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786E7A7-F4F4-4686-9A47-4FC37534E9CB}" type="datetimeFigureOut">
              <a:rPr lang="sr-Latn-CS" smtClean="0"/>
              <a:pPr/>
              <a:t>1.4.2019.</a:t>
            </a:fld>
            <a:endParaRPr lang="bs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bs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1.4.2019.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1.4.2019.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1.4.2019.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786E7A7-F4F4-4686-9A47-4FC37534E9CB}" type="datetimeFigureOut">
              <a:rPr lang="sr-Latn-CS" smtClean="0"/>
              <a:pPr/>
              <a:t>1.4.2019.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bs-Latn-B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14291"/>
            <a:ext cx="8458200" cy="3657622"/>
          </a:xfrm>
        </p:spPr>
        <p:txBody>
          <a:bodyPr>
            <a:normAutofit/>
          </a:bodyPr>
          <a:lstStyle/>
          <a:p>
            <a:r>
              <a:rPr lang="hr-H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PRIVREDNO PRAVNI SISTEM I POLITIKA</a:t>
            </a:r>
            <a:r>
              <a:rPr lang="hr-BA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s-Latn-BA" sz="1300" dirty="0" smtClean="0"/>
              <a:t>Kuka, Ermin (2018). </a:t>
            </a:r>
            <a:r>
              <a:rPr lang="bs-Latn-BA" sz="1300" b="1" i="1" dirty="0" smtClean="0"/>
              <a:t>JAVNE POLITIKE</a:t>
            </a:r>
            <a:r>
              <a:rPr lang="bs-Latn-BA" sz="1300" dirty="0" smtClean="0"/>
              <a:t>. Sarajevo: Štamparija Fojnica</a:t>
            </a:r>
            <a:r>
              <a:rPr lang="en-US" sz="1300" dirty="0" smtClean="0"/>
              <a:t/>
            </a:r>
            <a:br>
              <a:rPr lang="en-US" sz="1300" dirty="0" smtClean="0"/>
            </a:br>
            <a:r>
              <a:rPr lang="bs-Latn-BA" sz="1300" dirty="0" smtClean="0"/>
              <a:t>Begić, Kasim (2000). </a:t>
            </a:r>
            <a:r>
              <a:rPr lang="bs-Latn-BA" sz="1300" b="1" i="1" dirty="0" smtClean="0"/>
              <a:t>EKONOMSKA POLITIKA.</a:t>
            </a:r>
            <a:r>
              <a:rPr lang="bs-Latn-BA" sz="1300" dirty="0" smtClean="0"/>
              <a:t> Sarajevo: Pravni fakultet Univerziteta u Sarajevu.</a:t>
            </a:r>
            <a:r>
              <a:rPr lang="en-US" sz="1300" dirty="0" smtClean="0"/>
              <a:t/>
            </a:r>
            <a:br>
              <a:rPr lang="en-US" sz="1300" dirty="0" smtClean="0"/>
            </a:br>
            <a:r>
              <a:rPr lang="hr-HR" sz="1300" dirty="0" smtClean="0"/>
              <a:t>Kurtović, Halid &amp; Kadrija Hodžić (2011).</a:t>
            </a:r>
            <a:r>
              <a:rPr lang="hr-HR" sz="1300" b="1" i="1" dirty="0" smtClean="0"/>
              <a:t>PRIVREDNO PRAVNI SISTEM I POLITIKA.</a:t>
            </a:r>
            <a:r>
              <a:rPr lang="hr-HR" sz="1300" dirty="0" smtClean="0"/>
              <a:t> Zenica: </a:t>
            </a:r>
            <a:r>
              <a:rPr lang="bs-Latn-BA" sz="1300" dirty="0" smtClean="0"/>
              <a:t>Pravni fakultet Univerziteta u Zenici.</a:t>
            </a:r>
            <a:r>
              <a:rPr lang="en-US" sz="1300" dirty="0" smtClean="0"/>
              <a:t/>
            </a:r>
            <a:br>
              <a:rPr lang="en-US" sz="1300" dirty="0" smtClean="0"/>
            </a:br>
            <a:r>
              <a:rPr lang="hr-HR" sz="1300" dirty="0" smtClean="0"/>
              <a:t>.</a:t>
            </a:r>
            <a:r>
              <a:rPr lang="bs-Latn-BA" dirty="0" smtClean="0"/>
              <a:t/>
            </a:r>
            <a:br>
              <a:rPr lang="bs-Latn-BA" dirty="0" smtClean="0"/>
            </a:br>
            <a:endParaRPr lang="bs-Latn-B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544" y="3929066"/>
            <a:ext cx="8062912" cy="2643206"/>
          </a:xfrm>
        </p:spPr>
        <p:txBody>
          <a:bodyPr>
            <a:normAutofit/>
          </a:bodyPr>
          <a:lstStyle/>
          <a:p>
            <a:r>
              <a:rPr lang="bs-Latn-B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Predavači: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Prof.dr. Faruk Jašarević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ekonomskopravnoj naučnoj oblasti</a:t>
            </a:r>
          </a:p>
          <a:p>
            <a:endParaRPr lang="bs-Latn-BA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UNT logo NOVI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0" y="5714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OPĆA PITANJA CIJENA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80000"/>
              </a:lnSpc>
              <a:defRPr/>
            </a:pPr>
            <a:r>
              <a:rPr lang="hr-HR" altLang="sr-Latn-RS" b="1" cap="all" dirty="0" smtClean="0">
                <a:latin typeface="Arial" charset="0"/>
              </a:rPr>
              <a:t>CIJENE su jedan od “kapitalnih instrumenata” tržišta i tržišne privrede</a:t>
            </a:r>
          </a:p>
          <a:p>
            <a:pPr>
              <a:lnSpc>
                <a:spcPct val="80000"/>
              </a:lnSpc>
              <a:defRPr/>
            </a:pPr>
            <a:r>
              <a:rPr lang="hr-HR" altLang="sr-Latn-RS" b="1" cap="all" dirty="0" smtClean="0">
                <a:latin typeface="Arial" charset="0"/>
              </a:rPr>
              <a:t>Za ekonomski razvoj svake državne zajednice kretanje cijena od posebnog je značaja</a:t>
            </a:r>
            <a:r>
              <a:rPr lang="hr-HR" altLang="sr-Latn-RS" b="1" cap="all" dirty="0" smtClean="0">
                <a:latin typeface="Arial" charset="0"/>
              </a:rPr>
              <a:t>,</a:t>
            </a:r>
            <a:endParaRPr lang="en-US" altLang="sr-Latn-RS" b="1" cap="all" dirty="0" smtClean="0">
              <a:latin typeface="Arial" charset="0"/>
            </a:endParaRPr>
          </a:p>
          <a:p>
            <a:pPr lvl="1">
              <a:lnSpc>
                <a:spcPct val="80000"/>
              </a:lnSpc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opći nivo cijena uvjetuje stepen stabilnosti privrednog razvitka, A</a:t>
            </a:r>
          </a:p>
          <a:p>
            <a:pPr lvl="1">
              <a:lnSpc>
                <a:spcPct val="80000"/>
              </a:lnSpc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relativni odnosi cijena u osnovi determiniraju strukturu privrede</a:t>
            </a:r>
          </a:p>
          <a:p>
            <a:pPr algn="just">
              <a:lnSpc>
                <a:spcPct val="80000"/>
              </a:lnSpc>
              <a:defRPr/>
            </a:pPr>
            <a:endParaRPr lang="en-US" dirty="0" smtClean="0"/>
          </a:p>
          <a:p>
            <a:pPr algn="ctr">
              <a:lnSpc>
                <a:spcPct val="80000"/>
              </a:lnSpc>
              <a:buNone/>
              <a:defRPr/>
            </a:pPr>
            <a:r>
              <a:rPr lang="hr-HR" altLang="sr-Latn-RS" b="1" i="1" cap="all" dirty="0" smtClean="0">
                <a:latin typeface="Arial" charset="0"/>
              </a:rPr>
              <a:t>CIJENA je vrijednost robe izražena u novcu, kao izraz relativne oskudnosti nekog dobra</a:t>
            </a:r>
          </a:p>
          <a:p>
            <a:pPr algn="just">
              <a:lnSpc>
                <a:spcPct val="80000"/>
              </a:lnSpc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POLITIKA CIJENA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hr-HR" b="1" dirty="0" smtClean="0">
                <a:latin typeface="Arial" charset="0"/>
              </a:rPr>
              <a:t>POD POLITIKOM CIJENA PODRAZUMIJEVA SE</a:t>
            </a:r>
          </a:p>
          <a:p>
            <a:pPr lvl="1">
              <a:lnSpc>
                <a:spcPct val="90000"/>
              </a:lnSpc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AKTIVNOST DRŽAVE I DRUGIH NOSILACA EKONOMSKO-POLITIČKIH MJERA, KOJIMA SE</a:t>
            </a:r>
          </a:p>
          <a:p>
            <a:pPr lvl="1">
              <a:lnSpc>
                <a:spcPct val="90000"/>
              </a:lnSpc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NEPOSREDNO ILI POSREDNO UTJEČE NA KRETANJE OPĆEG NIVOA CIJENA KAO I NA RELATIVNE ODNOSE IZMEĐU CIJENA</a:t>
            </a:r>
          </a:p>
          <a:p>
            <a:pPr>
              <a:lnSpc>
                <a:spcPct val="90000"/>
              </a:lnSpc>
            </a:pPr>
            <a:r>
              <a:rPr lang="hr-HR" b="1" dirty="0" smtClean="0">
                <a:latin typeface="Arial" charset="0"/>
              </a:rPr>
              <a:t>TO JE INSTRUMENT EKONOMSKE POLITIKE KOJIM DRŽAVA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POSTIŽE ODREĐENE EFEKTE U EKONOMSKIM TOKOVIMA, I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OSTVARUJE CILJEVE EKONOMSKE POLITIKE, A ČIJI SE DOMETI TEMELJE NA VIŠESTRUKOM ZNAČAJU KRETANJA CIJENA ZA UKUPNE TOKOVE PRIVREĐIVANJA</a:t>
            </a:r>
            <a:endParaRPr lang="en-US" b="1" dirty="0" smtClean="0">
              <a:solidFill>
                <a:schemeClr val="tx1"/>
              </a:solidFill>
              <a:latin typeface="Arial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VJEŽBE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 b="1" cap="all" dirty="0" smtClean="0">
              <a:latin typeface="Arial" charset="0"/>
            </a:endParaRPr>
          </a:p>
          <a:p>
            <a:r>
              <a:rPr lang="hr-HR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CILJEVI IZLAGANJA</a:t>
            </a: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algn="just">
              <a:defRPr/>
            </a:pPr>
            <a:r>
              <a:rPr lang="hr-HR" altLang="sr-Latn-RS" b="1" cap="all" dirty="0" smtClean="0">
                <a:latin typeface="Arial" charset="0"/>
              </a:rPr>
              <a:t>Definirati POJAM i FAKTORE tržišta</a:t>
            </a:r>
          </a:p>
          <a:p>
            <a:pPr algn="just">
              <a:defRPr/>
            </a:pPr>
            <a:r>
              <a:rPr lang="hr-HR" altLang="sr-Latn-RS" b="1" cap="all" dirty="0" smtClean="0">
                <a:latin typeface="Arial" charset="0"/>
              </a:rPr>
              <a:t>Objasniti TRŽIŠTE KAPITALA i NOVCA</a:t>
            </a:r>
          </a:p>
          <a:p>
            <a:pPr algn="just">
              <a:defRPr/>
            </a:pPr>
            <a:r>
              <a:rPr lang="hr-HR" altLang="sr-Latn-RS" b="1" cap="all" dirty="0" smtClean="0">
                <a:latin typeface="Arial" charset="0"/>
              </a:rPr>
              <a:t>Objasniti TRŽIŠTE RADA</a:t>
            </a:r>
          </a:p>
          <a:p>
            <a:pPr algn="just">
              <a:defRPr/>
            </a:pPr>
            <a:r>
              <a:rPr lang="hr-HR" altLang="sr-Latn-RS" b="1" cap="all" dirty="0" smtClean="0">
                <a:latin typeface="Arial" charset="0"/>
              </a:rPr>
              <a:t>Elaborirati OPĆA PITANJA CIJENA</a:t>
            </a:r>
          </a:p>
          <a:p>
            <a:pPr algn="just">
              <a:defRPr/>
            </a:pPr>
            <a:r>
              <a:rPr lang="hr-HR" altLang="sr-Latn-RS" b="1" cap="all" dirty="0" smtClean="0">
                <a:latin typeface="Arial" charset="0"/>
              </a:rPr>
              <a:t>Definirati POLITIKU CIJENA</a:t>
            </a:r>
            <a:endParaRPr lang="en-US" altLang="sr-Latn-RS" b="1" cap="all" dirty="0" smtClean="0">
              <a:latin typeface="Arial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POJAM I ULOGA TRŽIŠTA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hr-HR" b="1" dirty="0" smtClean="0">
                <a:latin typeface="Arial" charset="0"/>
              </a:rPr>
              <a:t>TRŽIŠNI MEHANIZAM, KAO UKUPNOST PONUDE I POTRAŽNJE, ODNOSNO UTJECAJA EKONOMSKIH ZAKONITOSTI, UZ</a:t>
            </a:r>
          </a:p>
          <a:p>
            <a:pPr marL="457200" lvl="1" indent="0">
              <a:lnSpc>
                <a:spcPct val="80000"/>
              </a:lnSpc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SVE NESAVRŠENOSTI (INFORMIRANJE PROIZVOĐAČA O PROMJENAMA U ZAHTJEVIMA POTROŠAČA, TRŽIŠTE DJELUJE </a:t>
            </a:r>
            <a:r>
              <a:rPr lang="hr-HR" b="1" i="1" dirty="0" smtClean="0">
                <a:solidFill>
                  <a:schemeClr val="tx1"/>
                </a:solidFill>
                <a:latin typeface="Arial" charset="0"/>
              </a:rPr>
              <a:t>EX POST</a:t>
            </a: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), </a:t>
            </a: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I</a:t>
            </a:r>
            <a:r>
              <a:rPr lang="en-US" b="1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NEGATIVNE IMPLIKACIJE  DJELOVANJA (ODBACIVANJE NEKE PROIZVODNJE I DOBARA KAO NEPOTREBNIH),</a:t>
            </a:r>
          </a:p>
          <a:p>
            <a:pPr>
              <a:lnSpc>
                <a:spcPct val="80000"/>
              </a:lnSpc>
              <a:buNone/>
            </a:pPr>
            <a:r>
              <a:rPr lang="hr-HR" b="1" dirty="0" smtClean="0">
                <a:latin typeface="Arial" charset="0"/>
              </a:rPr>
              <a:t>	PREDSTAVLJA NAJRACIONALNIJI OBLIK ORGANIZIRANJA PRIVREĐIVANJA U OKVIRU DRUŠTVENE ZAJEDNICE</a:t>
            </a:r>
            <a:endParaRPr lang="en-US" b="1" dirty="0" smtClean="0">
              <a:latin typeface="Arial" charset="0"/>
            </a:endParaRP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POJAM I ULOGA TRŽIŠTA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hr-HR" altLang="sr-Latn-RS" b="1" cap="all" dirty="0" smtClean="0">
                <a:latin typeface="Arial" charset="0"/>
              </a:rPr>
              <a:t>TRŽIŠTE predstavlja mjesto gdje preduzeća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stječu uvid u potražnju, odnosno zahtjeve potrošača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dobivaju informacije o konkurenciji, i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valoriziraju svoj rad, odnosno stječu </a:t>
            </a: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dohodak</a:t>
            </a:r>
            <a:endParaRPr lang="en-US" altLang="sr-Latn-RS" b="1" cap="all" dirty="0" smtClean="0">
              <a:solidFill>
                <a:schemeClr val="tx1"/>
              </a:solidFill>
              <a:latin typeface="Arial" charset="0"/>
            </a:endParaRPr>
          </a:p>
          <a:p>
            <a:pPr>
              <a:defRPr/>
            </a:pPr>
            <a:r>
              <a:rPr lang="hr-HR" altLang="sr-Latn-RS" b="1" cap="all" dirty="0" smtClean="0">
                <a:latin typeface="Arial" charset="0"/>
              </a:rPr>
              <a:t>OSNOVNA ULOGA TRŽIŠTA sastoji se u tome što se</a:t>
            </a:r>
          </a:p>
          <a:p>
            <a:pPr lvl="1"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na osnovu djelovanja zakona vrijednosti</a:t>
            </a:r>
          </a:p>
          <a:p>
            <a:pPr lvl="1"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formiraju vrijednosti i cijene roba  kao novčani izraz vrijednosti</a:t>
            </a:r>
          </a:p>
          <a:p>
            <a:pPr lvl="1">
              <a:buFont typeface="Wingdings" pitchFamily="2" charset="2"/>
              <a:buChar char="Ø"/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FAKTORI TRŽIŠTA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hr-HR" b="1" dirty="0" smtClean="0">
                <a:latin typeface="Arial" charset="0"/>
              </a:rPr>
              <a:t>U OSNOVI POSTOJE ČETIRI SKUPINE FAKTORA, PRI ČEMU SE MEĐUSOBNO DIFERENCIRANJE TEMELJI OVISNO OD TOGA DA LI PREVASHODNO DETERMINIRAJU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OBIM I STRUKTURU TRŽIŠTA,	ILI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INTENZITET ALOKATIVNIH I SELEKETIVNIH UČINAKA TRŽIŠNOG MEHANIZMA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hr-HR" altLang="sr-Latn-RS" b="1" cap="all" dirty="0" smtClean="0">
                <a:latin typeface="Arial" charset="0"/>
              </a:rPr>
              <a:t>Na OBIM I STRUKTURU TRŽIŠTA djeluju FAKTORI MATERIJALNO – PROIZVODNE PRIRODE, odnosno razmjere proizvodnih moći društvene zajednice od kojih ovisi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TRŽIŠTE KAPITALA I NOVCA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hr-HR" altLang="sr-Latn-RS" b="1" cap="all" dirty="0" smtClean="0">
                <a:latin typeface="Arial" charset="0"/>
              </a:rPr>
              <a:t>TRŽIŠTE, pored razmjene roba i usluga, obuhvata i sučeljavanje ponude i potražnje</a:t>
            </a:r>
          </a:p>
          <a:p>
            <a:pPr lvl="1"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KAPITALA, odnosno vrijednosnih papira</a:t>
            </a:r>
          </a:p>
          <a:p>
            <a:pPr lvl="1"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Novca, I</a:t>
            </a:r>
          </a:p>
          <a:p>
            <a:pPr lvl="1"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drugih oblika financijskih sredstava (kapitala</a:t>
            </a: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)</a:t>
            </a:r>
            <a:endParaRPr lang="en-US" altLang="sr-Latn-RS" b="1" cap="all" dirty="0" smtClean="0">
              <a:solidFill>
                <a:schemeClr val="tx1"/>
              </a:solidFill>
              <a:latin typeface="Arial" charset="0"/>
            </a:endParaRPr>
          </a:p>
          <a:p>
            <a:pPr>
              <a:defRPr/>
            </a:pPr>
            <a:r>
              <a:rPr lang="hr-HR" altLang="sr-Latn-RS" b="1" cap="all" dirty="0" smtClean="0">
                <a:latin typeface="Arial" charset="0"/>
              </a:rPr>
              <a:t>Polazeći od predmeta ponude i potražnje treba razlikovati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TRŽIŠTE KAPITALA (dugoročna ulaganja)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i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TRŽIŠTE NOVCA (kratkoročna ulaganja i novac)</a:t>
            </a:r>
            <a:endParaRPr lang="en-US" altLang="sr-Latn-RS" b="1" cap="all" dirty="0" smtClean="0">
              <a:solidFill>
                <a:schemeClr val="tx1"/>
              </a:solidFill>
              <a:latin typeface="Arial" charset="0"/>
            </a:endParaRPr>
          </a:p>
          <a:p>
            <a:pPr lvl="1">
              <a:defRPr/>
            </a:pPr>
            <a:endParaRPr lang="hr-HR" altLang="sr-Latn-RS" b="1" cap="all" dirty="0" smtClean="0">
              <a:solidFill>
                <a:schemeClr val="tx1"/>
              </a:solidFill>
              <a:latin typeface="Arial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TRŽIŠTE KAPITALA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altLang="sr-Latn-RS" b="1" cap="all" dirty="0" smtClean="0">
                <a:latin typeface="Arial" charset="0"/>
              </a:rPr>
              <a:t>TRŽIŠTE KAPITALA predstavlja ukupnost ponude i potražnje dugoročnih financijskih transakcija novcem i vrijednosnim papirima</a:t>
            </a:r>
          </a:p>
          <a:p>
            <a:pPr>
              <a:lnSpc>
                <a:spcPct val="80000"/>
              </a:lnSpc>
              <a:defRPr/>
            </a:pPr>
            <a:r>
              <a:rPr lang="hr-HR" altLang="sr-Latn-RS" b="1" cap="all" dirty="0" smtClean="0">
                <a:latin typeface="Arial" charset="0"/>
              </a:rPr>
              <a:t>TRŽIŠTE KAPITALA omogućava</a:t>
            </a:r>
          </a:p>
          <a:p>
            <a:pPr lvl="1">
              <a:lnSpc>
                <a:spcPct val="80000"/>
              </a:lnSpc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koncentraciju slobodnih novčanih sredstava</a:t>
            </a:r>
          </a:p>
          <a:p>
            <a:pPr lvl="1">
              <a:lnSpc>
                <a:spcPct val="80000"/>
              </a:lnSpc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I</a:t>
            </a:r>
          </a:p>
          <a:p>
            <a:pPr lvl="1">
              <a:lnSpc>
                <a:spcPct val="80000"/>
              </a:lnSpc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njihovu kapitalizaciju po principu maksimalizacije dobiti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TRŽIŠTE NOVCA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r-HR" altLang="sr-Latn-RS" b="1" cap="all" dirty="0" smtClean="0">
                <a:latin typeface="Arial" charset="0"/>
              </a:rPr>
              <a:t>TRŽIŠTE NOVCA odnosno novčano tržište obuhvata sučeljavanje ponude i potražnje u vezi sa novcem i kratkoročnim papirima od </a:t>
            </a:r>
            <a:r>
              <a:rPr lang="hr-HR" altLang="sr-Latn-RS" b="1" cap="all" dirty="0" smtClean="0">
                <a:latin typeface="Arial" charset="0"/>
              </a:rPr>
              <a:t>vrijednosti</a:t>
            </a:r>
            <a:endParaRPr lang="en-US" altLang="sr-Latn-RS" b="1" cap="all" dirty="0" smtClean="0">
              <a:latin typeface="Arial" charset="0"/>
            </a:endParaRPr>
          </a:p>
          <a:p>
            <a:pPr>
              <a:defRPr/>
            </a:pPr>
            <a:r>
              <a:rPr lang="hr-HR" altLang="sr-Latn-RS" b="1" cap="all" dirty="0" smtClean="0">
                <a:latin typeface="Arial" charset="0"/>
              </a:rPr>
              <a:t>PREDMET RAZMJENE na ovom tržištu su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likvidne rezerve banaka kod centralne banke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likvidne rezerve poslovnih banaka, sa izuzetno kratkim rokovima OPoZIVA od jednog dana, izuzetno do više </a:t>
            </a: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mjeseci</a:t>
            </a:r>
            <a:endParaRPr lang="en-US" altLang="sr-Latn-RS" b="1" cap="all" dirty="0" smtClean="0">
              <a:solidFill>
                <a:schemeClr val="tx1"/>
              </a:solidFill>
              <a:latin typeface="Arial" charset="0"/>
            </a:endParaRPr>
          </a:p>
          <a:p>
            <a:pPr lvl="1">
              <a:buFont typeface="Wingdings" pitchFamily="2" charset="2"/>
              <a:buChar char="Ø"/>
              <a:defRPr/>
            </a:pPr>
            <a:r>
              <a:rPr lang="hr-HR" altLang="sr-Latn-RS" sz="2400" b="1" cap="all" dirty="0" smtClean="0">
                <a:solidFill>
                  <a:schemeClr val="tx1"/>
                </a:solidFill>
                <a:latin typeface="Arial" charset="0"/>
              </a:rPr>
              <a:t>kratkoročni plasmani (papiri od vrijednosti: blagajnički zapisi, bankarski akcepti, komercijalni zapisi...), čije je dospijeće do godinu dana</a:t>
            </a:r>
            <a:endParaRPr lang="en-US" altLang="sr-Latn-RS" sz="2400" b="1" cap="all" dirty="0" smtClean="0">
              <a:solidFill>
                <a:schemeClr val="tx1"/>
              </a:solidFill>
            </a:endParaRPr>
          </a:p>
          <a:p>
            <a:pPr lvl="1" algn="just">
              <a:buFont typeface="Wingdings" pitchFamily="2" charset="2"/>
              <a:buChar char="Ø"/>
              <a:defRPr/>
            </a:pPr>
            <a:endParaRPr lang="hr-HR" altLang="sr-Latn-RS" b="1" cap="all" dirty="0" smtClean="0">
              <a:latin typeface="Arial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TRŽIŠTE RADA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dirty="0" smtClean="0">
                <a:latin typeface="Arial" charset="0"/>
              </a:rPr>
              <a:t>TRŽIŠTE RADA PREDSTAVLJA</a:t>
            </a:r>
          </a:p>
          <a:p>
            <a:pPr lvl="1"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UKUPNOST PONUDE I POTRAŽNJE RADNE SNAGE</a:t>
            </a:r>
          </a:p>
          <a:p>
            <a:pPr lvl="1"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INSTITUCIONALNI OKVIR ZA ANGAŽIRANJE RADNE SNAGE U PROCESU PRIVREĐIVANJA, </a:t>
            </a: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I</a:t>
            </a:r>
            <a:endParaRPr lang="en-US" b="1" dirty="0" smtClean="0">
              <a:solidFill>
                <a:schemeClr val="tx1"/>
              </a:solidFill>
              <a:latin typeface="Arial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oblik valorizacije rada, odnosno učešća u novostvorenoj vrijednosti ovog elementa proizvodnje</a:t>
            </a:r>
            <a:endParaRPr lang="en-US" altLang="sr-Latn-RS" b="1" cap="all" dirty="0" smtClean="0">
              <a:solidFill>
                <a:schemeClr val="tx1"/>
              </a:solidFill>
            </a:endParaRPr>
          </a:p>
          <a:p>
            <a:pPr lvl="1" algn="just">
              <a:buFont typeface="Wingdings" pitchFamily="2" charset="2"/>
              <a:buChar char="Ø"/>
            </a:pP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187</TotalTime>
  <Words>489</Words>
  <Application>Microsoft Office PowerPoint</Application>
  <PresentationFormat>On-screen Show (4:3)</PresentationFormat>
  <Paragraphs>73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Urban</vt:lpstr>
      <vt:lpstr>PRAVNI FAKULTET  PRIVREDNO PRAVNI SISTEM I POLITIKA Kuka, Ermin (2018). JAVNE POLITIKE. Sarajevo: Štamparija Fojnica Begić, Kasim (2000). EKONOMSKA POLITIKA. Sarajevo: Pravni fakultet Univerziteta u Sarajevu. Kurtović, Halid &amp; Kadrija Hodžić (2011).PRIVREDNO PRAVNI SISTEM I POLITIKA. Zenica: Pravni fakultet Univerziteta u Zenici. . </vt:lpstr>
      <vt:lpstr>VJEŽBE 7</vt:lpstr>
      <vt:lpstr>POJAM I ULOGA TRŽIŠTA</vt:lpstr>
      <vt:lpstr>POJAM I ULOGA TRŽIŠTA</vt:lpstr>
      <vt:lpstr>FAKTORI TRŽIŠTA</vt:lpstr>
      <vt:lpstr>TRŽIŠTE KAPITALA I NOVCA</vt:lpstr>
      <vt:lpstr>TRŽIŠTE KAPITALA</vt:lpstr>
      <vt:lpstr>TRŽIŠTE NOVCA</vt:lpstr>
      <vt:lpstr>TRŽIŠTE RADA</vt:lpstr>
      <vt:lpstr>OPĆA PITANJA CIJENA</vt:lpstr>
      <vt:lpstr>POLITIKA CIJENA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Haris</dc:creator>
  <cp:lastModifiedBy>Windows User</cp:lastModifiedBy>
  <cp:revision>39</cp:revision>
  <dcterms:created xsi:type="dcterms:W3CDTF">2018-10-08T16:50:54Z</dcterms:created>
  <dcterms:modified xsi:type="dcterms:W3CDTF">2019-04-01T13:53:46Z</dcterms:modified>
</cp:coreProperties>
</file>