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786E7A7-F4F4-4686-9A47-4FC37534E9CB}" type="datetimeFigureOut">
              <a:rPr lang="sr-Latn-CS" smtClean="0"/>
              <a:pPr/>
              <a:t>11.3.2019.</a:t>
            </a:fld>
            <a:endParaRPr lang="bs-Latn-B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bs-Latn-BA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A4A882B-3A83-4654-ACEA-637A731BEF85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6E7A7-F4F4-4686-9A47-4FC37534E9CB}" type="datetimeFigureOut">
              <a:rPr lang="sr-Latn-CS" smtClean="0"/>
              <a:pPr/>
              <a:t>11.3.2019.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A882B-3A83-4654-ACEA-637A731BEF85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6E7A7-F4F4-4686-9A47-4FC37534E9CB}" type="datetimeFigureOut">
              <a:rPr lang="sr-Latn-CS" smtClean="0"/>
              <a:pPr/>
              <a:t>11.3.2019.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A882B-3A83-4654-ACEA-637A731BEF85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6E7A7-F4F4-4686-9A47-4FC37534E9CB}" type="datetimeFigureOut">
              <a:rPr lang="sr-Latn-CS" smtClean="0"/>
              <a:pPr/>
              <a:t>11.3.2019.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A882B-3A83-4654-ACEA-637A731BEF85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786E7A7-F4F4-4686-9A47-4FC37534E9CB}" type="datetimeFigureOut">
              <a:rPr lang="sr-Latn-CS" smtClean="0"/>
              <a:pPr/>
              <a:t>11.3.2019.</a:t>
            </a:fld>
            <a:endParaRPr lang="bs-Latn-B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A4A882B-3A83-4654-ACEA-637A731BEF85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s-Latn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786E7A7-F4F4-4686-9A47-4FC37534E9CB}" type="datetimeFigureOut">
              <a:rPr lang="sr-Latn-CS" smtClean="0"/>
              <a:pPr/>
              <a:t>11.3.2019.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A4A882B-3A83-4654-ACEA-637A731BEF85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6E7A7-F4F4-4686-9A47-4FC37534E9CB}" type="datetimeFigureOut">
              <a:rPr lang="sr-Latn-CS" smtClean="0"/>
              <a:pPr/>
              <a:t>11.3.2019.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A882B-3A83-4654-ACEA-637A731BEF85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6E7A7-F4F4-4686-9A47-4FC37534E9CB}" type="datetimeFigureOut">
              <a:rPr lang="sr-Latn-CS" smtClean="0"/>
              <a:pPr/>
              <a:t>11.3.2019.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A882B-3A83-4654-ACEA-637A731BEF85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6E7A7-F4F4-4686-9A47-4FC37534E9CB}" type="datetimeFigureOut">
              <a:rPr lang="sr-Latn-CS" smtClean="0"/>
              <a:pPr/>
              <a:t>11.3.2019.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A882B-3A83-4654-ACEA-637A731BEF85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6E7A7-F4F4-4686-9A47-4FC37534E9CB}" type="datetimeFigureOut">
              <a:rPr lang="sr-Latn-CS" smtClean="0"/>
              <a:pPr/>
              <a:t>11.3.2019.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A882B-3A83-4654-ACEA-637A731BEF85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6E7A7-F4F4-4686-9A47-4FC37534E9CB}" type="datetimeFigureOut">
              <a:rPr lang="sr-Latn-CS" smtClean="0"/>
              <a:pPr/>
              <a:t>11.3.2019.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A882B-3A83-4654-ACEA-637A731BEF85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786E7A7-F4F4-4686-9A47-4FC37534E9CB}" type="datetimeFigureOut">
              <a:rPr lang="sr-Latn-CS" smtClean="0"/>
              <a:pPr/>
              <a:t>11.3.2019.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bs-Latn-B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9A4A882B-3A83-4654-ACEA-637A731BEF85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4291"/>
            <a:ext cx="8458200" cy="3657622"/>
          </a:xfrm>
        </p:spPr>
        <p:txBody>
          <a:bodyPr>
            <a:normAutofit/>
          </a:bodyPr>
          <a:lstStyle/>
          <a:p>
            <a:r>
              <a:rPr lang="hr-H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PRAVNI </a:t>
            </a:r>
            <a:r>
              <a:rPr lang="hr-B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FAKULTET</a:t>
            </a:r>
            <a:br>
              <a:rPr lang="hr-B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B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r-B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PRIVREDNO PRAVNI SISTEM I POLITIKA</a:t>
            </a:r>
            <a:r>
              <a:rPr lang="hr-BA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r-BA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s-Latn-BA" sz="1300" dirty="0" smtClean="0"/>
              <a:t>Kuka, Ermin (2018). </a:t>
            </a:r>
            <a:r>
              <a:rPr lang="bs-Latn-BA" sz="1300" b="1" i="1" dirty="0" smtClean="0"/>
              <a:t>JAVNE POLITIKE</a:t>
            </a:r>
            <a:r>
              <a:rPr lang="bs-Latn-BA" sz="1300" dirty="0" smtClean="0"/>
              <a:t>. Sarajevo: Štamparija Fojnica</a:t>
            </a:r>
            <a:r>
              <a:rPr lang="en-US" sz="1300" dirty="0" smtClean="0"/>
              <a:t/>
            </a:r>
            <a:br>
              <a:rPr lang="en-US" sz="1300" dirty="0" smtClean="0"/>
            </a:br>
            <a:r>
              <a:rPr lang="bs-Latn-BA" sz="1300" dirty="0" smtClean="0"/>
              <a:t>Begić, Kasim (2000). </a:t>
            </a:r>
            <a:r>
              <a:rPr lang="bs-Latn-BA" sz="1300" b="1" i="1" dirty="0" smtClean="0"/>
              <a:t>EKONOMSKA POLITIKA.</a:t>
            </a:r>
            <a:r>
              <a:rPr lang="bs-Latn-BA" sz="1300" dirty="0" smtClean="0"/>
              <a:t> Sarajevo: Pravni fakultet Univerziteta u Sarajevu.</a:t>
            </a:r>
            <a:r>
              <a:rPr lang="en-US" sz="1300" dirty="0" smtClean="0"/>
              <a:t/>
            </a:r>
            <a:br>
              <a:rPr lang="en-US" sz="1300" dirty="0" smtClean="0"/>
            </a:br>
            <a:r>
              <a:rPr lang="hr-HR" sz="1300" dirty="0" smtClean="0"/>
              <a:t>Kurtović, Halid &amp; Kadrija Hodžić (2011).</a:t>
            </a:r>
            <a:r>
              <a:rPr lang="hr-HR" sz="1300" b="1" i="1" dirty="0" smtClean="0"/>
              <a:t>PRIVREDNO PRAVNI SISTEM I POLITIKA.</a:t>
            </a:r>
            <a:r>
              <a:rPr lang="hr-HR" sz="1300" dirty="0" smtClean="0"/>
              <a:t> Zenica: </a:t>
            </a:r>
            <a:r>
              <a:rPr lang="bs-Latn-BA" sz="1300" dirty="0" smtClean="0"/>
              <a:t>Pravni fakultet Univerziteta u Zenici.</a:t>
            </a:r>
            <a:r>
              <a:rPr lang="en-US" sz="1300" dirty="0" smtClean="0"/>
              <a:t/>
            </a:r>
            <a:br>
              <a:rPr lang="en-US" sz="1300" dirty="0" smtClean="0"/>
            </a:br>
            <a:r>
              <a:rPr lang="hr-HR" sz="1300" dirty="0" smtClean="0"/>
              <a:t>.</a:t>
            </a:r>
            <a:r>
              <a:rPr lang="bs-Latn-BA" dirty="0" smtClean="0"/>
              <a:t/>
            </a:r>
            <a:br>
              <a:rPr lang="bs-Latn-BA" dirty="0" smtClean="0"/>
            </a:br>
            <a:endParaRPr lang="bs-Latn-B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3929066"/>
            <a:ext cx="8062912" cy="2643206"/>
          </a:xfrm>
        </p:spPr>
        <p:txBody>
          <a:bodyPr>
            <a:normAutofit/>
          </a:bodyPr>
          <a:lstStyle/>
          <a:p>
            <a:r>
              <a:rPr lang="bs-Latn-BA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Predavači:</a:t>
            </a:r>
          </a:p>
          <a:p>
            <a:endParaRPr lang="hr-HR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Prof.dr. Faruk Jašarević</a:t>
            </a:r>
          </a:p>
          <a:p>
            <a:endParaRPr lang="hr-HR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r-HR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Haris Kozlo MA</a:t>
            </a:r>
          </a:p>
          <a:p>
            <a:r>
              <a:rPr lang="hr-HR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viši asistent na ekonomskopravnoj naučnoj oblasti</a:t>
            </a:r>
          </a:p>
          <a:p>
            <a:endParaRPr lang="bs-Latn-BA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UNT logo NOVI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571480"/>
            <a:ext cx="1752600" cy="1182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VJEŽBE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b="1" cap="all" dirty="0" smtClean="0">
              <a:latin typeface="Arial" charset="0"/>
            </a:endParaRPr>
          </a:p>
          <a:p>
            <a:pPr>
              <a:defRPr/>
            </a:pPr>
            <a:r>
              <a:rPr lang="hr-HR" b="1" cap="all" dirty="0" smtClean="0">
                <a:latin typeface="Arial" charset="0"/>
              </a:rPr>
              <a:t>Objasniti FAKTORE ekonomskog razvoja</a:t>
            </a:r>
          </a:p>
          <a:p>
            <a:pPr>
              <a:defRPr/>
            </a:pPr>
            <a:endParaRPr lang="en-US" b="1" cap="all" dirty="0" smtClean="0">
              <a:latin typeface="Arial" charset="0"/>
            </a:endParaRPr>
          </a:p>
          <a:p>
            <a:pPr>
              <a:defRPr/>
            </a:pPr>
            <a:r>
              <a:rPr lang="hr-HR" b="1" cap="all" dirty="0" smtClean="0">
                <a:latin typeface="Arial" charset="0"/>
              </a:rPr>
              <a:t>Elaborirati OPĆE i POSEBNE UVJETE ekonomskog razvoja BiH</a:t>
            </a:r>
            <a:endParaRPr lang="en-US" b="1" cap="all" dirty="0" smtClean="0">
              <a:latin typeface="Arial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CILJEVI IZLAGANJA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hr-HR" altLang="sr-Latn-RS" b="1" cap="all" dirty="0" smtClean="0">
                <a:latin typeface="Arial" charset="0"/>
              </a:rPr>
              <a:t>Definirati POJAM i OPĆE ELEMENTE privrednog sistema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POJAM PRIVREDNOG SISTEMA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hr-HR" altLang="sr-Latn-RS" b="1" cap="all" dirty="0" smtClean="0">
                <a:latin typeface="Arial" charset="0"/>
              </a:rPr>
              <a:t>OPĆA KARAKTERISTIKA PRIVREDNOG RAZVOJA kroz povijest jeste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hr-HR" altLang="sr-Latn-RS" b="1" cap="all" dirty="0" smtClean="0">
                <a:solidFill>
                  <a:schemeClr val="tx1"/>
                </a:solidFill>
                <a:latin typeface="Arial" charset="0"/>
              </a:rPr>
              <a:t>sve intenzivnije unošenje društvenih grupa, organizacija i države u privredni </a:t>
            </a:r>
            <a:r>
              <a:rPr lang="en-US" altLang="sr-Latn-RS" b="1" cap="all" dirty="0" smtClean="0">
                <a:solidFill>
                  <a:schemeClr val="tx1"/>
                </a:solidFill>
                <a:latin typeface="Arial" charset="0"/>
              </a:rPr>
              <a:t>ŽIVOT</a:t>
            </a:r>
          </a:p>
          <a:p>
            <a:pPr lvl="1">
              <a:buFont typeface="Wingdings" pitchFamily="2" charset="2"/>
              <a:buChar char="Ø"/>
              <a:defRPr/>
            </a:pP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KONSTANTNO </a:t>
            </a: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ŠIRENJE RAZNOVRSNIH OBLIKA DRUŠTVENE AKTIVNOSTI USMJERENE NA TOKOVE PRIVREĐIVANJA</a:t>
            </a:r>
          </a:p>
          <a:p>
            <a:pPr lvl="1">
              <a:buFont typeface="Wingdings" pitchFamily="2" charset="2"/>
              <a:buChar char="Ø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vi-VN" b="1" cap="all" dirty="0" smtClean="0">
                <a:solidFill>
                  <a:schemeClr val="tx1"/>
                </a:solidFill>
                <a:latin typeface="Arial" panose="020B0604020202020204" pitchFamily="34" charset="0"/>
              </a:rPr>
              <a:t>Privredni (gospodarski)</a:t>
            </a:r>
            <a:r>
              <a:rPr lang="hr-HR" b="1" cap="all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vi-VN" b="1" cap="all" dirty="0" smtClean="0">
                <a:solidFill>
                  <a:schemeClr val="tx1"/>
                </a:solidFill>
                <a:latin typeface="Arial" panose="020B0604020202020204" pitchFamily="34" charset="0"/>
              </a:rPr>
              <a:t>s</a:t>
            </a:r>
            <a:r>
              <a:rPr lang="hr-HR" b="1" cap="all" dirty="0" smtClean="0">
                <a:solidFill>
                  <a:schemeClr val="tx1"/>
                </a:solidFill>
                <a:latin typeface="Arial" panose="020B0604020202020204" pitchFamily="34" charset="0"/>
              </a:rPr>
              <a:t>ISTEM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  <a:defRPr/>
            </a:pPr>
            <a:endParaRPr lang="hr-HR" b="1" cap="all" dirty="0" smtClean="0">
              <a:latin typeface="Arial" panose="020B0604020202020204" pitchFamily="34" charset="0"/>
            </a:endParaRPr>
          </a:p>
          <a:p>
            <a:pPr lvl="1">
              <a:defRPr/>
            </a:pPr>
            <a:r>
              <a:rPr lang="vi-VN" b="1" cap="all" dirty="0" smtClean="0">
                <a:solidFill>
                  <a:schemeClr val="tx1"/>
                </a:solidFill>
                <a:latin typeface="Arial" panose="020B0604020202020204" pitchFamily="34" charset="0"/>
              </a:rPr>
              <a:t>kombinacija</a:t>
            </a:r>
            <a:r>
              <a:rPr lang="hr-HR" b="1" cap="all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vi-VN" b="1" cap="all" dirty="0" smtClean="0">
                <a:solidFill>
                  <a:schemeClr val="tx1"/>
                </a:solidFill>
                <a:latin typeface="Arial" panose="020B0604020202020204" pitchFamily="34" charset="0"/>
              </a:rPr>
              <a:t>različitih subjekata</a:t>
            </a:r>
            <a:r>
              <a:rPr lang="hr-HR" b="1" cap="all" dirty="0" smtClean="0">
                <a:solidFill>
                  <a:schemeClr val="tx1"/>
                </a:solidFill>
                <a:latin typeface="Arial" panose="020B0604020202020204" pitchFamily="34" charset="0"/>
              </a:rPr>
              <a:t>, INSTITUCIJA, ORGANIZACIJA,</a:t>
            </a:r>
            <a:r>
              <a:rPr lang="vi-VN" b="1" cap="all" dirty="0" smtClean="0">
                <a:solidFill>
                  <a:schemeClr val="tx1"/>
                </a:solidFill>
                <a:latin typeface="Arial" panose="020B0604020202020204" pitchFamily="34" charset="0"/>
              </a:rPr>
              <a:t> ljudi, pravila i odnosa</a:t>
            </a:r>
            <a:r>
              <a:rPr lang="hr-HR" b="1" cap="all" dirty="0" smtClean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vi-VN" b="1" cap="all" dirty="0" smtClean="0">
                <a:solidFill>
                  <a:schemeClr val="tx1"/>
                </a:solidFill>
                <a:latin typeface="Arial" panose="020B0604020202020204" pitchFamily="34" charset="0"/>
              </a:rPr>
              <a:t>Koji</a:t>
            </a:r>
            <a:endParaRPr lang="hr-HR" b="1" cap="all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1">
              <a:defRPr/>
            </a:pPr>
            <a:r>
              <a:rPr lang="vi-VN" b="1" cap="all" dirty="0" smtClean="0">
                <a:solidFill>
                  <a:schemeClr val="tx1"/>
                </a:solidFill>
                <a:latin typeface="Arial" panose="020B0604020202020204" pitchFamily="34" charset="0"/>
              </a:rPr>
              <a:t>određuju ekonomsku strukturu</a:t>
            </a:r>
            <a:r>
              <a:rPr lang="hr-HR" b="1" cap="all" dirty="0" smtClean="0">
                <a:solidFill>
                  <a:schemeClr val="tx1"/>
                </a:solidFill>
                <a:latin typeface="Arial" panose="020B0604020202020204" pitchFamily="34" charset="0"/>
              </a:rPr>
              <a:t> DRUŠTVENE </a:t>
            </a:r>
            <a:r>
              <a:rPr lang="hr-HR" b="1" cap="all" dirty="0" smtClean="0">
                <a:solidFill>
                  <a:schemeClr val="tx1"/>
                </a:solidFill>
                <a:latin typeface="Arial" panose="020B0604020202020204" pitchFamily="34" charset="0"/>
              </a:rPr>
              <a:t>ZAJEDNICE</a:t>
            </a:r>
            <a:endParaRPr lang="en-US" b="1" cap="all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1">
              <a:defRPr/>
            </a:pPr>
            <a:endParaRPr lang="en-US" b="1" cap="all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vi-VN" b="1" cap="all" dirty="0" smtClean="0">
                <a:latin typeface="Arial" panose="020B0604020202020204" pitchFamily="34" charset="0"/>
              </a:rPr>
              <a:t>Privredni s</a:t>
            </a:r>
            <a:r>
              <a:rPr lang="hr-HR" b="1" cap="all" dirty="0" smtClean="0">
                <a:latin typeface="Arial" panose="020B0604020202020204" pitchFamily="34" charset="0"/>
              </a:rPr>
              <a:t>ISTEM</a:t>
            </a:r>
            <a:r>
              <a:rPr lang="vi-VN" b="1" cap="all" dirty="0" smtClean="0">
                <a:latin typeface="Arial" panose="020B0604020202020204" pitchFamily="34" charset="0"/>
              </a:rPr>
              <a:t> uključuje proizvodnju</a:t>
            </a:r>
            <a:r>
              <a:rPr lang="hr-HR" b="1" cap="all" dirty="0" smtClean="0">
                <a:latin typeface="Arial" panose="020B0604020202020204" pitchFamily="34" charset="0"/>
              </a:rPr>
              <a:t> i</a:t>
            </a:r>
            <a:r>
              <a:rPr lang="vi-VN" b="1" cap="all" dirty="0" smtClean="0">
                <a:latin typeface="Arial" panose="020B0604020202020204" pitchFamily="34" charset="0"/>
              </a:rPr>
              <a:t> raspodjelu</a:t>
            </a:r>
            <a:r>
              <a:rPr lang="hr-HR" b="1" cap="all" dirty="0" smtClean="0">
                <a:latin typeface="Arial" panose="020B0604020202020204" pitchFamily="34" charset="0"/>
              </a:rPr>
              <a:t> </a:t>
            </a:r>
            <a:r>
              <a:rPr lang="vi-VN" b="1" cap="all" dirty="0" smtClean="0">
                <a:latin typeface="Arial" panose="020B0604020202020204" pitchFamily="34" charset="0"/>
              </a:rPr>
              <a:t>na</a:t>
            </a:r>
            <a:r>
              <a:rPr lang="en-US" b="1" cap="all" dirty="0" smtClean="0">
                <a:latin typeface="Arial" panose="020B0604020202020204" pitchFamily="34" charset="0"/>
              </a:rPr>
              <a:t>:</a:t>
            </a:r>
            <a:endParaRPr lang="bs-Latn-BA" b="1" cap="all" dirty="0" smtClean="0">
              <a:latin typeface="Arial" panose="020B0604020202020204" pitchFamily="34" charset="0"/>
            </a:endParaRPr>
          </a:p>
          <a:p>
            <a:pPr lvl="1">
              <a:defRPr/>
            </a:pPr>
            <a:r>
              <a:rPr lang="hr-HR" b="1" cap="all" dirty="0" smtClean="0">
                <a:solidFill>
                  <a:schemeClr val="tx1"/>
                </a:solidFill>
                <a:latin typeface="Arial" panose="020B0604020202020204" pitchFamily="34" charset="0"/>
              </a:rPr>
              <a:t>VLASNIKE, DIONIČARE, DOBAVLJAČE, KUĆANSTVA, BANKE</a:t>
            </a:r>
            <a:r>
              <a:rPr lang="vi-VN" b="1" cap="all" dirty="0" smtClean="0">
                <a:solidFill>
                  <a:schemeClr val="tx1"/>
                </a:solidFill>
                <a:latin typeface="Arial" panose="020B0604020202020204" pitchFamily="34" charset="0"/>
              </a:rPr>
              <a:t> i druge financijske institucije, te</a:t>
            </a:r>
            <a:r>
              <a:rPr lang="hr-HR" b="1" cap="all" dirty="0" smtClean="0">
                <a:solidFill>
                  <a:schemeClr val="tx1"/>
                </a:solidFill>
                <a:latin typeface="Arial" panose="020B0604020202020204" pitchFamily="34" charset="0"/>
              </a:rPr>
              <a:t> VLADE</a:t>
            </a:r>
          </a:p>
          <a:p>
            <a:pPr lvl="1" algn="just">
              <a:defRPr/>
            </a:pPr>
            <a:endParaRPr lang="hr-HR" b="1" cap="all" dirty="0" smtClean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tx1"/>
                </a:solidFill>
                <a:latin typeface="Arial" charset="0"/>
              </a:rPr>
              <a:t>ŠTO JE PRIVREDNI SISTEM?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b="1" dirty="0" smtClean="0">
                <a:latin typeface="Arial" charset="0"/>
              </a:rPr>
              <a:t>PRIVREDNI SISTEM </a:t>
            </a:r>
            <a:r>
              <a:rPr lang="hr-HR" b="1" dirty="0" smtClean="0">
                <a:latin typeface="Arial" charset="0"/>
              </a:rPr>
              <a:t>PREDSTAVLJA</a:t>
            </a:r>
            <a:endParaRPr lang="en-US" b="1" dirty="0" smtClean="0">
              <a:latin typeface="Arial" charset="0"/>
            </a:endParaRPr>
          </a:p>
          <a:p>
            <a:endParaRPr lang="hr-HR" b="1" dirty="0" smtClean="0">
              <a:latin typeface="Arial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CJELOKUPNOST RAZLIČITIH OBLIKA I METODA DRUŠTVENE ORGANIZACIJE PRIVREĐIVANJA</a:t>
            </a: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,</a:t>
            </a:r>
            <a:endParaRPr lang="en-US" b="1" dirty="0" smtClean="0">
              <a:solidFill>
                <a:schemeClr val="tx1"/>
              </a:solidFill>
              <a:latin typeface="Arial" charset="0"/>
            </a:endParaRPr>
          </a:p>
          <a:p>
            <a:pPr lvl="1">
              <a:buFont typeface="Wingdings" pitchFamily="2" charset="2"/>
              <a:buChar char="Ø"/>
            </a:pPr>
            <a:endParaRPr lang="hr-HR" b="1" dirty="0" smtClean="0">
              <a:solidFill>
                <a:schemeClr val="tx1"/>
              </a:solidFill>
              <a:latin typeface="Arial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I KAO TAKAV SE U SVAKOJ </a:t>
            </a: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ZEMLJI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</a:rPr>
              <a:t>,</a:t>
            </a:r>
          </a:p>
          <a:p>
            <a:pPr lvl="1">
              <a:buFont typeface="Wingdings" pitchFamily="2" charset="2"/>
              <a:buChar char="Ø"/>
            </a:pPr>
            <a:endParaRPr lang="hr-HR" b="1" dirty="0" smtClean="0">
              <a:solidFill>
                <a:schemeClr val="tx1"/>
              </a:solidFill>
              <a:latin typeface="Arial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KONSTITUIRA KAO DIO DRUŠTVENE </a:t>
            </a: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NADGRADNJE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</a:rPr>
              <a:t>,</a:t>
            </a:r>
            <a:endParaRPr lang="hr-HR" b="1" dirty="0" smtClean="0">
              <a:solidFill>
                <a:schemeClr val="tx1"/>
              </a:solidFill>
              <a:latin typeface="Arial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tx1"/>
                </a:solidFill>
                <a:latin typeface="Arial" charset="0"/>
              </a:rPr>
              <a:t>CILJ I FORMA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 smtClean="0">
                <a:latin typeface="Arial" charset="0"/>
              </a:rPr>
              <a:t>U OKVIRU 	SVAKE POJEDINE DRŽAVE POSTOJE RAZLIČITI I RAZNOVRSNI OBLICI I METODI DRUŠTVENOG DJELOVANJA NA TOKOVE PRIVREĐIVANJA, </a:t>
            </a:r>
            <a:r>
              <a:rPr lang="hr-HR" b="1" dirty="0" smtClean="0">
                <a:latin typeface="Arial" charset="0"/>
              </a:rPr>
              <a:t>UVJETOVANI</a:t>
            </a:r>
            <a:r>
              <a:rPr lang="en-US" b="1" dirty="0" smtClean="0">
                <a:latin typeface="Arial" charset="0"/>
              </a:rPr>
              <a:t>:</a:t>
            </a:r>
          </a:p>
          <a:p>
            <a:endParaRPr lang="en-US" b="1" dirty="0" smtClean="0">
              <a:latin typeface="Arial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hr-HR" altLang="sr-Latn-RS" b="1" cap="all" dirty="0" smtClean="0">
                <a:solidFill>
                  <a:schemeClr val="tx1"/>
                </a:solidFill>
                <a:latin typeface="Arial" charset="0"/>
              </a:rPr>
              <a:t>ekonomskim sistemom i političkom strukturom</a:t>
            </a:r>
          </a:p>
          <a:p>
            <a:pPr lvl="1">
              <a:lnSpc>
                <a:spcPct val="90000"/>
              </a:lnSpc>
              <a:buNone/>
              <a:defRPr/>
            </a:pPr>
            <a:endParaRPr lang="hr-HR" altLang="sr-Latn-RS" b="1" cap="all" dirty="0" smtClean="0">
              <a:solidFill>
                <a:schemeClr val="tx1"/>
              </a:solidFill>
              <a:latin typeface="Arial" charset="0"/>
            </a:endParaRPr>
          </a:p>
          <a:p>
            <a:pPr lvl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hr-HR" altLang="sr-Latn-RS" b="1" cap="all" dirty="0" smtClean="0">
                <a:solidFill>
                  <a:schemeClr val="tx1"/>
                </a:solidFill>
                <a:latin typeface="Arial" charset="0"/>
              </a:rPr>
              <a:t>konjunkturnim kretanjima u privredi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571488"/>
          </a:xfrm>
        </p:spPr>
        <p:txBody>
          <a:bodyPr>
            <a:normAutofit fontScale="90000"/>
          </a:bodyPr>
          <a:lstStyle/>
          <a:p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OPĆI ELEMENTI</a:t>
            </a:r>
            <a:br>
              <a:rPr lang="hr-HR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PRIVREDNOG SISTEMA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r-HR" b="1" dirty="0" smtClean="0">
                <a:latin typeface="Arial" charset="0"/>
              </a:rPr>
              <a:t>KAO UKUPNOST ODNOSA U PRIVREĐIVANJU I RAZNIH DRUŠTVENIH OBLIKA ORGANIZIRANJA TOKOVA REPRODUKCIJE, PRIVREDNI SISTEM PRETPOSTAVLJA</a:t>
            </a:r>
            <a:r>
              <a:rPr lang="en-US" b="1" dirty="0" smtClean="0">
                <a:latin typeface="Arial" charset="0"/>
              </a:rPr>
              <a:t> </a:t>
            </a: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ODGOVARAJUĆI </a:t>
            </a: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SISTEM </a:t>
            </a: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ELEMENATA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MEĐUSOBNO </a:t>
            </a: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POVEZANIH KOMPONENTI ŠTO SU U </a:t>
            </a: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FUNKCIJI</a:t>
            </a:r>
            <a:r>
              <a:rPr lang="en-US" b="1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OSTVARIVANJA </a:t>
            </a: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SISTEMA KAO </a:t>
            </a: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CJELINE</a:t>
            </a:r>
            <a:endParaRPr lang="en-US" b="1" dirty="0" smtClean="0">
              <a:solidFill>
                <a:schemeClr val="tx1"/>
              </a:solidFill>
              <a:latin typeface="Arial" charset="0"/>
            </a:endParaRPr>
          </a:p>
          <a:p>
            <a:endParaRPr lang="en-US" b="1" dirty="0" smtClean="0">
              <a:solidFill>
                <a:schemeClr val="tx1"/>
              </a:solidFill>
              <a:latin typeface="Arial" charset="0"/>
            </a:endParaRPr>
          </a:p>
          <a:p>
            <a:pPr marL="457200" lvl="1" indent="0">
              <a:lnSpc>
                <a:spcPct val="80000"/>
              </a:lnSpc>
              <a:buNone/>
            </a:pPr>
            <a:r>
              <a:rPr lang="en-US" b="1" dirty="0" smtClean="0">
                <a:solidFill>
                  <a:schemeClr val="tx1"/>
                </a:solidFill>
                <a:latin typeface="Arial" charset="0"/>
              </a:rPr>
              <a:t>  DVA ELEMENTA:</a:t>
            </a:r>
            <a:endParaRPr lang="hr-HR" b="1" dirty="0" smtClean="0">
              <a:solidFill>
                <a:schemeClr val="tx1"/>
              </a:solidFill>
              <a:latin typeface="Arial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hr-HR" altLang="sr-Latn-RS" b="1" cap="all" dirty="0" smtClean="0">
                <a:solidFill>
                  <a:schemeClr val="tx1"/>
                </a:solidFill>
                <a:latin typeface="Arial" charset="0"/>
              </a:rPr>
              <a:t>OPĆI ELEMENTI PRIVREDNOG SISTEMA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hr-HR" altLang="sr-Latn-RS" b="1" cap="all" dirty="0" smtClean="0">
                <a:solidFill>
                  <a:schemeClr val="tx1"/>
                </a:solidFill>
                <a:latin typeface="Arial" charset="0"/>
              </a:rPr>
              <a:t>i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hr-HR" altLang="sr-Latn-RS" b="1" cap="all" dirty="0" smtClean="0">
                <a:solidFill>
                  <a:schemeClr val="tx1"/>
                </a:solidFill>
                <a:latin typeface="Arial" charset="0"/>
              </a:rPr>
              <a:t>POSEBNI ELEMENTI PRIVREDNOG SISTEMA</a:t>
            </a:r>
            <a:endParaRPr lang="en-US" altLang="sr-Latn-RS" b="1" cap="all" dirty="0" smtClean="0">
              <a:solidFill>
                <a:schemeClr val="tx1"/>
              </a:solidFill>
              <a:latin typeface="Arial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785802"/>
          </a:xfrm>
        </p:spPr>
        <p:txBody>
          <a:bodyPr>
            <a:normAutofit fontScale="90000"/>
          </a:bodyPr>
          <a:lstStyle/>
          <a:p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OPĆI ELEMENTI</a:t>
            </a:r>
            <a:br>
              <a:rPr lang="hr-HR" b="1" dirty="0" smtClean="0">
                <a:solidFill>
                  <a:schemeClr val="tx1"/>
                </a:solidFill>
                <a:latin typeface="Arial" charset="0"/>
              </a:rPr>
            </a:b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PRIVREDNOG SISTEMA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>
                <a:latin typeface="Arial" charset="0"/>
              </a:rPr>
              <a:t>OBLICI </a:t>
            </a:r>
            <a:r>
              <a:rPr lang="hr-HR" dirty="0" smtClean="0">
                <a:latin typeface="Arial" charset="0"/>
              </a:rPr>
              <a:t>SVOJINE</a:t>
            </a:r>
            <a:endParaRPr lang="en-US" dirty="0" smtClean="0">
              <a:latin typeface="Arial" charset="0"/>
            </a:endParaRPr>
          </a:p>
          <a:p>
            <a:pPr>
              <a:buFontTx/>
              <a:buChar char="-"/>
            </a:pPr>
            <a:r>
              <a:rPr lang="hr-HR" dirty="0" smtClean="0">
                <a:latin typeface="Arial" charset="0"/>
              </a:rPr>
              <a:t>PREDNOSTI</a:t>
            </a:r>
            <a:r>
              <a:rPr lang="en-US" dirty="0" smtClean="0">
                <a:latin typeface="Arial" charset="0"/>
              </a:rPr>
              <a:t> </a:t>
            </a:r>
            <a:r>
              <a:rPr lang="hr-HR" dirty="0" smtClean="0">
                <a:latin typeface="Arial" charset="0"/>
              </a:rPr>
              <a:t>PRIVATNOG VLASNIŠTVA</a:t>
            </a:r>
            <a:endParaRPr lang="en-US" dirty="0" smtClean="0">
              <a:latin typeface="Arial" charset="0"/>
            </a:endParaRPr>
          </a:p>
          <a:p>
            <a:pPr>
              <a:buFontTx/>
              <a:buChar char="-"/>
            </a:pPr>
            <a:endParaRPr lang="en-US" dirty="0" smtClean="0">
              <a:latin typeface="Arial" charset="0"/>
            </a:endParaRPr>
          </a:p>
          <a:p>
            <a:r>
              <a:rPr lang="hr-HR" dirty="0" smtClean="0">
                <a:latin typeface="Arial" charset="0"/>
              </a:rPr>
              <a:t>INSTITUCIONALNA</a:t>
            </a:r>
            <a:r>
              <a:rPr lang="en-US" dirty="0" smtClean="0">
                <a:latin typeface="Arial" charset="0"/>
              </a:rPr>
              <a:t> </a:t>
            </a:r>
            <a:r>
              <a:rPr lang="hr-HR" dirty="0" smtClean="0">
                <a:latin typeface="Arial" charset="0"/>
              </a:rPr>
              <a:t>OSNOVA PRIVREĐIVANJA</a:t>
            </a:r>
            <a:endParaRPr lang="en-US" dirty="0" smtClean="0">
              <a:latin typeface="Arial" charset="0"/>
            </a:endParaRPr>
          </a:p>
          <a:p>
            <a:endParaRPr lang="en-US" dirty="0" smtClean="0">
              <a:latin typeface="Arial" charset="0"/>
            </a:endParaRPr>
          </a:p>
          <a:p>
            <a:r>
              <a:rPr lang="hr-HR" dirty="0" smtClean="0">
                <a:latin typeface="Arial" charset="0"/>
              </a:rPr>
              <a:t>PREDUZEĆE </a:t>
            </a:r>
            <a:r>
              <a:rPr lang="hr-HR" dirty="0" smtClean="0">
                <a:latin typeface="Arial" charset="0"/>
              </a:rPr>
              <a:t>KAO </a:t>
            </a:r>
            <a:r>
              <a:rPr lang="hr-HR" dirty="0" smtClean="0">
                <a:latin typeface="Arial" charset="0"/>
              </a:rPr>
              <a:t>OSNOVNI</a:t>
            </a:r>
            <a:r>
              <a:rPr lang="en-US" dirty="0" smtClean="0">
                <a:latin typeface="Arial" charset="0"/>
              </a:rPr>
              <a:t> </a:t>
            </a:r>
            <a:r>
              <a:rPr lang="hr-HR" dirty="0" smtClean="0">
                <a:latin typeface="Arial" charset="0"/>
              </a:rPr>
              <a:t>NOSILAC PRIVREĐIVANJA</a:t>
            </a:r>
            <a:endParaRPr lang="en-US" dirty="0" smtClean="0">
              <a:latin typeface="Arial" charset="0"/>
            </a:endParaRPr>
          </a:p>
          <a:p>
            <a:pPr>
              <a:buNone/>
            </a:pPr>
            <a:r>
              <a:rPr lang="en-US" dirty="0" smtClean="0">
                <a:latin typeface="Arial" charset="0"/>
              </a:rPr>
              <a:t>- </a:t>
            </a:r>
            <a:r>
              <a:rPr lang="hr-HR" dirty="0" smtClean="0">
                <a:latin typeface="Arial" charset="0"/>
              </a:rPr>
              <a:t>ORGANIZACIONE </a:t>
            </a:r>
            <a:r>
              <a:rPr lang="hr-HR" dirty="0" smtClean="0">
                <a:latin typeface="Arial" charset="0"/>
              </a:rPr>
              <a:t>FORME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tx1"/>
                </a:solidFill>
                <a:latin typeface="Arial" charset="0"/>
              </a:rPr>
              <a:t>MOTIV PRIVREĐIVANJA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hr-HR" b="1" dirty="0" smtClean="0">
                <a:latin typeface="Arial" charset="0"/>
              </a:rPr>
              <a:t>PREDUZEĆE KAO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OSNOVNI NOSILAC PRIVREĐIVANJA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I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hr-HR" b="1" dirty="0" smtClean="0">
                <a:solidFill>
                  <a:schemeClr val="tx1"/>
                </a:solidFill>
                <a:latin typeface="Arial" charset="0"/>
              </a:rPr>
              <a:t>SAMOSTALNA EKONOMSKA JEDINICA</a:t>
            </a:r>
          </a:p>
          <a:p>
            <a:pPr>
              <a:lnSpc>
                <a:spcPct val="80000"/>
              </a:lnSpc>
              <a:buNone/>
            </a:pPr>
            <a:r>
              <a:rPr lang="hr-HR" b="1" dirty="0" smtClean="0">
                <a:latin typeface="Arial" charset="0"/>
              </a:rPr>
              <a:t>	OSNIVA SE RADI OBAVLJANJA ODREĐENE EKONOMSKE AKTIVNOSTI, S CILJEM OSTVARIVANJA DOHOTKA, ODNOSNO </a:t>
            </a:r>
            <a:r>
              <a:rPr lang="hr-HR" b="1" dirty="0" smtClean="0">
                <a:latin typeface="Arial" charset="0"/>
              </a:rPr>
              <a:t>DOBITI</a:t>
            </a:r>
            <a:endParaRPr lang="en-US" b="1" dirty="0" smtClean="0">
              <a:latin typeface="Arial" charset="0"/>
            </a:endParaRPr>
          </a:p>
          <a:p>
            <a:pPr>
              <a:lnSpc>
                <a:spcPct val="80000"/>
              </a:lnSpc>
              <a:buNone/>
            </a:pPr>
            <a:endParaRPr lang="en-US" b="1" dirty="0" smtClean="0">
              <a:latin typeface="Arial" charset="0"/>
            </a:endParaRPr>
          </a:p>
          <a:p>
            <a:pPr algn="ctr">
              <a:lnSpc>
                <a:spcPct val="80000"/>
              </a:lnSpc>
              <a:buNone/>
            </a:pPr>
            <a:r>
              <a:rPr lang="hr-HR" b="1" i="1" dirty="0" smtClean="0">
                <a:latin typeface="Arial" charset="0"/>
              </a:rPr>
              <a:t>MOTIV OBAVLJANJA ODREĐENE PRIVREDNE AKTIVNOSTI JE STJECANJE DOBITI KAO DIJELA NOVOSTVORENE VRIJEDNOSTI U PRIVREĐIVANJU</a:t>
            </a:r>
          </a:p>
          <a:p>
            <a:pPr>
              <a:lnSpc>
                <a:spcPct val="80000"/>
              </a:lnSpc>
              <a:buNone/>
            </a:pPr>
            <a:endParaRPr lang="hr-HR" b="1" dirty="0" smtClean="0">
              <a:latin typeface="Arial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161</TotalTime>
  <Words>196</Words>
  <Application>Microsoft Office PowerPoint</Application>
  <PresentationFormat>On-screen Show (4:3)</PresentationFormat>
  <Paragraphs>64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Urban</vt:lpstr>
      <vt:lpstr>PRAVNI FAKULTET  PRIVREDNO PRAVNI SISTEM I POLITIKA Kuka, Ermin (2018). JAVNE POLITIKE. Sarajevo: Štamparija Fojnica Begić, Kasim (2000). EKONOMSKA POLITIKA. Sarajevo: Pravni fakultet Univerziteta u Sarajevu. Kurtović, Halid &amp; Kadrija Hodžić (2011).PRIVREDNO PRAVNI SISTEM I POLITIKA. Zenica: Pravni fakultet Univerziteta u Zenici. . </vt:lpstr>
      <vt:lpstr>VJEŽBE 3</vt:lpstr>
      <vt:lpstr>CILJEVI IZLAGANJA</vt:lpstr>
      <vt:lpstr>POJAM PRIVREDNOG SISTEMA</vt:lpstr>
      <vt:lpstr>Privredni (gospodarski) sISTEM</vt:lpstr>
      <vt:lpstr>ŠTO JE PRIVREDNI SISTEM?</vt:lpstr>
      <vt:lpstr>CILJ I FORMA</vt:lpstr>
      <vt:lpstr>OPĆI ELEMENTI PRIVREDNOG SISTEMA</vt:lpstr>
      <vt:lpstr>OPĆI ELEMENTI PRIVREDNOG SISTEMA</vt:lpstr>
      <vt:lpstr>MOTIV PRIVREĐIVANJA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Haris</dc:creator>
  <cp:lastModifiedBy>Windows User</cp:lastModifiedBy>
  <cp:revision>29</cp:revision>
  <dcterms:created xsi:type="dcterms:W3CDTF">2018-10-08T16:50:54Z</dcterms:created>
  <dcterms:modified xsi:type="dcterms:W3CDTF">2019-03-11T08:16:23Z</dcterms:modified>
</cp:coreProperties>
</file>