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28.2.2019.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POLITIČKI SISTEM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hr-HR" sz="2000" b="1" cap="all" dirty="0" smtClean="0">
                <a:latin typeface="Arial" charset="0"/>
              </a:rPr>
              <a:t>POLITIČKI SISTEM obuhvata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Arial" charset="0"/>
              </a:rPr>
              <a:t>institucionalnu osnovu, odnosno različite institucije kao nosioce političke vlasti, uključujući način njihovog konstituiranja, organiziranja i djelOVanja, 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Arial" charset="0"/>
              </a:rPr>
              <a:t>društvene snage koje nose i stvaraju politiku, i u čije ime spomenute institucije i </a:t>
            </a:r>
            <a:r>
              <a:rPr lang="hr-HR" sz="2000" b="1" cap="all" dirty="0" smtClean="0">
                <a:solidFill>
                  <a:schemeClr val="tx1"/>
                </a:solidFill>
                <a:latin typeface="Arial" charset="0"/>
              </a:rPr>
              <a:t>vladaju</a:t>
            </a:r>
            <a:endParaRPr lang="en-US" sz="20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2000" b="1" cap="all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hr-HR" sz="2000" b="1" cap="all" dirty="0" smtClean="0">
                <a:latin typeface="Arial" charset="0"/>
              </a:rPr>
              <a:t>SUŠTINA POLITIČKOG SISTEMA jeste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Arial" charset="0"/>
              </a:rPr>
              <a:t>borba političkih snaga u društvu da ovladaju ovim institucijama, tako da je 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Arial" charset="0"/>
              </a:rPr>
              <a:t>državna struktura, u pravilu, odraz društvenih snaga (političkih partija) u njihovoj težnji nad kontrolom institucija kao nosiTELJA vlasti</a:t>
            </a:r>
            <a:endParaRPr lang="en-US" sz="2000" b="1" cap="all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6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b="1" cap="all" dirty="0" smtClean="0">
              <a:solidFill>
                <a:schemeClr val="tx2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DEFINIRATI POJAM I DETERMINANTE EKONOMSKOG </a:t>
            </a:r>
            <a:r>
              <a:rPr lang="hr-HR" b="1" dirty="0" smtClean="0">
                <a:latin typeface="Arial" charset="0"/>
              </a:rPr>
              <a:t>RAZVOJA</a:t>
            </a:r>
            <a:endParaRPr lang="en-US" b="1" dirty="0" smtClean="0">
              <a:latin typeface="Arial" charset="0"/>
            </a:endParaRPr>
          </a:p>
          <a:p>
            <a:endParaRPr lang="hr-HR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ANALIZIRATI MEĐUOVISNOST EKONOMSKOG, POLITIČKOG I PRAVNOG SISTEMA I EKONOMSKOG RAZVOJA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r-HR" b="1" cap="all" dirty="0" smtClean="0">
                <a:latin typeface="Arial" charset="0"/>
              </a:rPr>
              <a:t>EKONOMSKI RAZVOJ podrazumijeva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raznovrsne aktivnosti pojedinaca i privrednih subjekata koje se poduzimaju u </a:t>
            </a: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društvu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marL="0" indent="0">
              <a:defRPr/>
            </a:pPr>
            <a:r>
              <a:rPr lang="en-US" b="1" cap="all" dirty="0" smtClean="0">
                <a:latin typeface="Arial" charset="0"/>
              </a:rPr>
              <a:t>  </a:t>
            </a:r>
            <a:r>
              <a:rPr lang="hr-HR" b="1" cap="all" dirty="0" smtClean="0">
                <a:latin typeface="Arial" charset="0"/>
              </a:rPr>
              <a:t>a </a:t>
            </a:r>
            <a:r>
              <a:rPr lang="hr-HR" b="1" cap="all" dirty="0" smtClean="0">
                <a:latin typeface="Arial" charset="0"/>
              </a:rPr>
              <a:t>što za posljedicu ima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STVARANJE materijalnih i drugih vrijednosti kojima se zadovoljavaju mnogobrojne potrebe kako pojedinaca tako i društvene (državne) zajednice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U OSNOVI EKONOMSKOG RAZVOJA JESTE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PRIVREĐIVANJE, ODNOSNO PROIZVODNJA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MATERIJALNIH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 NEMATERIJALNIH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DOBARA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>
              <a:defRPr/>
            </a:pPr>
            <a:r>
              <a:rPr lang="hr-HR" b="1" cap="all" dirty="0" smtClean="0">
                <a:latin typeface="Arial" charset="0"/>
              </a:rPr>
              <a:t>a manifestira se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porastom ekonomskog bogatstva društva, odnosno njegovog naturalnog ili vrijednosnog uvećanja, 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inoviranjima u upravljanju razvojem</a:t>
            </a:r>
            <a:endParaRPr lang="en-US" b="1" cap="all" dirty="0" smtClean="0">
              <a:solidFill>
                <a:schemeClr val="tx1"/>
              </a:solidFill>
            </a:endParaRPr>
          </a:p>
          <a:p>
            <a:pPr lvl="1" algn="just">
              <a:buNone/>
            </a:pPr>
            <a:endParaRPr lang="en-US" b="1" dirty="0" smtClean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85802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ŠTO ZNAČI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EKONOMSKI RAZVOJ?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strukturalne promjene u </a:t>
            </a: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privredi</a:t>
            </a:r>
            <a:endParaRPr lang="en-US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hr-HR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redefiniranje društvene aktivnosti u organiziranju i usmjeravanju privrednih </a:t>
            </a: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tokova</a:t>
            </a:r>
            <a:endParaRPr lang="en-US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hr-HR" b="1" cap="all" dirty="0" smtClean="0"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promjene u načinu funkcioniranja  pojedinih  momenata i segmenata društvene </a:t>
            </a:r>
            <a:r>
              <a:rPr lang="hr-HR" b="1" cap="all" dirty="0" smtClean="0">
                <a:solidFill>
                  <a:schemeClr val="tx2"/>
                </a:solidFill>
                <a:latin typeface="Arial" charset="0"/>
              </a:rPr>
              <a:t>reprodukcije</a:t>
            </a:r>
            <a:endParaRPr lang="en-US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US" b="1" cap="all" dirty="0" smtClean="0">
              <a:solidFill>
                <a:schemeClr val="tx2"/>
              </a:solidFill>
              <a:latin typeface="Arial" charset="0"/>
            </a:endParaRPr>
          </a:p>
          <a:p>
            <a:pPr lvl="1" algn="ctr">
              <a:buNone/>
              <a:defRPr/>
            </a:pPr>
            <a:r>
              <a:rPr lang="hr-HR" sz="1300" b="1" cap="all" dirty="0" smtClean="0">
                <a:solidFill>
                  <a:schemeClr val="tx1"/>
                </a:solidFill>
                <a:latin typeface="Arial" charset="0"/>
              </a:rPr>
              <a:t>DINAMIKA RASTA BRUTO DOMAĆEG PROIZVODA (BDP/GDp) se u pravilu smatra najmjerodavnijim sintetičkim pokazateljem kojim se obuhvataju gotovo svi relevantni aspekti ekonomskog razvoja</a:t>
            </a:r>
            <a:endParaRPr lang="en-US" sz="1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FAKTORI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hr-HR" b="1" cap="all" dirty="0" smtClean="0">
                <a:latin typeface="Arial" charset="0"/>
              </a:rPr>
              <a:t>FAKTORI EKONOMSKOG RAZVOJA, odnosno, proizvodni faktori, su: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sz="2800" b="1" cap="all" dirty="0" smtClean="0">
                <a:solidFill>
                  <a:schemeClr val="tx1"/>
                </a:solidFill>
                <a:latin typeface="Arial" charset="0"/>
              </a:rPr>
              <a:t>STANOVNIŠTVO, odnosno ljudski </a:t>
            </a:r>
            <a:r>
              <a:rPr lang="hr-HR" sz="2800" b="1" cap="all" dirty="0" smtClean="0">
                <a:solidFill>
                  <a:schemeClr val="tx1"/>
                </a:solidFill>
                <a:latin typeface="Arial" charset="0"/>
              </a:rPr>
              <a:t>faktor</a:t>
            </a:r>
            <a:endParaRPr lang="en-US" sz="28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sz="2800" b="1" cap="all" dirty="0" smtClean="0">
                <a:solidFill>
                  <a:schemeClr val="tx1"/>
                </a:solidFill>
                <a:latin typeface="Arial" charset="0"/>
              </a:rPr>
              <a:t>PRIRODNA BOGATSTVA (predmeti rada), 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sz="2800" b="1" cap="all" dirty="0" smtClean="0">
                <a:solidFill>
                  <a:schemeClr val="tx1"/>
                </a:solidFill>
                <a:latin typeface="Arial" charset="0"/>
              </a:rPr>
              <a:t>PROIZVEDENA BOGATSTVA, odnosno njihov najznačajniji dio koji se odnosi na osnovne proizvodne fondove (sredstva rada)</a:t>
            </a:r>
            <a:endParaRPr lang="bs-Latn-BA" sz="28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OPĆE DETERMINANTE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cap="all" dirty="0" smtClean="0">
                <a:latin typeface="Arial" charset="0"/>
              </a:rPr>
              <a:t>u znatnoj mjeri utječu na stepen efikasnog korištenja postojećih resursa u zemlji, odnosno ekonomski </a:t>
            </a:r>
            <a:r>
              <a:rPr lang="hr-HR" b="1" cap="all" dirty="0" smtClean="0">
                <a:latin typeface="Arial" charset="0"/>
              </a:rPr>
              <a:t>rast</a:t>
            </a:r>
            <a:endParaRPr lang="en-US" b="1" cap="all" dirty="0" smtClean="0"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ustavnopravno ustrojstvo države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politički režim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obrazovanje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znanost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socijalna </a:t>
            </a: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zaštita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None/>
              <a:defRPr/>
            </a:pP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faze </a:t>
            </a: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razvoja</a:t>
            </a:r>
            <a:endParaRPr lang="hr-HR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stabilni i uravnoteženi rast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ciklični tokovi razvoja</a:t>
            </a:r>
            <a:endParaRPr lang="en-US" b="1" cap="all" dirty="0" smtClean="0">
              <a:solidFill>
                <a:schemeClr val="tx1"/>
              </a:solidFill>
            </a:endParaRPr>
          </a:p>
          <a:p>
            <a:pPr lvl="1" algn="just">
              <a:lnSpc>
                <a:spcPct val="80000"/>
              </a:lnSpc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EKONOMSKI SISTEM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EKONOMSKI SISTEM, KAO NAJŠIRI IZRAZ PRIVREĐIVANJA, OBUHVATA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PROIZVODNJU KAO JEDINSTVO MATERIJALNO - PROIZVODNIH PROCESA I ODNOSA, U VEZI S TIM,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UKUPNOST DRUŠTVENIH ODNOSA, INSTITUCIJA I METODA ORGANIZIRANJA I USMJERAVANJA TOKOVA REPRODUKCIJE</a:t>
            </a:r>
            <a:endParaRPr lang="hr-HR" sz="2400" b="1" dirty="0" smtClean="0">
              <a:solidFill>
                <a:schemeClr val="tx1"/>
              </a:solidFill>
              <a:latin typeface="Arial" charset="0"/>
            </a:endParaRPr>
          </a:p>
          <a:p>
            <a:pPr marL="400050" lvl="2" indent="0" algn="just">
              <a:buSzPct val="60000"/>
              <a:buFont typeface="Wingdings" pitchFamily="2" charset="2"/>
              <a:buNone/>
              <a:defRPr/>
            </a:pPr>
            <a:r>
              <a:rPr lang="hr-HR" sz="2800" b="1" cap="all" dirty="0" smtClean="0">
                <a:solidFill>
                  <a:srgbClr val="FF0000"/>
                </a:solidFill>
                <a:latin typeface="Arial" charset="0"/>
              </a:rPr>
              <a:t>...</a:t>
            </a:r>
          </a:p>
          <a:p>
            <a:pPr marL="857250" lvl="2" indent="-457200">
              <a:buSzPct val="60000"/>
              <a:buFont typeface="Wingdings" pitchFamily="2" charset="2"/>
              <a:buChar char="Ø"/>
              <a:defRPr/>
            </a:pPr>
            <a:r>
              <a:rPr lang="hr-HR" sz="2800" b="1" cap="all" dirty="0" smtClean="0">
                <a:solidFill>
                  <a:schemeClr val="tx1"/>
                </a:solidFill>
                <a:latin typeface="Arial" charset="0"/>
              </a:rPr>
              <a:t>ekonomski sistem, kao dio šireg društvenog sistema ima najviše neposrednih veza sa ostalim sistemima</a:t>
            </a:r>
            <a:endParaRPr lang="en-US" sz="2800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ELEMENTI SISTEMA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cap="all" dirty="0" smtClean="0">
                <a:latin typeface="Arial" charset="0"/>
              </a:rPr>
              <a:t>RASPODJELA EKONOMSKE </a:t>
            </a:r>
            <a:r>
              <a:rPr lang="hr-HR" b="1" cap="all" dirty="0" smtClean="0">
                <a:latin typeface="Arial" charset="0"/>
              </a:rPr>
              <a:t>MOĆI</a:t>
            </a:r>
            <a:endParaRPr lang="en-US" b="1" cap="all" dirty="0" smtClean="0">
              <a:latin typeface="Arial" charset="0"/>
            </a:endParaRPr>
          </a:p>
          <a:p>
            <a:r>
              <a:rPr lang="hr-HR" b="1" cap="all" dirty="0" smtClean="0">
                <a:latin typeface="Arial" charset="0"/>
              </a:rPr>
              <a:t>STRUKTURA DISTRIBUCIJE DRUŠTVENE </a:t>
            </a:r>
            <a:r>
              <a:rPr lang="hr-HR" b="1" cap="all" dirty="0" smtClean="0">
                <a:latin typeface="Arial" charset="0"/>
              </a:rPr>
              <a:t>MOĆI</a:t>
            </a: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EKONOMSKA I SOCIJALNA SIGURNOST </a:t>
            </a:r>
            <a:r>
              <a:rPr lang="hr-HR" b="1" dirty="0" smtClean="0">
                <a:latin typeface="Arial" charset="0"/>
              </a:rPr>
              <a:t>RADNIKA </a:t>
            </a:r>
            <a:r>
              <a:rPr lang="hr-HR" b="1" dirty="0" smtClean="0">
                <a:latin typeface="Arial" charset="0"/>
              </a:rPr>
              <a:t>I GRAĐANA (RADNI ODNOSI</a:t>
            </a:r>
            <a:r>
              <a:rPr lang="hr-HR" b="1" dirty="0" smtClean="0">
                <a:latin typeface="Arial" charset="0"/>
              </a:rPr>
              <a:t>)</a:t>
            </a:r>
            <a:endParaRPr lang="en-US" b="1" dirty="0" smtClean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r>
              <a:rPr lang="hr-HR" b="1" cap="all" dirty="0" smtClean="0">
                <a:latin typeface="Arial" charset="0"/>
              </a:rPr>
              <a:t>STEPEN ODGOVORNOSTI je znatno prisutniji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u sistemu “ustrojstva rada”</a:t>
            </a:r>
          </a:p>
          <a:p>
            <a:pPr lvl="1">
              <a:lnSpc>
                <a:spcPct val="80000"/>
              </a:lnSpc>
              <a:buNone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	u odnosu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na sistem “ugovora o radu”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109</TotalTime>
  <Words>412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</vt:lpstr>
      <vt:lpstr>POJAM EKONOMSKOG RAZVOJA</vt:lpstr>
      <vt:lpstr>POJAM EKONOMSKOG RAZVOJA</vt:lpstr>
      <vt:lpstr>ŠTO ZNAČI EKONOMSKI RAZVOJ?</vt:lpstr>
      <vt:lpstr>FAKTORI RAZVOJA</vt:lpstr>
      <vt:lpstr>OPĆE DETERMINANTE EKONOMSKOG RAZVOJA</vt:lpstr>
      <vt:lpstr>EKONOMSKI SISTEM</vt:lpstr>
      <vt:lpstr>ELEMENTI SISTEMA</vt:lpstr>
      <vt:lpstr>POLITIČKI SISTEM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18</cp:revision>
  <dcterms:created xsi:type="dcterms:W3CDTF">2018-10-08T16:50:54Z</dcterms:created>
  <dcterms:modified xsi:type="dcterms:W3CDTF">2019-02-28T17:25:14Z</dcterms:modified>
</cp:coreProperties>
</file>