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864" y="1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bs-Latn-B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26.2.2020</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3767583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26.2.2020</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289858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bs-Latn-B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26.2.2020</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819044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26.2.2020</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530900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bs-Latn-B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D8837E-E15A-4F53-9B86-A0EBC71CFA8D}" type="datetimeFigureOut">
              <a:rPr lang="bs-Latn-BA" smtClean="0"/>
              <a:t>26.2.2020</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099128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5" name="Date Placeholder 4"/>
          <p:cNvSpPr>
            <a:spLocks noGrp="1"/>
          </p:cNvSpPr>
          <p:nvPr>
            <p:ph type="dt" sz="half" idx="10"/>
          </p:nvPr>
        </p:nvSpPr>
        <p:spPr/>
        <p:txBody>
          <a:bodyPr/>
          <a:lstStyle/>
          <a:p>
            <a:fld id="{16D8837E-E15A-4F53-9B86-A0EBC71CFA8D}" type="datetimeFigureOut">
              <a:rPr lang="bs-Latn-BA" smtClean="0"/>
              <a:t>26.2.2020</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023347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bs-Latn-B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7" name="Date Placeholder 6"/>
          <p:cNvSpPr>
            <a:spLocks noGrp="1"/>
          </p:cNvSpPr>
          <p:nvPr>
            <p:ph type="dt" sz="half" idx="10"/>
          </p:nvPr>
        </p:nvSpPr>
        <p:spPr/>
        <p:txBody>
          <a:bodyPr/>
          <a:lstStyle/>
          <a:p>
            <a:fld id="{16D8837E-E15A-4F53-9B86-A0EBC71CFA8D}" type="datetimeFigureOut">
              <a:rPr lang="bs-Latn-BA" smtClean="0"/>
              <a:t>26.2.2020</a:t>
            </a:fld>
            <a:endParaRPr lang="bs-Latn-BA"/>
          </a:p>
        </p:txBody>
      </p:sp>
      <p:sp>
        <p:nvSpPr>
          <p:cNvPr id="8" name="Footer Placeholder 7"/>
          <p:cNvSpPr>
            <a:spLocks noGrp="1"/>
          </p:cNvSpPr>
          <p:nvPr>
            <p:ph type="ftr" sz="quarter" idx="11"/>
          </p:nvPr>
        </p:nvSpPr>
        <p:spPr/>
        <p:txBody>
          <a:bodyPr/>
          <a:lstStyle/>
          <a:p>
            <a:endParaRPr lang="bs-Latn-BA"/>
          </a:p>
        </p:txBody>
      </p:sp>
      <p:sp>
        <p:nvSpPr>
          <p:cNvPr id="9" name="Slide Number Placeholder 8"/>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70834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Date Placeholder 2"/>
          <p:cNvSpPr>
            <a:spLocks noGrp="1"/>
          </p:cNvSpPr>
          <p:nvPr>
            <p:ph type="dt" sz="half" idx="10"/>
          </p:nvPr>
        </p:nvSpPr>
        <p:spPr/>
        <p:txBody>
          <a:bodyPr/>
          <a:lstStyle/>
          <a:p>
            <a:fld id="{16D8837E-E15A-4F53-9B86-A0EBC71CFA8D}" type="datetimeFigureOut">
              <a:rPr lang="bs-Latn-BA" smtClean="0"/>
              <a:t>26.2.2020</a:t>
            </a:fld>
            <a:endParaRPr lang="bs-Latn-BA"/>
          </a:p>
        </p:txBody>
      </p:sp>
      <p:sp>
        <p:nvSpPr>
          <p:cNvPr id="4" name="Footer Placeholder 3"/>
          <p:cNvSpPr>
            <a:spLocks noGrp="1"/>
          </p:cNvSpPr>
          <p:nvPr>
            <p:ph type="ftr" sz="quarter" idx="11"/>
          </p:nvPr>
        </p:nvSpPr>
        <p:spPr/>
        <p:txBody>
          <a:bodyPr/>
          <a:lstStyle/>
          <a:p>
            <a:endParaRPr lang="bs-Latn-BA"/>
          </a:p>
        </p:txBody>
      </p:sp>
      <p:sp>
        <p:nvSpPr>
          <p:cNvPr id="5" name="Slide Number Placeholder 4"/>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445316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D8837E-E15A-4F53-9B86-A0EBC71CFA8D}" type="datetimeFigureOut">
              <a:rPr lang="bs-Latn-BA" smtClean="0"/>
              <a:t>26.2.2020</a:t>
            </a:fld>
            <a:endParaRPr lang="bs-Latn-BA"/>
          </a:p>
        </p:txBody>
      </p:sp>
      <p:sp>
        <p:nvSpPr>
          <p:cNvPr id="3" name="Footer Placeholder 2"/>
          <p:cNvSpPr>
            <a:spLocks noGrp="1"/>
          </p:cNvSpPr>
          <p:nvPr>
            <p:ph type="ftr" sz="quarter" idx="11"/>
          </p:nvPr>
        </p:nvSpPr>
        <p:spPr/>
        <p:txBody>
          <a:bodyPr/>
          <a:lstStyle/>
          <a:p>
            <a:endParaRPr lang="bs-Latn-BA"/>
          </a:p>
        </p:txBody>
      </p:sp>
      <p:sp>
        <p:nvSpPr>
          <p:cNvPr id="4" name="Slide Number Placeholder 3"/>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859534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bs-Latn-B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D8837E-E15A-4F53-9B86-A0EBC71CFA8D}" type="datetimeFigureOut">
              <a:rPr lang="bs-Latn-BA" smtClean="0"/>
              <a:t>26.2.2020</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563606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bs-Latn-B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bs-Latn-B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D8837E-E15A-4F53-9B86-A0EBC71CFA8D}" type="datetimeFigureOut">
              <a:rPr lang="bs-Latn-BA" smtClean="0"/>
              <a:t>26.2.2020</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469072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lum/>
          </a:blip>
          <a:srcRect/>
          <a:stretch>
            <a:fillRect t="-21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bs-Latn-B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D8837E-E15A-4F53-9B86-A0EBC71CFA8D}" type="datetimeFigureOut">
              <a:rPr lang="bs-Latn-BA" smtClean="0"/>
              <a:t>26.2.2020</a:t>
            </a:fld>
            <a:endParaRPr lang="bs-Latn-B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bs-Latn-B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7BB6C7-3784-4EE1-A5B5-69659B6F2E84}" type="slidenum">
              <a:rPr lang="bs-Latn-BA" smtClean="0"/>
              <a:t>‹#›</a:t>
            </a:fld>
            <a:endParaRPr lang="bs-Latn-BA"/>
          </a:p>
        </p:txBody>
      </p:sp>
    </p:spTree>
    <p:extLst>
      <p:ext uri="{BB962C8B-B14F-4D97-AF65-F5344CB8AC3E}">
        <p14:creationId xmlns:p14="http://schemas.microsoft.com/office/powerpoint/2010/main" val="4276420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23528" y="1988841"/>
            <a:ext cx="8496944" cy="1611610"/>
          </a:xfrm>
        </p:spPr>
        <p:txBody>
          <a:bodyPr>
            <a:normAutofit/>
          </a:bodyPr>
          <a:lstStyle/>
          <a:p>
            <a:r>
              <a:rPr lang="bs-Latn-BA" sz="3600" b="1" dirty="0" smtClean="0">
                <a:effectLst>
                  <a:outerShdw blurRad="38100" dist="38100" dir="2700000" algn="tl">
                    <a:srgbClr val="000000">
                      <a:alpha val="43137"/>
                    </a:srgbClr>
                  </a:outerShdw>
                </a:effectLst>
                <a:latin typeface="Times New Roman" pitchFamily="18" charset="0"/>
                <a:cs typeface="Times New Roman" pitchFamily="18" charset="0"/>
              </a:rPr>
              <a:t>Mtodologija društvenih i pravnih nauka</a:t>
            </a:r>
            <a:br>
              <a:rPr lang="bs-Latn-BA" sz="3600" b="1" dirty="0" smtClean="0">
                <a:effectLst>
                  <a:outerShdw blurRad="38100" dist="38100" dir="2700000" algn="tl">
                    <a:srgbClr val="000000">
                      <a:alpha val="43137"/>
                    </a:srgbClr>
                  </a:outerShdw>
                </a:effectLst>
                <a:latin typeface="Times New Roman" pitchFamily="18" charset="0"/>
                <a:cs typeface="Times New Roman" pitchFamily="18" charset="0"/>
              </a:rPr>
            </a:br>
            <a:endParaRPr lang="bs-Latn-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Subtitle 4"/>
          <p:cNvSpPr>
            <a:spLocks noGrp="1"/>
          </p:cNvSpPr>
          <p:nvPr>
            <p:ph type="subTitle" idx="1"/>
          </p:nvPr>
        </p:nvSpPr>
        <p:spPr>
          <a:xfrm>
            <a:off x="1371600" y="3356992"/>
            <a:ext cx="6400800" cy="3240360"/>
          </a:xfrm>
        </p:spPr>
        <p:txBody>
          <a:bodyPr>
            <a:normAutofit/>
          </a:bodyPr>
          <a:lstStyle/>
          <a:p>
            <a:endParaRPr lang="bs-Latn-BA" b="1" dirty="0">
              <a:solidFill>
                <a:schemeClr val="tx1"/>
              </a:solidFill>
              <a:latin typeface="Cambria" panose="02040503050406030204" pitchFamily="18" charset="0"/>
            </a:endParaRPr>
          </a:p>
          <a:p>
            <a:r>
              <a:rPr lang="bs-Latn-BA"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Prof. dr</a:t>
            </a:r>
            <a:r>
              <a:rPr lang="bs-Latn-BA"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Mensur </a:t>
            </a:r>
            <a:r>
              <a:rPr lang="bs-Latn-BA"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Kustura</a:t>
            </a:r>
          </a:p>
          <a:p>
            <a:endParaRPr lang="bs-Latn-BA"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p>
            <a:r>
              <a:rPr lang="bs-Latn-BA" b="1" dirty="0" smtClean="0">
                <a:solidFill>
                  <a:schemeClr val="tx1"/>
                </a:solidFill>
                <a:latin typeface="Times New Roman" pitchFamily="18" charset="0"/>
                <a:cs typeface="Times New Roman" pitchFamily="18" charset="0"/>
              </a:rPr>
              <a:t>201</a:t>
            </a:r>
            <a:r>
              <a:rPr lang="en-US" b="1" dirty="0" smtClean="0">
                <a:solidFill>
                  <a:schemeClr val="tx1"/>
                </a:solidFill>
                <a:latin typeface="Times New Roman" pitchFamily="18" charset="0"/>
                <a:cs typeface="Times New Roman" pitchFamily="18" charset="0"/>
              </a:rPr>
              <a:t>9</a:t>
            </a:r>
            <a:r>
              <a:rPr lang="bs-Latn-BA" b="1" dirty="0" smtClean="0">
                <a:solidFill>
                  <a:schemeClr val="tx1"/>
                </a:solidFill>
                <a:latin typeface="Times New Roman" pitchFamily="18" charset="0"/>
                <a:cs typeface="Times New Roman" pitchFamily="18" charset="0"/>
              </a:rPr>
              <a:t>/20</a:t>
            </a:r>
            <a:r>
              <a:rPr lang="en-US" b="1" dirty="0" smtClean="0">
                <a:solidFill>
                  <a:schemeClr val="tx1"/>
                </a:solidFill>
                <a:latin typeface="Times New Roman" pitchFamily="18" charset="0"/>
                <a:cs typeface="Times New Roman" pitchFamily="18" charset="0"/>
              </a:rPr>
              <a:t>20</a:t>
            </a:r>
            <a:endParaRPr lang="bs-Latn-BA" b="1" dirty="0" smtClean="0">
              <a:solidFill>
                <a:schemeClr val="tx1"/>
              </a:solidFill>
              <a:latin typeface="Times New Roman" pitchFamily="18" charset="0"/>
              <a:cs typeface="Times New Roman" pitchFamily="18" charset="0"/>
            </a:endParaRPr>
          </a:p>
          <a:p>
            <a:endParaRPr lang="bs-Latn-BA" b="1" dirty="0" smtClean="0">
              <a:solidFill>
                <a:schemeClr val="tx1"/>
              </a:solidFill>
              <a:latin typeface="Cambria" panose="02040503050406030204" pitchFamily="18" charset="0"/>
            </a:endParaRPr>
          </a:p>
          <a:p>
            <a:endParaRPr lang="bs-Latn-BA" sz="2400" b="1" dirty="0">
              <a:solidFill>
                <a:schemeClr val="tx1"/>
              </a:solidFill>
              <a:latin typeface="Cambria" panose="02040503050406030204" pitchFamily="18" charset="0"/>
            </a:endParaRPr>
          </a:p>
        </p:txBody>
      </p:sp>
    </p:spTree>
    <p:extLst>
      <p:ext uri="{BB962C8B-B14F-4D97-AF65-F5344CB8AC3E}">
        <p14:creationId xmlns:p14="http://schemas.microsoft.com/office/powerpoint/2010/main" val="18958577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Pojam metoda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hr-BA" sz="3600" dirty="0">
                <a:latin typeface="Times New Roman" pitchFamily="18" charset="0"/>
                <a:cs typeface="Times New Roman" pitchFamily="18" charset="0"/>
              </a:rPr>
              <a:t>1. izbor i definiranje problema istraživanja,</a:t>
            </a:r>
          </a:p>
          <a:p>
            <a:pPr algn="just"/>
            <a:r>
              <a:rPr lang="hr-BA" sz="3600" dirty="0">
                <a:latin typeface="Times New Roman" pitchFamily="18" charset="0"/>
                <a:cs typeface="Times New Roman" pitchFamily="18" charset="0"/>
              </a:rPr>
              <a:t>2. pručavanje postojeće literature ili istraživanja koje je već urađeno,</a:t>
            </a:r>
          </a:p>
          <a:p>
            <a:pPr algn="just"/>
            <a:r>
              <a:rPr lang="hr-BA" sz="3600" dirty="0">
                <a:latin typeface="Times New Roman" pitchFamily="18" charset="0"/>
                <a:cs typeface="Times New Roman" pitchFamily="18" charset="0"/>
              </a:rPr>
              <a:t>3. postavljanje hipoteze oje nude riješenje problema ili daju odgovor na pitanje koje je predmet istraživanja,</a:t>
            </a:r>
          </a:p>
          <a:p>
            <a:pPr algn="just"/>
            <a:r>
              <a:rPr lang="hr-BA" sz="3600" dirty="0">
                <a:latin typeface="Times New Roman" pitchFamily="18" charset="0"/>
                <a:cs typeface="Times New Roman" pitchFamily="18" charset="0"/>
              </a:rPr>
              <a:t>4. izrada plana </a:t>
            </a:r>
            <a:r>
              <a:rPr lang="hr-BA" sz="3600" dirty="0" smtClean="0">
                <a:latin typeface="Times New Roman" pitchFamily="18" charset="0"/>
                <a:cs typeface="Times New Roman" pitchFamily="18" charset="0"/>
              </a:rPr>
              <a:t>istraživanja,</a:t>
            </a:r>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2287475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Pojam metoda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hr-BA" sz="3600" dirty="0">
                <a:latin typeface="Times New Roman" pitchFamily="18" charset="0"/>
                <a:cs typeface="Times New Roman" pitchFamily="18" charset="0"/>
              </a:rPr>
              <a:t>5. provjeravanje hipoteze,</a:t>
            </a:r>
          </a:p>
          <a:p>
            <a:pPr algn="just"/>
            <a:r>
              <a:rPr lang="hr-BA" sz="3600" dirty="0">
                <a:latin typeface="Times New Roman" pitchFamily="18" charset="0"/>
                <a:cs typeface="Times New Roman" pitchFamily="18" charset="0"/>
              </a:rPr>
              <a:t>6. dokazivanje ( logička aktivnost kojom se provijerene pretpostavka epistemološki stavlja u korelaciju sa dotadašnjim sazbanjima,</a:t>
            </a:r>
          </a:p>
          <a:p>
            <a:pPr algn="just"/>
            <a:r>
              <a:rPr lang="hr-BA" sz="3600" dirty="0">
                <a:latin typeface="Times New Roman" pitchFamily="18" charset="0"/>
                <a:cs typeface="Times New Roman" pitchFamily="18" charset="0"/>
              </a:rPr>
              <a:t>7. objavljivanje rezultata.</a:t>
            </a:r>
          </a:p>
          <a:p>
            <a:pPr algn="just"/>
            <a:r>
              <a:rPr lang="hr-BA" sz="3600" dirty="0">
                <a:latin typeface="Times New Roman" pitchFamily="18" charset="0"/>
                <a:cs typeface="Times New Roman" pitchFamily="18" charset="0"/>
              </a:rPr>
              <a:t>Zbog učestale primjene empirijskih metoda utvrđen je redosljed  istih:</a:t>
            </a:r>
            <a:endParaRPr lang="en-US" sz="3600" dirty="0">
              <a:latin typeface="Times New Roman" pitchFamily="18" charset="0"/>
              <a:cs typeface="Times New Roman" pitchFamily="18" charset="0"/>
            </a:endParaRP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3215532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Pojam metoda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594360" indent="-457200">
              <a:buNone/>
            </a:pPr>
            <a:r>
              <a:rPr lang="hr-BA" sz="3600" dirty="0">
                <a:latin typeface="Times New Roman" pitchFamily="18" charset="0"/>
                <a:cs typeface="Times New Roman" pitchFamily="18" charset="0"/>
              </a:rPr>
              <a:t>1. Iskustvena istraživanja socijalnih fenomena, metodi i tehnike iskustvenog istraživanja, projektovanje istraživanja,</a:t>
            </a:r>
          </a:p>
          <a:p>
            <a:pPr marL="594360" indent="-457200">
              <a:buNone/>
            </a:pPr>
            <a:r>
              <a:rPr lang="hr-BA" sz="3600" dirty="0">
                <a:latin typeface="Times New Roman" pitchFamily="18" charset="0"/>
                <a:cs typeface="Times New Roman" pitchFamily="18" charset="0"/>
              </a:rPr>
              <a:t>2. Promatranje,</a:t>
            </a:r>
          </a:p>
          <a:p>
            <a:pPr marL="594360" indent="-457200">
              <a:buNone/>
            </a:pPr>
            <a:r>
              <a:rPr lang="hr-BA" sz="3600" dirty="0">
                <a:latin typeface="Times New Roman" pitchFamily="18" charset="0"/>
                <a:cs typeface="Times New Roman" pitchFamily="18" charset="0"/>
              </a:rPr>
              <a:t>3. Ispitivanje i intervju,</a:t>
            </a:r>
          </a:p>
          <a:p>
            <a:pPr marL="594360" indent="-457200">
              <a:buNone/>
            </a:pPr>
            <a:r>
              <a:rPr lang="hr-BA" sz="3600" dirty="0">
                <a:latin typeface="Times New Roman" pitchFamily="18" charset="0"/>
                <a:cs typeface="Times New Roman" pitchFamily="18" charset="0"/>
              </a:rPr>
              <a:t>4. Eksperiment u socijalnom istraživanju,</a:t>
            </a:r>
          </a:p>
          <a:p>
            <a:pPr marL="594360" indent="-457200">
              <a:buNone/>
            </a:pPr>
            <a:r>
              <a:rPr lang="hr-BA" sz="3600" dirty="0">
                <a:latin typeface="Times New Roman" pitchFamily="18" charset="0"/>
                <a:cs typeface="Times New Roman" pitchFamily="18" charset="0"/>
              </a:rPr>
              <a:t>5. Analiza sadržaja </a:t>
            </a:r>
            <a:r>
              <a:rPr lang="hr-BA" sz="3600" dirty="0" smtClean="0">
                <a:latin typeface="Times New Roman" pitchFamily="18" charset="0"/>
                <a:cs typeface="Times New Roman" pitchFamily="18" charset="0"/>
              </a:rPr>
              <a:t>- dokumenata,</a:t>
            </a:r>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2096684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Pojam metoda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marL="594360" indent="-457200">
              <a:buNone/>
            </a:pPr>
            <a:r>
              <a:rPr lang="hr-BA" sz="3600" dirty="0">
                <a:latin typeface="Times New Roman" pitchFamily="18" charset="0"/>
                <a:cs typeface="Times New Roman" pitchFamily="18" charset="0"/>
              </a:rPr>
              <a:t>6. Diskurs analiza,</a:t>
            </a:r>
          </a:p>
          <a:p>
            <a:pPr marL="594360" indent="-457200">
              <a:buNone/>
            </a:pPr>
            <a:r>
              <a:rPr lang="hr-BA" sz="3600" dirty="0">
                <a:latin typeface="Times New Roman" pitchFamily="18" charset="0"/>
                <a:cs typeface="Times New Roman" pitchFamily="18" charset="0"/>
              </a:rPr>
              <a:t>7. Intervju,</a:t>
            </a:r>
          </a:p>
          <a:p>
            <a:pPr marL="594360" indent="-457200">
              <a:buNone/>
            </a:pPr>
            <a:r>
              <a:rPr lang="hr-BA" sz="3600" dirty="0">
                <a:latin typeface="Times New Roman" pitchFamily="18" charset="0"/>
                <a:cs typeface="Times New Roman" pitchFamily="18" charset="0"/>
              </a:rPr>
              <a:t>8. Anketa,</a:t>
            </a:r>
          </a:p>
          <a:p>
            <a:pPr marL="594360" indent="-457200">
              <a:buNone/>
            </a:pPr>
            <a:r>
              <a:rPr lang="hr-BA" sz="3600" dirty="0">
                <a:latin typeface="Times New Roman" pitchFamily="18" charset="0"/>
                <a:cs typeface="Times New Roman" pitchFamily="18" charset="0"/>
              </a:rPr>
              <a:t>9. Dnevnik,</a:t>
            </a:r>
          </a:p>
          <a:p>
            <a:pPr marL="594360" indent="-457200">
              <a:buNone/>
            </a:pPr>
            <a:r>
              <a:rPr lang="hr-BA" sz="3600" dirty="0">
                <a:latin typeface="Times New Roman" pitchFamily="18" charset="0"/>
                <a:cs typeface="Times New Roman" pitchFamily="18" charset="0"/>
              </a:rPr>
              <a:t>10. Uzorak.</a:t>
            </a:r>
          </a:p>
          <a:p>
            <a:pPr marL="594360" indent="-457200">
              <a:buNone/>
            </a:pPr>
            <a:r>
              <a:rPr lang="hr-BA" sz="3600" dirty="0">
                <a:latin typeface="Times New Roman" pitchFamily="18" charset="0"/>
                <a:cs typeface="Times New Roman" pitchFamily="18" charset="0"/>
              </a:rPr>
              <a:t>11. Statistička i matematska analiza podataka,</a:t>
            </a:r>
          </a:p>
          <a:p>
            <a:pPr marL="594360" indent="-457200">
              <a:buNone/>
            </a:pPr>
            <a:r>
              <a:rPr lang="hr-BA" sz="3600" dirty="0">
                <a:latin typeface="Times New Roman" pitchFamily="18" charset="0"/>
                <a:cs typeface="Times New Roman" pitchFamily="18" charset="0"/>
              </a:rPr>
              <a:t>12. Studija slučaja</a:t>
            </a:r>
            <a:r>
              <a:rPr lang="hr-BA" sz="3600" dirty="0" smtClean="0">
                <a:latin typeface="Times New Roman" pitchFamily="18" charset="0"/>
                <a:cs typeface="Times New Roman" pitchFamily="18" charset="0"/>
              </a:rPr>
              <a:t>,</a:t>
            </a:r>
          </a:p>
          <a:p>
            <a:pPr marL="594360" indent="-457200">
              <a:buNone/>
            </a:pPr>
            <a:r>
              <a:rPr lang="hr-BA" sz="3600" dirty="0" smtClean="0">
                <a:latin typeface="Times New Roman" pitchFamily="18" charset="0"/>
                <a:cs typeface="Times New Roman" pitchFamily="18" charset="0"/>
              </a:rPr>
              <a:t>13. Kombinacija i ponavljanje različitih metoda.</a:t>
            </a:r>
            <a:endParaRPr lang="hr-BA" sz="3600" dirty="0">
              <a:latin typeface="Times New Roman" pitchFamily="18" charset="0"/>
              <a:cs typeface="Times New Roman" pitchFamily="18" charset="0"/>
            </a:endParaRP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1799567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a:effectLst>
                  <a:outerShdw blurRad="38100" dist="38100" dir="2700000" algn="tl">
                    <a:srgbClr val="000000">
                      <a:alpha val="43137"/>
                    </a:srgbClr>
                  </a:outerShdw>
                </a:effectLst>
                <a:latin typeface="Times New Roman" pitchFamily="18" charset="0"/>
                <a:cs typeface="Times New Roman" pitchFamily="18" charset="0"/>
              </a:rPr>
              <a:t>Kvantitativni predmet istraživanja</a:t>
            </a:r>
          </a:p>
        </p:txBody>
      </p:sp>
      <p:sp>
        <p:nvSpPr>
          <p:cNvPr id="3" name="Content Placeholder 2"/>
          <p:cNvSpPr>
            <a:spLocks noGrp="1"/>
          </p:cNvSpPr>
          <p:nvPr>
            <p:ph idx="1"/>
          </p:nvPr>
        </p:nvSpPr>
        <p:spPr/>
        <p:txBody>
          <a:bodyPr>
            <a:normAutofit fontScale="92500" lnSpcReduction="20000"/>
          </a:bodyPr>
          <a:lstStyle/>
          <a:p>
            <a:pPr algn="just"/>
            <a:r>
              <a:rPr lang="hr-BA" sz="3600" dirty="0">
                <a:latin typeface="Times New Roman" pitchFamily="18" charset="0"/>
                <a:cs typeface="Times New Roman" pitchFamily="18" charset="0"/>
              </a:rPr>
              <a:t>Ovaj pristup izbjegava apstraktne teorijske koncepte i društvene pojave u objektivnoj stvarnosti identificira kao veličine kojima se pomoću kvantitativnih metoda mogu pronaći numerički korelati. Istraživač kvantifikacijom teži da dođe do saznanja broja obilježja ispitivane pojave, broja mogućih varijacija međusobne interakcije diferenciranih oblika pojave, kao i frekvencije učestalosti te pojave u određenom vremenskom intervalu u nekom segmentu objektivne društvene stvarnosti.</a:t>
            </a: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3283393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latin typeface="Times New Roman" pitchFamily="18" charset="0"/>
                <a:cs typeface="Times New Roman" pitchFamily="18" charset="0"/>
              </a:rPr>
              <a:t/>
            </a:r>
            <a:br>
              <a:rPr lang="en-US" sz="3600" dirty="0">
                <a:latin typeface="Times New Roman" pitchFamily="18" charset="0"/>
                <a:cs typeface="Times New Roman" pitchFamily="18" charset="0"/>
              </a:rPr>
            </a:br>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Kvantitativni predmet </a:t>
            </a:r>
            <a:r>
              <a:rPr lang="hr-BA" sz="4000" b="1" dirty="0" smtClean="0">
                <a:effectLst>
                  <a:outerShdw blurRad="38100" dist="38100" dir="2700000" algn="tl">
                    <a:srgbClr val="000000">
                      <a:alpha val="43137"/>
                    </a:srgbClr>
                  </a:outerShdw>
                </a:effectLst>
                <a:latin typeface="Times New Roman" pitchFamily="18" charset="0"/>
                <a:cs typeface="Times New Roman" pitchFamily="18" charset="0"/>
              </a:rPr>
              <a:t>istraživanja</a:t>
            </a:r>
            <a:r>
              <a:rPr lang="bs-Latn-BA" sz="4000" b="1" dirty="0">
                <a:latin typeface="Times New Roman" pitchFamily="18" charset="0"/>
                <a:cs typeface="Times New Roman" pitchFamily="18" charset="0"/>
              </a:rPr>
              <a:t/>
            </a:r>
            <a:br>
              <a:rPr lang="bs-Latn-BA" sz="4000" b="1" dirty="0">
                <a:latin typeface="Times New Roman" pitchFamily="18" charset="0"/>
                <a:cs typeface="Times New Roman" pitchFamily="18" charset="0"/>
              </a:rPr>
            </a:br>
            <a:r>
              <a:rPr lang="bs-Latn-BA" sz="3600" dirty="0"/>
              <a:t/>
            </a:r>
            <a:br>
              <a:rPr lang="bs-Latn-BA" sz="3600" dirty="0"/>
            </a:b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gn="just"/>
            <a:r>
              <a:rPr lang="hr-BA" sz="3600" dirty="0">
                <a:latin typeface="Times New Roman" pitchFamily="18" charset="0"/>
                <a:cs typeface="Times New Roman" pitchFamily="18" charset="0"/>
              </a:rPr>
              <a:t>Ovaj pristup istraživanja preferira maksimalan otklon od društvenih vrijednosti u procesu istraživanja. On se najčešće susreće sa teškoćom spoznaje socijalnog konteksta u okviru kojeg se manifestira društvena pojava, jer analizira pojavu izvedenu iz prirodnog okruženja, izdvojenu iz socijalnog konteksta u kojem se ona </a:t>
            </a:r>
            <a:r>
              <a:rPr lang="hr-BA" sz="3600" dirty="0" smtClean="0">
                <a:latin typeface="Times New Roman" pitchFamily="18" charset="0"/>
                <a:cs typeface="Times New Roman" pitchFamily="18" charset="0"/>
              </a:rPr>
              <a:t>odvija.</a:t>
            </a:r>
            <a:endParaRPr lang="hr-BA" sz="3600" dirty="0"/>
          </a:p>
        </p:txBody>
      </p:sp>
    </p:spTree>
    <p:extLst>
      <p:ext uri="{BB962C8B-B14F-4D97-AF65-F5344CB8AC3E}">
        <p14:creationId xmlns:p14="http://schemas.microsoft.com/office/powerpoint/2010/main" val="3809926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8229600" cy="1143000"/>
          </a:xfrm>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Kvantitativni predmet istraživanja</a:t>
            </a:r>
            <a:endParaRPr lang="hr-BA"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lgn="just"/>
            <a:r>
              <a:rPr lang="hr-BA" sz="3600" dirty="0">
                <a:latin typeface="Times New Roman" pitchFamily="18" charset="0"/>
                <a:cs typeface="Times New Roman" pitchFamily="18" charset="0"/>
              </a:rPr>
              <a:t>Kvantitativni pristup istraživanju karakterizira operiranje mnoštvom statističkih podataka o obilježjima istraživanja društvene pojave, kada se statističkom analizom teži doći do bitnih saznanja o datoj pojavi, pa istraživača dovodi u situaciju pukog registratora odvijanja pojave, jer je istraživač van procesa odvijanja pojave zbog nastojanja da prikupi što više kvantitativnih pokazatelja ispitivane pojave, mada se ovaj način vrlo često isprepliće sa kvalitativnim pristupom.</a:t>
            </a:r>
            <a:endParaRPr lang="en-US" sz="3600" dirty="0">
              <a:latin typeface="Times New Roman" pitchFamily="18" charset="0"/>
              <a:cs typeface="Times New Roman" pitchFamily="18" charset="0"/>
            </a:endParaRPr>
          </a:p>
          <a:p>
            <a:endParaRPr lang="bs-Latn-BA" sz="3600" dirty="0"/>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2848306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a:effectLst>
                  <a:outerShdw blurRad="38100" dist="38100" dir="2700000" algn="tl">
                    <a:srgbClr val="000000">
                      <a:alpha val="43137"/>
                    </a:srgbClr>
                  </a:outerShdw>
                </a:effectLst>
                <a:latin typeface="Times New Roman" pitchFamily="18" charset="0"/>
                <a:cs typeface="Times New Roman" pitchFamily="18" charset="0"/>
              </a:rPr>
              <a:t>Kvalitativni pristup</a:t>
            </a:r>
          </a:p>
        </p:txBody>
      </p:sp>
      <p:sp>
        <p:nvSpPr>
          <p:cNvPr id="3" name="Content Placeholder 2"/>
          <p:cNvSpPr>
            <a:spLocks noGrp="1"/>
          </p:cNvSpPr>
          <p:nvPr>
            <p:ph idx="1"/>
          </p:nvPr>
        </p:nvSpPr>
        <p:spPr/>
        <p:txBody>
          <a:bodyPr>
            <a:normAutofit/>
          </a:bodyPr>
          <a:lstStyle/>
          <a:p>
            <a:pPr algn="just"/>
            <a:r>
              <a:rPr lang="hr-BA" sz="3600" dirty="0">
                <a:latin typeface="Times New Roman" pitchFamily="18" charset="0"/>
                <a:cs typeface="Times New Roman" pitchFamily="18" charset="0"/>
              </a:rPr>
              <a:t>Ova istraživanja se zasnivaju na epistemološkom principu u čijoj osnovi je razumijevanje društvenih pojava koje su rezultat indivudualne i grupne interakcije i njihov karakter i manifestne oblike možemo  razumijeti iz međuindividualne i međugrupne </a:t>
            </a:r>
            <a:r>
              <a:rPr lang="hr-BA" sz="3600" dirty="0" smtClean="0">
                <a:latin typeface="Times New Roman" pitchFamily="18" charset="0"/>
                <a:cs typeface="Times New Roman" pitchFamily="18" charset="0"/>
              </a:rPr>
              <a:t>interakcije.</a:t>
            </a:r>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1323233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a:effectLst>
                  <a:outerShdw blurRad="38100" dist="38100" dir="2700000" algn="tl">
                    <a:srgbClr val="000000">
                      <a:alpha val="43137"/>
                    </a:srgbClr>
                  </a:outerShdw>
                </a:effectLst>
                <a:latin typeface="Times New Roman" pitchFamily="18" charset="0"/>
                <a:cs typeface="Times New Roman" pitchFamily="18" charset="0"/>
              </a:rPr>
              <a:t>Kvalitativni pristup</a:t>
            </a:r>
            <a:endParaRPr lang="hr-BA"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gn="just"/>
            <a:r>
              <a:rPr lang="hr-BA" sz="3600" dirty="0">
                <a:latin typeface="Times New Roman" pitchFamily="18" charset="0"/>
                <a:cs typeface="Times New Roman" pitchFamily="18" charset="0"/>
              </a:rPr>
              <a:t>U okviru ovoga pristupa se smatra da nauka ne objašnjava, nego teži saznanju značenja pojava. Preferira upotrebu kvalitativnih metoda koje imaju slijedeće karakteristike:</a:t>
            </a:r>
          </a:p>
          <a:p>
            <a:pPr algn="just"/>
            <a:r>
              <a:rPr lang="hr-BA" sz="3600" dirty="0">
                <a:latin typeface="Times New Roman" pitchFamily="18" charset="0"/>
                <a:cs typeface="Times New Roman" pitchFamily="18" charset="0"/>
              </a:rPr>
              <a:t>1. interakcije između pojedinaca i grupa se sagledavaju u kontekstu društvene cjeline,</a:t>
            </a:r>
          </a:p>
          <a:p>
            <a:pPr algn="just"/>
            <a:r>
              <a:rPr lang="hr-BA" sz="3600" dirty="0">
                <a:latin typeface="Times New Roman" pitchFamily="18" charset="0"/>
                <a:cs typeface="Times New Roman" pitchFamily="18" charset="0"/>
              </a:rPr>
              <a:t>2. upotreba indukcije ( od općih ka pojedinačnim zaključivanjima ),</a:t>
            </a:r>
          </a:p>
          <a:p>
            <a:pPr algn="just"/>
            <a:r>
              <a:rPr lang="hr-BA" sz="3600" dirty="0">
                <a:latin typeface="Times New Roman" pitchFamily="18" charset="0"/>
                <a:cs typeface="Times New Roman" pitchFamily="18" charset="0"/>
              </a:rPr>
              <a:t>3. primjenu parcipativnog promatranja</a:t>
            </a: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249448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a:effectLst>
                  <a:outerShdw blurRad="38100" dist="38100" dir="2700000" algn="tl">
                    <a:srgbClr val="000000">
                      <a:alpha val="43137"/>
                    </a:srgbClr>
                  </a:outerShdw>
                </a:effectLst>
                <a:latin typeface="Times New Roman" pitchFamily="18" charset="0"/>
                <a:cs typeface="Times New Roman" pitchFamily="18" charset="0"/>
              </a:rPr>
              <a:t>Kvalitativni pristup</a:t>
            </a:r>
            <a:endParaRPr lang="hr-BA"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algn="just"/>
            <a:r>
              <a:rPr lang="hr-BA" sz="3600" dirty="0">
                <a:latin typeface="Times New Roman" pitchFamily="18" charset="0"/>
                <a:cs typeface="Times New Roman" pitchFamily="18" charset="0"/>
              </a:rPr>
              <a:t>4. provođenje kvalitativnih metoda se smiješta u fenomenološku perspektivu,</a:t>
            </a:r>
          </a:p>
          <a:p>
            <a:pPr algn="just"/>
            <a:r>
              <a:rPr lang="hr-BA" sz="3600" dirty="0">
                <a:latin typeface="Times New Roman" pitchFamily="18" charset="0"/>
                <a:cs typeface="Times New Roman" pitchFamily="18" charset="0"/>
              </a:rPr>
              <a:t>5. istina nije unaprijed oblikovana i definirana,</a:t>
            </a:r>
          </a:p>
          <a:p>
            <a:pPr algn="just"/>
            <a:r>
              <a:rPr lang="hr-BA" sz="3600" dirty="0">
                <a:latin typeface="Times New Roman" pitchFamily="18" charset="0"/>
                <a:cs typeface="Times New Roman" pitchFamily="18" charset="0"/>
              </a:rPr>
              <a:t>6. humanistički pristup kroz interakciju sa pojedincima i grupama,</a:t>
            </a:r>
          </a:p>
          <a:p>
            <a:pPr algn="just"/>
            <a:r>
              <a:rPr lang="hr-BA" sz="3600" dirty="0">
                <a:latin typeface="Times New Roman" pitchFamily="18" charset="0"/>
                <a:cs typeface="Times New Roman" pitchFamily="18" charset="0"/>
              </a:rPr>
              <a:t>7. traži se kvalitet validnosti istraživanja,</a:t>
            </a:r>
          </a:p>
          <a:p>
            <a:pPr algn="just"/>
            <a:r>
              <a:rPr lang="hr-BA" sz="3600" dirty="0">
                <a:latin typeface="Times New Roman" pitchFamily="18" charset="0"/>
                <a:cs typeface="Times New Roman" pitchFamily="18" charset="0"/>
              </a:rPr>
              <a:t>8. svi objekti istraživanja imaju isti tretman,</a:t>
            </a:r>
          </a:p>
          <a:p>
            <a:pPr algn="just"/>
            <a:r>
              <a:rPr lang="hr-BA" sz="3600" dirty="0">
                <a:latin typeface="Times New Roman" pitchFamily="18" charset="0"/>
                <a:cs typeface="Times New Roman" pitchFamily="18" charset="0"/>
              </a:rPr>
              <a:t>9. zasnivaju se na sposobnosti istraživača da sam odredi metode i tehnike istraživanja u nestandardnom smislu, a u skladu sa objektom istraživanja,</a:t>
            </a:r>
          </a:p>
          <a:p>
            <a:pPr algn="just"/>
            <a:r>
              <a:rPr lang="hr-BA" sz="3600" dirty="0">
                <a:latin typeface="Times New Roman" pitchFamily="18" charset="0"/>
                <a:cs typeface="Times New Roman" pitchFamily="18" charset="0"/>
              </a:rPr>
              <a:t>10. izbjegavanje bilo kakvog redukcionizma.</a:t>
            </a: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2061715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3600" b="1" dirty="0" smtClean="0">
                <a:effectLst>
                  <a:outerShdw blurRad="38100" dist="38100" dir="2700000" algn="tl">
                    <a:srgbClr val="000000">
                      <a:alpha val="43137"/>
                    </a:srgbClr>
                  </a:outerShdw>
                </a:effectLst>
                <a:latin typeface="Times New Roman" pitchFamily="18" charset="0"/>
                <a:cs typeface="Times New Roman" pitchFamily="18" charset="0"/>
              </a:rPr>
              <a:t>Uvod</a:t>
            </a:r>
            <a:endParaRPr lang="bs-Latn-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BA" sz="3600" dirty="0">
                <a:latin typeface="Times New Roman" pitchFamily="18" charset="0"/>
                <a:cs typeface="Times New Roman" pitchFamily="18" charset="0"/>
              </a:rPr>
              <a:t>Svaki naučni rad zahtijeva primjenu adekvatnih istraživačkih metoda. Ukoliko želimo uraditi istraživački projekat nastojimo upotreijebiti naučne metode, postupke oblasti koju nastojimo analizirati postavljajući hipotezu </a:t>
            </a:r>
            <a:r>
              <a:rPr lang="hr-BA" sz="3600" dirty="0" smtClean="0">
                <a:latin typeface="Times New Roman" pitchFamily="18" charset="0"/>
                <a:cs typeface="Times New Roman" pitchFamily="18" charset="0"/>
              </a:rPr>
              <a:t>problema.</a:t>
            </a:r>
            <a:endParaRPr lang="bs-Latn-BA" sz="3600" dirty="0" smtClean="0">
              <a:latin typeface="Cambria" panose="02040503050406030204" pitchFamily="18" charset="0"/>
            </a:endParaRPr>
          </a:p>
        </p:txBody>
      </p:sp>
    </p:spTree>
    <p:extLst>
      <p:ext uri="{BB962C8B-B14F-4D97-AF65-F5344CB8AC3E}">
        <p14:creationId xmlns:p14="http://schemas.microsoft.com/office/powerpoint/2010/main" val="35099930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a:effectLst>
                  <a:outerShdw blurRad="38100" dist="38100" dir="2700000" algn="tl">
                    <a:srgbClr val="000000">
                      <a:alpha val="43137"/>
                    </a:srgbClr>
                  </a:outerShdw>
                </a:effectLst>
                <a:latin typeface="Times New Roman" pitchFamily="18" charset="0"/>
                <a:cs typeface="Times New Roman" pitchFamily="18" charset="0"/>
              </a:rPr>
              <a:t>Kvalitativni pristup</a:t>
            </a:r>
            <a:endParaRPr lang="hr-BA"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BA" sz="3600" dirty="0">
                <a:latin typeface="Times New Roman" pitchFamily="18" charset="0"/>
                <a:cs typeface="Times New Roman" pitchFamily="18" charset="0"/>
              </a:rPr>
              <a:t>Suština ovoga pristupa je u činjenici da kvalitativna metoda pretpostavlja slijed intelektualnih operacija i tehničkih radnji koje istraživač prakticira s ciljem spoznaje nekog problema ili društvene pojave sa namjerom razumijevanja značenja te pojave za pojedice, grupe, ali i njega samoga.</a:t>
            </a:r>
            <a:endParaRPr lang="en-US" sz="3600" dirty="0">
              <a:latin typeface="Times New Roman" pitchFamily="18" charset="0"/>
              <a:cs typeface="Times New Roman" pitchFamily="18" charset="0"/>
            </a:endParaRPr>
          </a:p>
          <a:p>
            <a:endParaRPr lang="bs-Latn-BA" sz="3600" dirty="0"/>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42071907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a:effectLst>
                  <a:outerShdw blurRad="38100" dist="38100" dir="2700000" algn="tl">
                    <a:srgbClr val="000000">
                      <a:alpha val="43137"/>
                    </a:srgbClr>
                  </a:outerShdw>
                </a:effectLst>
                <a:latin typeface="Times New Roman" pitchFamily="18" charset="0"/>
                <a:cs typeface="Times New Roman" pitchFamily="18" charset="0"/>
              </a:rPr>
              <a:t>Kvalitativni pristup</a:t>
            </a:r>
            <a:endParaRPr lang="hr-BA"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gn="just"/>
            <a:r>
              <a:rPr lang="hr-BA" sz="3600" dirty="0">
                <a:latin typeface="Times New Roman" pitchFamily="18" charset="0"/>
                <a:cs typeface="Times New Roman" pitchFamily="18" charset="0"/>
              </a:rPr>
              <a:t>Kriteriji za validaciju kvalitativnih metoda za prikupljanje podataka su različiti:</a:t>
            </a:r>
          </a:p>
          <a:p>
            <a:pPr algn="just"/>
            <a:r>
              <a:rPr lang="hr-BA" sz="3600" dirty="0">
                <a:latin typeface="Times New Roman" pitchFamily="18" charset="0"/>
                <a:cs typeface="Times New Roman" pitchFamily="18" charset="0"/>
              </a:rPr>
              <a:t>1. interna akceptacija </a:t>
            </a:r>
            <a:r>
              <a:rPr lang="hr-BA" sz="3600" dirty="0" smtClean="0">
                <a:latin typeface="Times New Roman" pitchFamily="18" charset="0"/>
                <a:cs typeface="Times New Roman" pitchFamily="18" charset="0"/>
              </a:rPr>
              <a:t>- </a:t>
            </a:r>
            <a:r>
              <a:rPr lang="hr-BA" sz="3600" dirty="0">
                <a:latin typeface="Times New Roman" pitchFamily="18" charset="0"/>
                <a:cs typeface="Times New Roman" pitchFamily="18" charset="0"/>
              </a:rPr>
              <a:t>prihvatljivost,</a:t>
            </a:r>
          </a:p>
          <a:p>
            <a:pPr algn="just"/>
            <a:r>
              <a:rPr lang="hr-BA" sz="3600" dirty="0">
                <a:latin typeface="Times New Roman" pitchFamily="18" charset="0"/>
                <a:cs typeface="Times New Roman" pitchFamily="18" charset="0"/>
              </a:rPr>
              <a:t>2. interna koherencija </a:t>
            </a:r>
            <a:r>
              <a:rPr lang="hr-BA" sz="3600" dirty="0" smtClean="0">
                <a:latin typeface="Times New Roman" pitchFamily="18" charset="0"/>
                <a:cs typeface="Times New Roman" pitchFamily="18" charset="0"/>
              </a:rPr>
              <a:t>- </a:t>
            </a:r>
            <a:r>
              <a:rPr lang="hr-BA" sz="3600" dirty="0">
                <a:latin typeface="Times New Roman" pitchFamily="18" charset="0"/>
                <a:cs typeface="Times New Roman" pitchFamily="18" charset="0"/>
              </a:rPr>
              <a:t>preciznost,</a:t>
            </a:r>
          </a:p>
          <a:p>
            <a:pPr algn="just"/>
            <a:r>
              <a:rPr lang="hr-BA" sz="3600" dirty="0">
                <a:latin typeface="Times New Roman" pitchFamily="18" charset="0"/>
                <a:cs typeface="Times New Roman" pitchFamily="18" charset="0"/>
              </a:rPr>
              <a:t>3. eksterna konfirmacija </a:t>
            </a:r>
            <a:r>
              <a:rPr lang="hr-BA" sz="3600" dirty="0" smtClean="0">
                <a:latin typeface="Times New Roman" pitchFamily="18" charset="0"/>
                <a:cs typeface="Times New Roman" pitchFamily="18" charset="0"/>
              </a:rPr>
              <a:t>- </a:t>
            </a:r>
            <a:r>
              <a:rPr lang="hr-BA" sz="3600" dirty="0">
                <a:latin typeface="Times New Roman" pitchFamily="18" charset="0"/>
                <a:cs typeface="Times New Roman" pitchFamily="18" charset="0"/>
              </a:rPr>
              <a:t>potvrđivanje,</a:t>
            </a:r>
          </a:p>
          <a:p>
            <a:pPr algn="just"/>
            <a:r>
              <a:rPr lang="hr-BA" sz="3600" dirty="0">
                <a:latin typeface="Times New Roman" pitchFamily="18" charset="0"/>
                <a:cs typeface="Times New Roman" pitchFamily="18" charset="0"/>
              </a:rPr>
              <a:t>4. potpunost, cjelovitost, </a:t>
            </a:r>
          </a:p>
          <a:p>
            <a:pPr algn="just"/>
            <a:r>
              <a:rPr lang="hr-BA" sz="3600" dirty="0">
                <a:latin typeface="Times New Roman" pitchFamily="18" charset="0"/>
                <a:cs typeface="Times New Roman" pitchFamily="18" charset="0"/>
              </a:rPr>
              <a:t>5. zasićenost podatcima.</a:t>
            </a:r>
            <a:endParaRPr lang="en-US" sz="3600" dirty="0">
              <a:latin typeface="Times New Roman" pitchFamily="18" charset="0"/>
              <a:cs typeface="Times New Roman" pitchFamily="18" charset="0"/>
            </a:endParaRP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712908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b="1" dirty="0" smtClean="0">
                <a:effectLst>
                  <a:outerShdw blurRad="38100" dist="38100" dir="2700000" algn="tl">
                    <a:srgbClr val="000000">
                      <a:alpha val="43137"/>
                    </a:srgbClr>
                  </a:outerShdw>
                </a:effectLst>
                <a:latin typeface="Times New Roman" pitchFamily="18" charset="0"/>
                <a:cs typeface="Times New Roman" pitchFamily="18" charset="0"/>
              </a:rPr>
              <a:t>Zaključak</a:t>
            </a:r>
            <a:endParaRPr lang="en-US"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algn="just"/>
            <a:r>
              <a:rPr lang="hr-HR" dirty="0" smtClean="0">
                <a:latin typeface="Times New Roman" pitchFamily="18" charset="0"/>
                <a:cs typeface="Times New Roman" pitchFamily="18" charset="0"/>
              </a:rPr>
              <a:t>O metodi se može govoriti kao logičkom postupku koji je svojstven naučnom istraživanju uz oslanjanja na pravila formalne logike pomoći kojih se teži otkrit naučna istina.</a:t>
            </a:r>
          </a:p>
          <a:p>
            <a:pPr algn="just"/>
            <a:r>
              <a:rPr lang="en-US" dirty="0" err="1">
                <a:latin typeface="Times New Roman" pitchFamily="18" charset="0"/>
                <a:cs typeface="Times New Roman" pitchFamily="18" charset="0"/>
              </a:rPr>
              <a:t>Suština</a:t>
            </a:r>
            <a:r>
              <a:rPr lang="en-US" dirty="0">
                <a:latin typeface="Times New Roman" pitchFamily="18" charset="0"/>
                <a:cs typeface="Times New Roman" pitchFamily="18" charset="0"/>
              </a:rPr>
              <a:t> </a:t>
            </a:r>
            <a:r>
              <a:rPr lang="hr-HR" dirty="0" smtClean="0">
                <a:latin typeface="Times New Roman" pitchFamily="18" charset="0"/>
                <a:cs typeface="Times New Roman" pitchFamily="18" charset="0"/>
              </a:rPr>
              <a:t>kvalitativnog</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pristupa</a:t>
            </a:r>
            <a:r>
              <a:rPr lang="en-US" dirty="0">
                <a:latin typeface="Times New Roman" pitchFamily="18" charset="0"/>
                <a:cs typeface="Times New Roman" pitchFamily="18" charset="0"/>
              </a:rPr>
              <a:t> je u </a:t>
            </a:r>
            <a:r>
              <a:rPr lang="en-US" dirty="0" err="1">
                <a:latin typeface="Times New Roman" pitchFamily="18" charset="0"/>
                <a:cs typeface="Times New Roman" pitchFamily="18" charset="0"/>
              </a:rPr>
              <a:t>činjenici</a:t>
            </a:r>
            <a:r>
              <a:rPr lang="en-US" dirty="0">
                <a:latin typeface="Times New Roman" pitchFamily="18" charset="0"/>
                <a:cs typeface="Times New Roman" pitchFamily="18" charset="0"/>
              </a:rPr>
              <a:t> da </a:t>
            </a:r>
            <a:r>
              <a:rPr lang="en-US" dirty="0" err="1">
                <a:latin typeface="Times New Roman" pitchFamily="18" charset="0"/>
                <a:cs typeface="Times New Roman" pitchFamily="18" charset="0"/>
              </a:rPr>
              <a:t>kvalitativna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metoda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pretpostavlja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slijed</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intelektualnih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operacija</a:t>
            </a:r>
            <a:r>
              <a:rPr lang="en-US" dirty="0">
                <a:latin typeface="Times New Roman" pitchFamily="18" charset="0"/>
                <a:cs typeface="Times New Roman" pitchFamily="18" charset="0"/>
              </a:rPr>
              <a:t> i </a:t>
            </a:r>
            <a:r>
              <a:rPr lang="en-US" dirty="0" err="1">
                <a:latin typeface="Times New Roman" pitchFamily="18" charset="0"/>
                <a:cs typeface="Times New Roman" pitchFamily="18" charset="0"/>
              </a:rPr>
              <a:t>tehničkih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radnji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koje</a:t>
            </a:r>
            <a:r>
              <a:rPr lang="en-US" dirty="0">
                <a:latin typeface="Times New Roman" pitchFamily="18" charset="0"/>
                <a:cs typeface="Times New Roman" pitchFamily="18" charset="0"/>
              </a:rPr>
              <a:t> </a:t>
            </a:r>
            <a:r>
              <a:rPr lang="hr-HR" dirty="0" smtClean="0">
                <a:latin typeface="Times New Roman" pitchFamily="18" charset="0"/>
                <a:cs typeface="Times New Roman" pitchFamily="18" charset="0"/>
              </a:rPr>
              <a:t>istraživač</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prakticira</a:t>
            </a:r>
            <a:r>
              <a:rPr lang="en-US" dirty="0">
                <a:latin typeface="Times New Roman" pitchFamily="18" charset="0"/>
                <a:cs typeface="Times New Roman" pitchFamily="18" charset="0"/>
              </a:rPr>
              <a:t> s </a:t>
            </a:r>
            <a:r>
              <a:rPr lang="en-US" dirty="0" err="1">
                <a:latin typeface="Times New Roman" pitchFamily="18" charset="0"/>
                <a:cs typeface="Times New Roman" pitchFamily="18" charset="0"/>
              </a:rPr>
              <a:t>ciljem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spoznaje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nekog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problema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društvene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pojave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namjerom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razumijevanja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značenja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pojave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za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pojedice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grupe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ali</a:t>
            </a:r>
            <a:r>
              <a:rPr lang="en-US" dirty="0">
                <a:latin typeface="Times New Roman" pitchFamily="18" charset="0"/>
                <a:cs typeface="Times New Roman" pitchFamily="18" charset="0"/>
              </a:rPr>
              <a:t> i </a:t>
            </a:r>
            <a:r>
              <a:rPr lang="en-US" dirty="0" err="1">
                <a:latin typeface="Times New Roman" pitchFamily="18" charset="0"/>
                <a:cs typeface="Times New Roman" pitchFamily="18" charset="0"/>
              </a:rPr>
              <a:t>njega</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samoga</a:t>
            </a:r>
            <a:r>
              <a:rPr lang="hr-HR"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6363564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b="1" dirty="0" smtClean="0">
                <a:latin typeface="Times New Roman" pitchFamily="18" charset="0"/>
                <a:cs typeface="Times New Roman" pitchFamily="18" charset="0"/>
              </a:rPr>
              <a:t>Zaključak</a:t>
            </a:r>
            <a:endParaRPr lang="hr-HR"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hr-HR" dirty="0" smtClean="0">
                <a:latin typeface="Times New Roman" pitchFamily="18" charset="0"/>
                <a:cs typeface="Times New Roman" pitchFamily="18" charset="0"/>
              </a:rPr>
              <a:t>Kvantitativni pristup istraživanju karakterizira operiranje mnoštvom statističkih podataka o obilježjima istraživanja društvene pojave, kada se statističkom analizom teži doći do bitnih saznanja o datoj pojavi, pa istraživača dovodi u situaciju pukog registratora odvijanja pojave.</a:t>
            </a:r>
            <a:endParaRPr lang="hr-HR" dirty="0">
              <a:latin typeface="Times New Roman" pitchFamily="18" charset="0"/>
              <a:cs typeface="Times New Roman" pitchFamily="18" charset="0"/>
            </a:endParaRPr>
          </a:p>
        </p:txBody>
      </p:sp>
    </p:spTree>
    <p:extLst>
      <p:ext uri="{BB962C8B-B14F-4D97-AF65-F5344CB8AC3E}">
        <p14:creationId xmlns:p14="http://schemas.microsoft.com/office/powerpoint/2010/main" val="3828118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3600" b="1" dirty="0">
                <a:effectLst>
                  <a:outerShdw blurRad="38100" dist="38100" dir="2700000" algn="tl">
                    <a:srgbClr val="000000">
                      <a:alpha val="43137"/>
                    </a:srgbClr>
                  </a:outerShdw>
                </a:effectLst>
                <a:latin typeface="Times New Roman" pitchFamily="18" charset="0"/>
                <a:cs typeface="Times New Roman" pitchFamily="18" charset="0"/>
              </a:rPr>
              <a:t>Metode istraživanja</a:t>
            </a:r>
            <a:endParaRPr lang="hr-BA"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hr-BA" sz="3600" dirty="0">
                <a:latin typeface="Times New Roman" pitchFamily="18" charset="0"/>
                <a:cs typeface="Times New Roman" pitchFamily="18" charset="0"/>
              </a:rPr>
              <a:t>Nakon što smo utvrdili problem, predmet, i cilj istraživanja, te postavili hipotezu radimo analizu metodoloških elemenata koje smo naveli kako bismo odredili potrebne metode za istraživački postupak koji ćemo provoditi. U ovom smislu razlikujemo dva pojma:</a:t>
            </a:r>
          </a:p>
          <a:p>
            <a:pPr algn="just"/>
            <a:r>
              <a:rPr lang="hr-BA" sz="3600" dirty="0">
                <a:latin typeface="Times New Roman" pitchFamily="18" charset="0"/>
                <a:cs typeface="Times New Roman" pitchFamily="18" charset="0"/>
              </a:rPr>
              <a:t>1. metod kao način </a:t>
            </a:r>
            <a:r>
              <a:rPr lang="hr-BA" sz="3600" dirty="0" smtClean="0">
                <a:latin typeface="Times New Roman" pitchFamily="18" charset="0"/>
                <a:cs typeface="Times New Roman" pitchFamily="18" charset="0"/>
              </a:rPr>
              <a:t>istraživanja,</a:t>
            </a:r>
            <a:endParaRPr lang="hr-BA" sz="3600" dirty="0">
              <a:latin typeface="Times New Roman" pitchFamily="18" charset="0"/>
              <a:cs typeface="Times New Roman" pitchFamily="18" charset="0"/>
            </a:endParaRP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931931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3600" b="1" dirty="0">
                <a:effectLst>
                  <a:outerShdw blurRad="38100" dist="38100" dir="2700000" algn="tl">
                    <a:srgbClr val="000000">
                      <a:alpha val="43137"/>
                    </a:srgbClr>
                  </a:outerShdw>
                </a:effectLst>
                <a:latin typeface="Times New Roman" pitchFamily="18" charset="0"/>
                <a:cs typeface="Times New Roman" pitchFamily="18" charset="0"/>
              </a:rPr>
              <a:t>Metode istraživanja</a:t>
            </a:r>
            <a:endParaRPr lang="hr-BA"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gn="just"/>
            <a:r>
              <a:rPr lang="hr-BA" dirty="0">
                <a:latin typeface="Times New Roman" pitchFamily="18" charset="0"/>
                <a:cs typeface="Times New Roman" pitchFamily="18" charset="0"/>
              </a:rPr>
              <a:t>2</a:t>
            </a:r>
            <a:r>
              <a:rPr lang="hr-BA" sz="3600" dirty="0">
                <a:latin typeface="Times New Roman" pitchFamily="18" charset="0"/>
                <a:cs typeface="Times New Roman" pitchFamily="18" charset="0"/>
              </a:rPr>
              <a:t>. metod kao forma prikupljanja podataka.</a:t>
            </a:r>
          </a:p>
          <a:p>
            <a:pPr algn="just"/>
            <a:r>
              <a:rPr lang="hr-BA" sz="3600" dirty="0">
                <a:latin typeface="Times New Roman" pitchFamily="18" charset="0"/>
                <a:cs typeface="Times New Roman" pitchFamily="18" charset="0"/>
              </a:rPr>
              <a:t>Nakon utvrđivanja početnih elemenata koje smo predhodno naveli pristupamo selekciji metoda, što prolazi nekoliko faza</a:t>
            </a:r>
            <a:r>
              <a:rPr lang="hr-BA" sz="3600" dirty="0" smtClean="0">
                <a:latin typeface="Times New Roman" pitchFamily="18" charset="0"/>
                <a:cs typeface="Times New Roman" pitchFamily="18" charset="0"/>
              </a:rPr>
              <a:t>:</a:t>
            </a:r>
          </a:p>
          <a:p>
            <a:pPr algn="just"/>
            <a:r>
              <a:rPr lang="hr-BA" sz="3600" dirty="0">
                <a:latin typeface="Times New Roman" pitchFamily="18" charset="0"/>
                <a:cs typeface="Times New Roman" pitchFamily="18" charset="0"/>
              </a:rPr>
              <a:t>1. Prva faza se odnosi na upotrebu metoda u vidu njihove verifikacije pri naučnoj teoriji, određujući njihove epistemološke prednosti i nedostatke.</a:t>
            </a:r>
          </a:p>
          <a:p>
            <a:pPr algn="just"/>
            <a:endParaRPr lang="en-US" sz="3600" dirty="0">
              <a:latin typeface="Times New Roman" pitchFamily="18" charset="0"/>
              <a:cs typeface="Times New Roman" pitchFamily="18" charset="0"/>
            </a:endParaRPr>
          </a:p>
          <a:p>
            <a:endParaRPr lang="bs-Latn-BA" dirty="0"/>
          </a:p>
          <a:p>
            <a:endParaRPr lang="hr-BA" dirty="0">
              <a:latin typeface="Times New Roman" pitchFamily="18" charset="0"/>
              <a:cs typeface="Times New Roman" pitchFamily="18" charset="0"/>
            </a:endParaRPr>
          </a:p>
        </p:txBody>
      </p:sp>
    </p:spTree>
    <p:extLst>
      <p:ext uri="{BB962C8B-B14F-4D97-AF65-F5344CB8AC3E}">
        <p14:creationId xmlns:p14="http://schemas.microsoft.com/office/powerpoint/2010/main" val="3747678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3600" b="1" dirty="0">
                <a:effectLst>
                  <a:outerShdw blurRad="38100" dist="38100" dir="2700000" algn="tl">
                    <a:srgbClr val="000000">
                      <a:alpha val="43137"/>
                    </a:srgbClr>
                  </a:outerShdw>
                </a:effectLst>
                <a:latin typeface="Times New Roman" pitchFamily="18" charset="0"/>
                <a:cs typeface="Times New Roman" pitchFamily="18" charset="0"/>
              </a:rPr>
              <a:t>Metode istraživanja</a:t>
            </a:r>
            <a:endParaRPr lang="hr-BA"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gn="just"/>
            <a:r>
              <a:rPr lang="hr-BA" sz="3600" dirty="0">
                <a:latin typeface="Times New Roman" pitchFamily="18" charset="0"/>
                <a:cs typeface="Times New Roman" pitchFamily="18" charset="0"/>
              </a:rPr>
              <a:t>2. U drugoj fazi odabrane metode se stavljaju u kontekst cilja, predmeta i hipoteze, kako bi se odredilo koliko opsek metodološkog postupka odabrana metoda može obuhvatiti.</a:t>
            </a:r>
          </a:p>
          <a:p>
            <a:pPr algn="just"/>
            <a:r>
              <a:rPr lang="hr-BA" sz="3600" dirty="0">
                <a:latin typeface="Times New Roman" pitchFamily="18" charset="0"/>
                <a:cs typeface="Times New Roman" pitchFamily="18" charset="0"/>
              </a:rPr>
              <a:t>3. U trećoj fazi u razmatranje ulazi još metoda kako bi se popunila moguća praznina nastala tijekom istraživačkog procesa. U ovoj fazi se metode kombiniraju i prilagođavaju.</a:t>
            </a:r>
          </a:p>
          <a:p>
            <a:pPr algn="just">
              <a:buNone/>
            </a:pPr>
            <a:endParaRPr lang="hr-BA" sz="3600" dirty="0">
              <a:latin typeface="Times New Roman" pitchFamily="18" charset="0"/>
              <a:cs typeface="Times New Roman" pitchFamily="18" charset="0"/>
            </a:endParaRPr>
          </a:p>
          <a:p>
            <a:pPr algn="just"/>
            <a:endParaRPr lang="hr-BA" sz="3600" dirty="0" smtClean="0">
              <a:latin typeface="Times New Roman" pitchFamily="18" charset="0"/>
              <a:cs typeface="Times New Roman" pitchFamily="18" charset="0"/>
            </a:endParaRPr>
          </a:p>
          <a:p>
            <a:pPr marL="0" indent="0" algn="just">
              <a:buNone/>
            </a:pPr>
            <a:endParaRPr lang="en-US" sz="3600" dirty="0">
              <a:latin typeface="Times New Roman" pitchFamily="18" charset="0"/>
              <a:cs typeface="Times New Roman" pitchFamily="18" charset="0"/>
            </a:endParaRPr>
          </a:p>
          <a:p>
            <a:endParaRPr lang="bs-Latn-BA" sz="3600" dirty="0"/>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1060319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Pojam metoda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algn="just"/>
            <a:r>
              <a:rPr lang="hr-BA" sz="3600" dirty="0">
                <a:latin typeface="Times New Roman" pitchFamily="18" charset="0"/>
                <a:cs typeface="Times New Roman" pitchFamily="18" charset="0"/>
              </a:rPr>
              <a:t>O metodi se može govoriti kao logičkom postupku koji je svojstven naučnom istraživanju uz oslanjanja na pravila formalne </a:t>
            </a:r>
            <a:r>
              <a:rPr lang="hr-BA" sz="3600" dirty="0" smtClean="0">
                <a:latin typeface="Times New Roman" pitchFamily="18" charset="0"/>
                <a:cs typeface="Times New Roman" pitchFamily="18" charset="0"/>
              </a:rPr>
              <a:t>logike pomoći </a:t>
            </a:r>
            <a:r>
              <a:rPr lang="hr-BA" sz="3600" dirty="0">
                <a:latin typeface="Times New Roman" pitchFamily="18" charset="0"/>
                <a:cs typeface="Times New Roman" pitchFamily="18" charset="0"/>
              </a:rPr>
              <a:t>kojih se teži otkrit naučna istina.</a:t>
            </a:r>
          </a:p>
          <a:p>
            <a:pPr algn="just"/>
            <a:r>
              <a:rPr lang="hr-BA" sz="3600" dirty="0">
                <a:latin typeface="Times New Roman" pitchFamily="18" charset="0"/>
                <a:cs typeface="Times New Roman" pitchFamily="18" charset="0"/>
              </a:rPr>
              <a:t>Ona teži spoznavanju svijeta, prirode i društva, pri čemu se međuspobno isprepliču ljudski um i objekt čijoj se spoznaju teži, uz primjenu logičkih pravila u procesu saznanja </a:t>
            </a:r>
            <a:r>
              <a:rPr lang="hr-BA" sz="3600" dirty="0" smtClean="0">
                <a:latin typeface="Times New Roman" pitchFamily="18" charset="0"/>
                <a:cs typeface="Times New Roman" pitchFamily="18" charset="0"/>
              </a:rPr>
              <a:t>-  </a:t>
            </a:r>
            <a:r>
              <a:rPr lang="hr-BA" sz="3600" dirty="0">
                <a:latin typeface="Times New Roman" pitchFamily="18" charset="0"/>
                <a:cs typeface="Times New Roman" pitchFamily="18" charset="0"/>
              </a:rPr>
              <a:t>pojmovi, hipoteza, </a:t>
            </a:r>
            <a:r>
              <a:rPr lang="hr-BA" sz="3600" dirty="0" smtClean="0">
                <a:latin typeface="Times New Roman" pitchFamily="18" charset="0"/>
                <a:cs typeface="Times New Roman" pitchFamily="18" charset="0"/>
              </a:rPr>
              <a:t>sudovi i zaključak.</a:t>
            </a:r>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3884072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Pojam metoda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lgn="just"/>
            <a:r>
              <a:rPr lang="hr-BA" sz="3600" dirty="0">
                <a:latin typeface="Times New Roman" pitchFamily="18" charset="0"/>
                <a:cs typeface="Times New Roman" pitchFamily="18" charset="0"/>
              </a:rPr>
              <a:t>Riječ metoda dolazi od grčke riječi methodos </a:t>
            </a:r>
            <a:r>
              <a:rPr lang="hr-BA" sz="3600" dirty="0" smtClean="0">
                <a:latin typeface="Times New Roman" pitchFamily="18" charset="0"/>
                <a:cs typeface="Times New Roman" pitchFamily="18" charset="0"/>
              </a:rPr>
              <a:t>- </a:t>
            </a:r>
            <a:r>
              <a:rPr lang="hr-BA" sz="3600" dirty="0">
                <a:latin typeface="Times New Roman" pitchFamily="18" charset="0"/>
                <a:cs typeface="Times New Roman" pitchFamily="18" charset="0"/>
              </a:rPr>
              <a:t>planski put utvrđivanja istine, planski postupak za postignuće nekog cilja na nekom praktičnom ili teorijskom području. </a:t>
            </a:r>
          </a:p>
          <a:p>
            <a:pPr algn="just"/>
            <a:r>
              <a:rPr lang="hr-BA" sz="3600" dirty="0">
                <a:latin typeface="Times New Roman" pitchFamily="18" charset="0"/>
                <a:cs typeface="Times New Roman" pitchFamily="18" charset="0"/>
              </a:rPr>
              <a:t>Primjenom metoda u istraživanju se nastoje riješiti problemi koji su prisutni u društvenoj stvarnosti. Pomoću metoda se uspostavlja promjenivi odnos između činjenica i pretpostavki, pomoću nje nauka zahtijeva i istražuje logički adekvatne razloge za stavove koje ona ističe.</a:t>
            </a:r>
            <a:endParaRPr lang="en-US" sz="3600" dirty="0">
              <a:latin typeface="Times New Roman" pitchFamily="18" charset="0"/>
              <a:cs typeface="Times New Roman" pitchFamily="18" charset="0"/>
            </a:endParaRP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780317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Pojam metoda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gn="just"/>
            <a:r>
              <a:rPr lang="hr-BA" sz="3600" dirty="0">
                <a:latin typeface="Times New Roman" pitchFamily="18" charset="0"/>
                <a:cs typeface="Times New Roman" pitchFamily="18" charset="0"/>
              </a:rPr>
              <a:t>Naučna metoda je precizna i točna, sistematična, a bitna karakteristika metode je da ona sama sebe koriguje, i istraživaču pruža logičku sigurnost. </a:t>
            </a:r>
          </a:p>
          <a:p>
            <a:pPr algn="just"/>
            <a:r>
              <a:rPr lang="hr-BA" sz="3600" dirty="0" smtClean="0">
                <a:solidFill>
                  <a:srgbClr val="7030A0"/>
                </a:solidFill>
                <a:latin typeface="Times New Roman" pitchFamily="18" charset="0"/>
                <a:cs typeface="Times New Roman" pitchFamily="18" charset="0"/>
              </a:rPr>
              <a:t>Naučni </a:t>
            </a:r>
            <a:r>
              <a:rPr lang="hr-BA" sz="3600" dirty="0">
                <a:solidFill>
                  <a:srgbClr val="7030A0"/>
                </a:solidFill>
                <a:latin typeface="Times New Roman" pitchFamily="18" charset="0"/>
                <a:cs typeface="Times New Roman" pitchFamily="18" charset="0"/>
              </a:rPr>
              <a:t>metod je skup saznajno epistemoloških premisa, logičkih i proceduralnih pravila koje nauka kao djelatnost primjenuje u naučno istraživačkom </a:t>
            </a:r>
            <a:r>
              <a:rPr lang="hr-BA" sz="3600" dirty="0" smtClean="0">
                <a:solidFill>
                  <a:srgbClr val="7030A0"/>
                </a:solidFill>
                <a:latin typeface="Times New Roman" pitchFamily="18" charset="0"/>
                <a:cs typeface="Times New Roman" pitchFamily="18" charset="0"/>
              </a:rPr>
              <a:t>praksisu.</a:t>
            </a:r>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2685449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Pojam metoda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gn="just"/>
            <a:r>
              <a:rPr lang="hr-BA" sz="3600" dirty="0">
                <a:solidFill>
                  <a:srgbClr val="7030A0"/>
                </a:solidFill>
                <a:latin typeface="Times New Roman" pitchFamily="18" charset="0"/>
                <a:cs typeface="Times New Roman" pitchFamily="18" charset="0"/>
              </a:rPr>
              <a:t>S druge strane, istraživački metod predstavlja konkretizaciju naučnog metoda, put ili način kombinovanja više specifičnih postupaka zavisno od predmeta, ciljeva i nacrta istraživanja konima se dolazi do novih naučnih saznanja. </a:t>
            </a:r>
            <a:r>
              <a:rPr lang="hr-BA" sz="3600" dirty="0" smtClean="0">
                <a:solidFill>
                  <a:srgbClr val="7030A0"/>
                </a:solidFill>
                <a:latin typeface="Times New Roman" pitchFamily="18" charset="0"/>
                <a:cs typeface="Times New Roman" pitchFamily="18" charset="0"/>
              </a:rPr>
              <a:t>( </a:t>
            </a:r>
            <a:r>
              <a:rPr lang="hr-BA" sz="3600" dirty="0">
                <a:solidFill>
                  <a:srgbClr val="7030A0"/>
                </a:solidFill>
                <a:latin typeface="Times New Roman" pitchFamily="18" charset="0"/>
                <a:cs typeface="Times New Roman" pitchFamily="18" charset="0"/>
              </a:rPr>
              <a:t>Dr. Mensur Kustura )</a:t>
            </a:r>
          </a:p>
          <a:p>
            <a:pPr algn="just"/>
            <a:r>
              <a:rPr lang="hr-BA" sz="3600" dirty="0">
                <a:latin typeface="Times New Roman" pitchFamily="18" charset="0"/>
                <a:cs typeface="Times New Roman" pitchFamily="18" charset="0"/>
              </a:rPr>
              <a:t>S obzirom na raznovrsnost metoda vrši se operacionalizacija modela naučnog istraživanja kroz nekoliko faza:</a:t>
            </a:r>
            <a:endParaRPr lang="en-US" sz="3600" dirty="0">
              <a:latin typeface="Times New Roman" pitchFamily="18" charset="0"/>
              <a:cs typeface="Times New Roman" pitchFamily="18" charset="0"/>
            </a:endParaRP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4033261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TotalTime>
  <Words>1182</Words>
  <Application>Microsoft Office PowerPoint</Application>
  <PresentationFormat>On-screen Show (4:3)</PresentationFormat>
  <Paragraphs>93</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Mtodologija društvenih i pravnih nauka </vt:lpstr>
      <vt:lpstr>Uvod</vt:lpstr>
      <vt:lpstr>Metode istraživanja</vt:lpstr>
      <vt:lpstr>Metode istraživanja</vt:lpstr>
      <vt:lpstr>Metode istraživanja</vt:lpstr>
      <vt:lpstr>Pojam metoda</vt:lpstr>
      <vt:lpstr>Pojam metoda</vt:lpstr>
      <vt:lpstr>Pojam metoda</vt:lpstr>
      <vt:lpstr>Pojam metoda</vt:lpstr>
      <vt:lpstr>Pojam metoda</vt:lpstr>
      <vt:lpstr>Pojam metoda</vt:lpstr>
      <vt:lpstr>Pojam metoda</vt:lpstr>
      <vt:lpstr>Pojam metoda</vt:lpstr>
      <vt:lpstr>Kvantitativni predmet istraživanja</vt:lpstr>
      <vt:lpstr> Kvantitativni predmet istraživanja  </vt:lpstr>
      <vt:lpstr>Kvantitativni predmet istraživanja</vt:lpstr>
      <vt:lpstr>Kvalitativni pristup</vt:lpstr>
      <vt:lpstr>Kvalitativni pristup</vt:lpstr>
      <vt:lpstr>Kvalitativni pristup</vt:lpstr>
      <vt:lpstr>Kvalitativni pristup</vt:lpstr>
      <vt:lpstr>Kvalitativni pristup</vt:lpstr>
      <vt:lpstr>Zaključak</vt:lpstr>
      <vt:lpstr>Zaključak</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PFK8</dc:creator>
  <cp:lastModifiedBy>mensur</cp:lastModifiedBy>
  <cp:revision>21</cp:revision>
  <dcterms:created xsi:type="dcterms:W3CDTF">2017-03-02T12:00:53Z</dcterms:created>
  <dcterms:modified xsi:type="dcterms:W3CDTF">2020-02-26T08:01:47Z</dcterms:modified>
</cp:coreProperties>
</file>