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34" y="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26.2.2020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67583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26.2.2020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89858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26.2.2020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1904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26.2.2020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30900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26.2.2020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99128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26.2.2020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23347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26.2.2020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70834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26.2.2020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45316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26.2.2020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59534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26.2.2020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63606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26.2.2020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69072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t="-21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8837E-E15A-4F53-9B86-A0EBC71CFA8D}" type="datetimeFigureOut">
              <a:rPr lang="bs-Latn-BA" smtClean="0"/>
              <a:t>26.2.2020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276420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3528" y="1988841"/>
            <a:ext cx="8496944" cy="1611610"/>
          </a:xfrm>
        </p:spPr>
        <p:txBody>
          <a:bodyPr/>
          <a:lstStyle/>
          <a:p>
            <a:r>
              <a:rPr lang="bs-Latn-B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Metodologija društvenih i pravnih nauka</a:t>
            </a:r>
            <a:endParaRPr lang="bs-Latn-B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3240360"/>
          </a:xfrm>
        </p:spPr>
        <p:txBody>
          <a:bodyPr>
            <a:normAutofit/>
          </a:bodyPr>
          <a:lstStyle/>
          <a:p>
            <a:endParaRPr lang="bs-Latn-BA" b="1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endParaRPr lang="bs-Latn-BA" b="1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bs-Latn-BA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Prof. dr</a:t>
            </a:r>
            <a:r>
              <a:rPr lang="bs-Latn-B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. Mensur </a:t>
            </a:r>
            <a:r>
              <a:rPr lang="bs-Latn-BA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Kustura</a:t>
            </a:r>
          </a:p>
          <a:p>
            <a:endParaRPr lang="bs-Latn-BA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r>
              <a:rPr lang="bs-Latn-BA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201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9</a:t>
            </a:r>
            <a:r>
              <a:rPr lang="bs-Latn-BA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/20</a:t>
            </a:r>
            <a:r>
              <a:rPr lang="en-US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20</a:t>
            </a:r>
            <a:endParaRPr lang="bs-Latn-BA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endParaRPr lang="bs-Latn-BA" b="1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endParaRPr lang="bs-Latn-BA" sz="2400" b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85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Vr</a:t>
            </a:r>
            <a:r>
              <a:rPr lang="hr-B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ste </a:t>
            </a:r>
            <a:r>
              <a:rPr lang="bs-Latn-B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naučnog objašnjenja</a:t>
            </a:r>
            <a:endParaRPr lang="hr-BA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2. Objašnjenje po vjerojatnoći: u ovoj vrsti objašnjenja se iz explanansa </a:t>
            </a:r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iskaza koji se koristi za davanje objašnjenja, iskaz o pojavi koju bi trebalo objasniti ne slijedi sa logičkom nužnošću ili deduktivnom izvjesnošću nego samo sa nekom vjerojatnoćom. Ovdje je rječ o induktivnom logičkom argumentu.</a:t>
            </a:r>
          </a:p>
          <a:p>
            <a:pPr algn="just"/>
            <a:endParaRPr lang="hr-BA" sz="3600" dirty="0"/>
          </a:p>
        </p:txBody>
      </p:sp>
    </p:spTree>
    <p:extLst>
      <p:ext uri="{BB962C8B-B14F-4D97-AF65-F5344CB8AC3E}">
        <p14:creationId xmlns:p14="http://schemas.microsoft.com/office/powerpoint/2010/main" val="2670350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Vr</a:t>
            </a:r>
            <a:r>
              <a:rPr lang="hr-B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ste </a:t>
            </a:r>
            <a:r>
              <a:rPr lang="bs-Latn-B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naučnog objašnjenja</a:t>
            </a:r>
            <a:endParaRPr lang="hr-BA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3. Funkcionalno teleološko objašnjenje: je vrsta naučnog objašnjenja koje se uglavnom koristi u biologiji.</a:t>
            </a:r>
          </a:p>
          <a:p>
            <a:pPr algn="just"/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4. Genetička </a:t>
            </a:r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objašnjenja: predstavlja događaje ili stanja koja su nastupila u datom trenutku. Genetički se objašnjava tako što se pokazuje da je taj događaj rezulat više događaja koji su mu predhodili. Primjenu imaju u društvenim naukama.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4208068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Zaključak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Iz gore navedenog slijedi da je </a:t>
            </a:r>
            <a:r>
              <a:rPr lang="hr-HR" sz="36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aučno 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objašnjenje ili eksplanancija </a:t>
            </a:r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logički 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postupak pomoću kojeg se nešto </a:t>
            </a:r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predmet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, događaj ili </a:t>
            </a:r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činjenica</a:t>
            </a:r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dovodi 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u vezu sa </a:t>
            </a:r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vi-VN" sz="3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drugim </a:t>
            </a:r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predmetom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, događajem </a:t>
            </a:r>
            <a:r>
              <a:rPr lang="vi-VN" sz="3600">
                <a:latin typeface="Times New Roman" pitchFamily="18" charset="0"/>
                <a:cs typeface="Times New Roman" pitchFamily="18" charset="0"/>
              </a:rPr>
              <a:t>ili </a:t>
            </a:r>
            <a:r>
              <a:rPr lang="vi-VN" sz="3600" smtClean="0">
                <a:latin typeface="Times New Roman" pitchFamily="18" charset="0"/>
                <a:cs typeface="Times New Roman" pitchFamily="18" charset="0"/>
              </a:rPr>
              <a:t>činjenicom, 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što je nužan i dovoljan uvjet njegove </a:t>
            </a:r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egzistencije</a:t>
            </a:r>
            <a:r>
              <a:rPr lang="hr-HR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r-BA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108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Uvod</a:t>
            </a:r>
            <a:endParaRPr lang="bs-Latn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Naučno objašnjenje ili eksplanancija je logički postupak pomoću kojeg se nešto </a:t>
            </a:r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predmet, događaj ili činjenica </a:t>
            </a:r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dovodi </a:t>
            </a:r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u vezu sa nećim drugim </a:t>
            </a:r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(predmetom</a:t>
            </a:r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, događajem ili </a:t>
            </a:r>
            <a:r>
              <a:rPr lang="hr-BA" sz="3600" dirty="0" smtClean="0">
                <a:latin typeface="Times New Roman" pitchFamily="18" charset="0"/>
                <a:cs typeface="Times New Roman" pitchFamily="18" charset="0"/>
              </a:rPr>
              <a:t>činjenicom), </a:t>
            </a:r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što je nužan i dovoljan uvjet njegove egzistencije.</a:t>
            </a:r>
          </a:p>
          <a:p>
            <a:pPr marL="0" indent="0" algn="just">
              <a:buNone/>
            </a:pPr>
            <a:endParaRPr lang="bs-Latn-BA" sz="3600" dirty="0" smtClean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99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Naučno objašnjenje</a:t>
            </a:r>
            <a:endParaRPr lang="hr-BA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hr-BA" dirty="0">
                <a:latin typeface="Times New Roman" pitchFamily="18" charset="0"/>
                <a:cs typeface="Times New Roman" pitchFamily="18" charset="0"/>
              </a:rPr>
              <a:t>Naučno objašnjenje je logički argument čije su premise iskazi o generalizacijama, općim pravilnostima i značajnim uslovima, a čiji zaključak izražava činjenicu ili pojavu koja se objašnjava. Logička struktura naučnog objašnjenja sadrži tri komponente:</a:t>
            </a:r>
          </a:p>
          <a:p>
            <a:pPr algn="just"/>
            <a:r>
              <a:rPr lang="hr-BA" dirty="0">
                <a:latin typeface="Times New Roman" pitchFamily="18" charset="0"/>
                <a:cs typeface="Times New Roman" pitchFamily="18" charset="0"/>
              </a:rPr>
              <a:t>1. jedan ili više naučnih iskaza ili zakona o općim pravilnostima</a:t>
            </a:r>
          </a:p>
          <a:p>
            <a:pPr algn="just"/>
            <a:r>
              <a:rPr lang="hr-BA" dirty="0">
                <a:latin typeface="Times New Roman" pitchFamily="18" charset="0"/>
                <a:cs typeface="Times New Roman" pitchFamily="18" charset="0"/>
              </a:rPr>
              <a:t>2. skup iskaza o okolnostima, uslovima u kojima nastaje pojava koju bi trebalo objasniti odnosno iskazi i početnim stavovima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1067054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Naučno objašnjenje</a:t>
            </a:r>
            <a:endParaRPr lang="hr-BA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3. iskaz o pojavi koju bi trebalo objasniti</a:t>
            </a:r>
          </a:p>
          <a:p>
            <a:pPr algn="just"/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Konjukciju ili skup zakona i iskaza o početnim uslovima predstavlja osnovu za objašnjenje odnosno ono čime objašnjavamo to što bi trebalo objasniti, a to nazivamo EXPLANANS. </a:t>
            </a:r>
          </a:p>
          <a:p>
            <a:endParaRPr lang="hr-BA" sz="3600" dirty="0"/>
          </a:p>
        </p:txBody>
      </p:sp>
    </p:spTree>
    <p:extLst>
      <p:ext uri="{BB962C8B-B14F-4D97-AF65-F5344CB8AC3E}">
        <p14:creationId xmlns:p14="http://schemas.microsoft.com/office/powerpoint/2010/main" val="2125641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Naučno objašnjenje</a:t>
            </a:r>
            <a:endParaRPr lang="hr-BA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Iskazi o pojavi koju objašnjavamo EXPLANANDUM.</a:t>
            </a:r>
          </a:p>
          <a:p>
            <a:pPr algn="just"/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Na osnovu explanansa  mi donosimo naučno objašnjenje odnosno explanandum. Objašnjenje pojave daje se podvođenjem iskaza o toj pojavi uz pomoć iskaza o početnim uslovima kojima pojava postaje podiskaz koji govori o općim pravilnostima odnosno pod naučne zakone.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158889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Naučno objašnjenje</a:t>
            </a:r>
            <a:endParaRPr lang="hr-BA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Najvažniji logički uslovi koje treba ispunjavati da bi naučno objašnjenje bilo prihvaćenos su:</a:t>
            </a:r>
          </a:p>
          <a:p>
            <a:pPr algn="just"/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1. iskazi o explanansu ne smiju biti takvi da logički slijede iz iskaza u explanandum</a:t>
            </a:r>
          </a:p>
          <a:p>
            <a:pPr algn="just"/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2. iskazi o explanansu moraju biti provjerljivi</a:t>
            </a: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675583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Naučno objašnjenje</a:t>
            </a:r>
            <a:endParaRPr lang="hr-BA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3. ne smije postojati razlog sumnje u istinitost iskaza koji sačinjavaju explanans</a:t>
            </a:r>
          </a:p>
          <a:p>
            <a:pPr algn="just"/>
            <a:r>
              <a:rPr lang="hr-BA" sz="3600" dirty="0">
                <a:latin typeface="Times New Roman" pitchFamily="18" charset="0"/>
                <a:cs typeface="Times New Roman" pitchFamily="18" charset="0"/>
              </a:rPr>
              <a:t>4. svjedočanstvo koje podržava iskaze u explanansu mora da bude neovisno od iskaza u explanandumu.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837045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Vr</a:t>
            </a:r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ste </a:t>
            </a:r>
            <a:r>
              <a:rPr lang="bs-Latn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naučnog objašnjenja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hr-BA" dirty="0">
                <a:latin typeface="Times New Roman" pitchFamily="18" charset="0"/>
                <a:cs typeface="Times New Roman" pitchFamily="18" charset="0"/>
              </a:rPr>
              <a:t>1. Deduktivno </a:t>
            </a:r>
            <a:r>
              <a:rPr lang="hr-BA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hr-BA" dirty="0">
                <a:latin typeface="Times New Roman" pitchFamily="18" charset="0"/>
                <a:cs typeface="Times New Roman" pitchFamily="18" charset="0"/>
              </a:rPr>
              <a:t>nomološko objašnjenje: je ono u kojemu iskaz kojim se opisuje pojava koja treba sa bude objašnjena </a:t>
            </a:r>
            <a:r>
              <a:rPr lang="hr-BA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hr-BA" dirty="0">
                <a:latin typeface="Times New Roman" pitchFamily="18" charset="0"/>
                <a:cs typeface="Times New Roman" pitchFamily="18" charset="0"/>
              </a:rPr>
              <a:t>explanandm sa deduktivnom izvjesnočću slijedi iz konjukcije ili skupa iskaza o zakonima i iskaza o početnim uslovima </a:t>
            </a:r>
            <a:r>
              <a:rPr lang="hr-BA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hr-BA" dirty="0">
                <a:latin typeface="Times New Roman" pitchFamily="18" charset="0"/>
                <a:cs typeface="Times New Roman" pitchFamily="18" charset="0"/>
              </a:rPr>
              <a:t>explanansa, na kojima se zasniva objašnjenje te pojave, ili explanandum je </a:t>
            </a:r>
            <a:r>
              <a:rPr lang="hr-BA" dirty="0" smtClean="0">
                <a:latin typeface="Times New Roman" pitchFamily="18" charset="0"/>
                <a:cs typeface="Times New Roman" pitchFamily="18" charset="0"/>
              </a:rPr>
              <a:t>logička </a:t>
            </a:r>
            <a:r>
              <a:rPr lang="hr-BA" dirty="0">
                <a:latin typeface="Times New Roman" pitchFamily="18" charset="0"/>
                <a:cs typeface="Times New Roman" pitchFamily="18" charset="0"/>
              </a:rPr>
              <a:t>posljedica explanansa. 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970640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Vr</a:t>
            </a:r>
            <a:r>
              <a:rPr lang="hr-B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ste </a:t>
            </a:r>
            <a:r>
              <a:rPr lang="bs-Latn-B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naučnog objašnjenja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hr-BA" dirty="0">
                <a:latin typeface="Times New Roman" pitchFamily="18" charset="0"/>
                <a:cs typeface="Times New Roman" pitchFamily="18" charset="0"/>
              </a:rPr>
              <a:t>Osim pojedinačnih činjenica, pojava ili događaja mogu se obajšnjavati i naučni zakoni koji služe ne samo za davanje naučnih objašnjenja nego su i sami predmet naučnog objašnjenja. Za objašnjenje nekog naučnog zakona mogu se koristiti: zakoni koji su općiji od zakona koje bi trebalo objaniti i teorije koje se mogu dedukovati iz aksioma te teorije.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r-BA" sz="3600" dirty="0"/>
          </a:p>
        </p:txBody>
      </p:sp>
    </p:spTree>
    <p:extLst>
      <p:ext uri="{BB962C8B-B14F-4D97-AF65-F5344CB8AC3E}">
        <p14:creationId xmlns:p14="http://schemas.microsoft.com/office/powerpoint/2010/main" val="694085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</TotalTime>
  <Words>573</Words>
  <Application>Microsoft Office PowerPoint</Application>
  <PresentationFormat>On-screen Show (4:3)</PresentationFormat>
  <Paragraphs>36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Metodologija društvenih i pravnih nauka</vt:lpstr>
      <vt:lpstr>Uvod</vt:lpstr>
      <vt:lpstr>Naučno objašnjenje</vt:lpstr>
      <vt:lpstr>Naučno objašnjenje</vt:lpstr>
      <vt:lpstr>Naučno objašnjenje</vt:lpstr>
      <vt:lpstr>Naučno objašnjenje</vt:lpstr>
      <vt:lpstr>Naučno objašnjenje</vt:lpstr>
      <vt:lpstr>Vrste naučnog objašnjenja</vt:lpstr>
      <vt:lpstr>Vrste naučnog objašnjenja</vt:lpstr>
      <vt:lpstr>Vrste naučnog objašnjenja</vt:lpstr>
      <vt:lpstr>Vrste naučnog objašnjenja</vt:lpstr>
      <vt:lpstr>Zaključak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PFK8</dc:creator>
  <cp:lastModifiedBy>mensur</cp:lastModifiedBy>
  <cp:revision>15</cp:revision>
  <dcterms:created xsi:type="dcterms:W3CDTF">2017-03-02T12:00:53Z</dcterms:created>
  <dcterms:modified xsi:type="dcterms:W3CDTF">2020-02-26T07:59:02Z</dcterms:modified>
</cp:coreProperties>
</file>