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3.1.2020.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TRŽIŠTA U MODERNIM DRUŠTVIMA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TRŽIŠTE SE MOŽE DEFINIRATI KAO “MEHANIZAM” RAZMJENE ROBA ILI SKUP VEZA I ODNOSA IZMEĐU SUBJEKATA PONUDE I SUBJEKATA POTRAŽNJE</a:t>
            </a: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TRŽIŠTE JE TAKAV SISTEM ILI “MEHANIZAM” U KOJEM PROIZVOĐAČI I PONUĐAČI, S JEDNE, I KUPCI I POTROŠAČI, S DRUGE STRANE, ODREĐUJU CIJENE I KOLIČINE ROBA KOJE ĆE PROIZVODITI, ODNOSNO KUPOVATI NA NEKOM PROSTORU I U NEKOM VREMENU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OSNOVNI I POČETNI ELEMENTI TRŽIŠTA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  <a:defRPr/>
            </a:pPr>
            <a:endParaRPr lang="hr-HR" b="1" dirty="0" smtClean="0">
              <a:solidFill>
                <a:schemeClr val="folHlink"/>
              </a:solidFill>
              <a:latin typeface="Arial" charset="0"/>
            </a:endParaRPr>
          </a:p>
          <a:p>
            <a:pPr algn="just">
              <a:buNone/>
              <a:defRPr/>
            </a:pPr>
            <a:r>
              <a:rPr lang="hr-HR" dirty="0" smtClean="0">
                <a:latin typeface="Arial" charset="0"/>
              </a:rPr>
              <a:t>	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1. subjekti ponude robe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2. subjekti potražnje robe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3. roba (ili usluga)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4. cijena robe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5.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TRAŽENA KOLIČINA ROBE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6. NUĐENA KOLIČINA ROBE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7. KUPOPRODAJA, TJ. RAZMJENA ROBE ZA NOVAC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8. PROSTOR, I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9. VRIJEME U KOJEM SE DOGAĐA PROCES RAZMJENE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10.način plaćanja roba (gotovina, kreditne kartice...)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11. kvaliteta roba i usluga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12. rok isporuke roba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13.INSTITUCIJE KOJE ORGANIZIRAJU SUSRETE PROIZVOĐAČA, TRGOVACA I POTROŠAČA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14. PRAVNE NORME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TRŽIŠTA U MODERNIM DRUŠTVIMA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4286256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s obzirom na predmet trgovanja:</a:t>
            </a: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	a) tržište potrošnih roba (tržište cipela...), i</a:t>
            </a: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	b) tržište faktora proizvodnje (tržište radne snage, kapitala...)</a:t>
            </a:r>
            <a:endParaRPr lang="en-US" sz="2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300" b="1" cap="all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s obzirom na ponašanje države u ekonomiji:</a:t>
            </a:r>
            <a:endParaRPr lang="en-US" sz="2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lnSpc>
                <a:spcPct val="80000"/>
              </a:lnSpc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slobodno tržište, sistem laissez faire-a ili sistem “nevidljive ruke” u kojemu država NEMA ZNAČAJNIJU ulogu, i</a:t>
            </a:r>
            <a:endParaRPr lang="en-US" sz="2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lnSpc>
                <a:spcPct val="80000"/>
              </a:lnSpc>
              <a:defRPr/>
            </a:pPr>
            <a:endParaRPr lang="hr-HR" sz="2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lnSpc>
                <a:spcPct val="80000"/>
              </a:lnSpc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regulirano tržište ili sistem “vidljive ruke” u kojemu država ZNAČAJANO djeluje na formiranje tržišnih “okvira”</a:t>
            </a:r>
            <a:endParaRPr lang="en-US" sz="2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3. s obzirom na strukturu tržišta i moć pojedinih preduzeća:</a:t>
            </a: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	a) tržište potpune konkurencije, i</a:t>
            </a:r>
          </a:p>
          <a:p>
            <a:pPr>
              <a:buNone/>
              <a:defRPr/>
            </a:pPr>
            <a:r>
              <a:rPr lang="hr-HR" sz="2300" b="1" cap="all" dirty="0" smtClean="0">
                <a:latin typeface="Times New Roman" pitchFamily="18" charset="0"/>
                <a:cs typeface="Times New Roman" pitchFamily="18" charset="0"/>
              </a:rPr>
              <a:t>	b) tržište nepotpune konkurencije</a:t>
            </a:r>
          </a:p>
          <a:p>
            <a:pPr marL="624078" indent="-514350">
              <a:lnSpc>
                <a:spcPct val="80000"/>
              </a:lnSpc>
              <a:defRPr/>
            </a:pPr>
            <a:endParaRPr lang="en-US" sz="24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TRŽIŠTA U MODERNIM DRUŠTVIMA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POTPUNA KONKURENCIJA je stanje na tržištu u kojem postoji mnoštvo sudionika na strani ponude i na strani potražnje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SLOBODNO TRŽIŠTE obavlja racionalnu alokaciju rijetkih resursa, a privreda se nalazi na granici svojih proizvodnih mogućnosti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MODELU SLOBODNE KONKURENCIJE tržišni sistem rješava temeljna ekonomska pitanja pomoću: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profita (poticaji i nagrade)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stečajeva i bankrota (kazna za loše poslovanje)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oscilacija (u oba smjera) cijena i najamnina</a:t>
            </a:r>
          </a:p>
          <a:p>
            <a:endParaRPr lang="en-US" b="1" cap="all" dirty="0" smtClean="0"/>
          </a:p>
          <a:p>
            <a:endParaRPr lang="hr-HR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TRŽIŠTA U MODERNIM DRUŠTVIMA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AKO SE CIJENE POVEĆAVAJU, PROIZVOĐAČI I TRGOVCI ĆE NUDITI VEĆU KOLIČINU ROBA, DOK ĆE POTRAŽNJA ZA NJIMA BITI MANJA</a:t>
            </a: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AKO SE CIJENE SMANJUJU, POTRAŽNJA ĆE BITI VEĆA, A PONUDA MANJA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Slobodno formiranje cijena i najamnina i NJIHOVO OSCILIRANJE u oba smjera “čisti” trenutne viškove ponude ili viškove potražnje roba i radne snage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POD PRITISKOM SILA NA STRANI PONUDE I SILA NA STRANI POTRAŽNJE USPOSTAVLJA SE TRŽIŠNA RAVNOTEŽA (EKVILIBRIJ)</a:t>
            </a:r>
            <a:endParaRPr lang="hr-HR" sz="2000" b="1" u="sng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TRŽIŠTA U MODERNIM DRUŠTVIMA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BITNE OSOBINE SAVREMENE EKONOMIJE SU</a:t>
            </a:r>
            <a:r>
              <a:rPr lang="hr-HR" b="1" dirty="0" smtClean="0">
                <a:latin typeface="Arial" charset="0"/>
              </a:rPr>
              <a:t>:</a:t>
            </a:r>
            <a:endParaRPr lang="en-US" b="1" dirty="0" smtClean="0">
              <a:latin typeface="Arial" charset="0"/>
            </a:endParaRPr>
          </a:p>
          <a:p>
            <a:r>
              <a:rPr lang="hr-HR" b="1" cap="all" dirty="0" smtClean="0">
                <a:latin typeface="Arial" charset="0"/>
              </a:rPr>
              <a:t>1. </a:t>
            </a:r>
            <a:r>
              <a:rPr lang="hr-HR" b="1" cap="all" dirty="0" smtClean="0">
                <a:solidFill>
                  <a:schemeClr val="folHlink"/>
                </a:solidFill>
                <a:latin typeface="Arial" charset="0"/>
              </a:rPr>
              <a:t>PODJELA RADA</a:t>
            </a:r>
            <a:endParaRPr lang="en-US" b="1" cap="all" dirty="0" smtClean="0">
              <a:solidFill>
                <a:schemeClr val="folHlink"/>
              </a:solidFill>
              <a:latin typeface="Arial" charset="0"/>
            </a:endParaRPr>
          </a:p>
          <a:p>
            <a:r>
              <a:rPr lang="hr-HR" b="1" cap="all" dirty="0" smtClean="0">
                <a:latin typeface="Arial" charset="0"/>
              </a:rPr>
              <a:t>2. </a:t>
            </a:r>
            <a:r>
              <a:rPr lang="hr-HR" b="1" cap="all" dirty="0" smtClean="0">
                <a:solidFill>
                  <a:schemeClr val="folHlink"/>
                </a:solidFill>
                <a:latin typeface="Arial" charset="0"/>
              </a:rPr>
              <a:t>SPECIJALIZACIJA</a:t>
            </a:r>
            <a:endParaRPr lang="en-US" b="1" cap="all" dirty="0" smtClean="0">
              <a:solidFill>
                <a:schemeClr val="folHlink"/>
              </a:solidFill>
              <a:latin typeface="Arial" charset="0"/>
            </a:endParaRPr>
          </a:p>
          <a:p>
            <a:r>
              <a:rPr lang="hr-HR" b="1" cap="all" dirty="0" smtClean="0">
                <a:latin typeface="Arial" charset="0"/>
              </a:rPr>
              <a:t>3. </a:t>
            </a:r>
            <a:r>
              <a:rPr lang="hr-HR" b="1" cap="all" dirty="0" smtClean="0">
                <a:solidFill>
                  <a:schemeClr val="folHlink"/>
                </a:solidFill>
                <a:latin typeface="Arial" charset="0"/>
              </a:rPr>
              <a:t>NOVAC</a:t>
            </a:r>
            <a:endParaRPr lang="en-US" b="1" cap="all" dirty="0" smtClean="0">
              <a:solidFill>
                <a:schemeClr val="folHlink"/>
              </a:solidFill>
              <a:latin typeface="Arial" charset="0"/>
            </a:endParaRPr>
          </a:p>
          <a:p>
            <a:r>
              <a:rPr lang="hr-HR" b="1" cap="all" dirty="0" smtClean="0">
                <a:latin typeface="Arial" charset="0"/>
              </a:rPr>
              <a:t>4. </a:t>
            </a:r>
            <a:r>
              <a:rPr lang="hr-HR" b="1" cap="all" dirty="0" smtClean="0">
                <a:solidFill>
                  <a:schemeClr val="folHlink"/>
                </a:solidFill>
                <a:latin typeface="Arial" charset="0"/>
              </a:rPr>
              <a:t>KAPITAL</a:t>
            </a:r>
            <a:endParaRPr lang="en-US" b="1" cap="all" dirty="0" smtClean="0">
              <a:solidFill>
                <a:schemeClr val="folHlink"/>
              </a:solidFill>
              <a:latin typeface="Arial" charset="0"/>
            </a:endParaRPr>
          </a:p>
          <a:p>
            <a:pPr algn="ctr">
              <a:buNone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Tržišni način regulacije nacionalne ekonomije može se opisati kao KRUŽNI TOK kretanja roba i novca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OSOBINE I ULOGA DRŽAVE U MODERNIM EKONOMIJAMA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DRŽAVA je specifična organizacija, odnosno institucija koja se bavi: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političkom organizacijom društva, i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rješavanjem kolektivnih i političkih problema neke društvene zajednice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SPECIFIČNA je po tome što je DRŽAVA jedina organizacija koja: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ima monopol na upotrebu fizičke prisile u ostvarenju njezinih odluka,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bavi SE organizacijom i regulacijom velikog društvenog sistema i njegovih podsistema (ekonomija, zdravstvo, školstvo, energetika, obrana...)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15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DRŽAVA I EKONOMIJA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Analizirati učinak države na ekonomiju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pojam, osobine i način funkcioniranja tržišta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pojam, osobine i ekonomske funkcije države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prednosti i nedostatke tržišne regulacije ekonomije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ELABORIRATI prednosti i nedostatke državne regulacije ekonomije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OPĆENITO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STABILNOST EKONOMSKOG RAZVOJA SE OSIGURAVA I KROZ PRIMJENU I PROVOĐENJA MJERA EKONOMSKE POLITIKE KOJE DONOSI DRŽAVA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DRŽAVA je u svakoj nacionalnoj ekonomiji aktivno uključena u ekonomske tokove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DRŽAVA je počela intervenirati s ciljem ispravljanja uočenih mana (NESAVRŠENOSTI) tržišta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OPĆENITO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DRŽAVA koja dobija potpuno novu poziciju i naglašenu ULOGU REGULATORA PROCESA DRUŠTVENE REPRODUKCIJE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PRAVCI njenog djelovanja usmjereni su na: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reguliranje obima investicija (podsticajne mjere ili direktne investicije)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REGULIRANJE STRUKTURE INVESTICIJA (RAZVOJ ONIH GRANA ZA KOJE PRIVATNI KAPITAL NEMA INTERESA, A NEOPHODNE SU ZA OSIGURANJE OPĆIH UVJETA PRIVREĐIVANJA)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hr-H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ODRŽAVANJE RAZINE ZAPOSLENOSTI STANOVNIŠTVA I RAZINE OSOBNE POTROŠNJE U ZEMLJI</a:t>
            </a:r>
            <a:endParaRPr lang="bs-Latn-B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TRŽIŠTE I DRŽAVNA</a:t>
            </a:r>
            <a:b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REGULACIJA U EKONOMIJI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hr-HR" b="1" cap="all" dirty="0" smtClean="0">
                <a:solidFill>
                  <a:schemeClr val="folHlink"/>
                </a:solidFill>
                <a:latin typeface="Arial" charset="0"/>
              </a:rPr>
              <a:t>TEMELJNI PROBLEMI</a:t>
            </a:r>
            <a:r>
              <a:rPr lang="hr-HR" b="1" cap="all" dirty="0" smtClean="0">
                <a:latin typeface="Arial" charset="0"/>
              </a:rPr>
              <a:t> ekonomske organizacije društva (što, za koga i kako proizvoditi...) u modernoj ekonomiji rješavaju se pomoću raznih oblika </a:t>
            </a:r>
            <a:r>
              <a:rPr lang="hr-HR" b="1" cap="all" dirty="0" smtClean="0">
                <a:solidFill>
                  <a:schemeClr val="hlink"/>
                </a:solidFill>
                <a:latin typeface="Arial" charset="0"/>
              </a:rPr>
              <a:t>koordinacije</a:t>
            </a:r>
            <a:r>
              <a:rPr lang="hr-HR" b="1" cap="all" dirty="0" smtClean="0">
                <a:latin typeface="Arial" charset="0"/>
              </a:rPr>
              <a:t>, </a:t>
            </a:r>
            <a:r>
              <a:rPr lang="hr-HR" b="1" cap="all" dirty="0" smtClean="0">
                <a:solidFill>
                  <a:schemeClr val="hlink"/>
                </a:solidFill>
                <a:latin typeface="Arial" charset="0"/>
              </a:rPr>
              <a:t>regulacije</a:t>
            </a:r>
            <a:r>
              <a:rPr lang="hr-HR" b="1" cap="all" dirty="0" smtClean="0">
                <a:latin typeface="Arial" charset="0"/>
              </a:rPr>
              <a:t> i </a:t>
            </a:r>
            <a:r>
              <a:rPr lang="hr-HR" b="1" cap="all" dirty="0" smtClean="0">
                <a:solidFill>
                  <a:schemeClr val="hlink"/>
                </a:solidFill>
                <a:latin typeface="Arial" charset="0"/>
              </a:rPr>
              <a:t>upravljanja</a:t>
            </a:r>
            <a:r>
              <a:rPr lang="hr-HR" b="1" cap="all" dirty="0" smtClean="0">
                <a:latin typeface="Arial" charset="0"/>
              </a:rPr>
              <a:t>, kao što su:</a:t>
            </a:r>
            <a:endParaRPr lang="en-US" b="1" cap="all" dirty="0" smtClean="0">
              <a:latin typeface="Arial" charset="0"/>
            </a:endParaRPr>
          </a:p>
          <a:p>
            <a:pPr marL="624078" indent="-514350" algn="just">
              <a:buNone/>
            </a:pPr>
            <a:r>
              <a:rPr lang="en-US" b="1" cap="all" dirty="0" smtClean="0">
                <a:solidFill>
                  <a:schemeClr val="tx2"/>
                </a:solidFill>
                <a:latin typeface="Arial" charset="0"/>
              </a:rPr>
              <a:t>   1.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TRŽIŠTE</a:t>
            </a:r>
          </a:p>
          <a:p>
            <a:pPr algn="just">
              <a:buNone/>
            </a:pPr>
            <a:r>
              <a:rPr lang="hr-HR" b="1" dirty="0" smtClean="0">
                <a:latin typeface="Arial" charset="0"/>
              </a:rPr>
              <a:t>	2.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DRŽAVNA REGULACIJA</a:t>
            </a:r>
          </a:p>
          <a:p>
            <a:pPr algn="just">
              <a:buNone/>
            </a:pPr>
            <a:r>
              <a:rPr lang="hr-HR" b="1" dirty="0" smtClean="0">
                <a:latin typeface="Arial" charset="0"/>
              </a:rPr>
              <a:t>	3.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PLANIRANJE</a:t>
            </a:r>
          </a:p>
          <a:p>
            <a:pPr algn="just">
              <a:buNone/>
            </a:pPr>
            <a:r>
              <a:rPr lang="hr-HR" b="1" dirty="0" smtClean="0">
                <a:latin typeface="Arial" charset="0"/>
              </a:rPr>
              <a:t>	4.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SAMOUPRAVLJANJE</a:t>
            </a: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 algn="just">
              <a:buNone/>
            </a:pP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 algn="ctr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TRŽIŠNOM SISTEMU PROIZVOĐAČI SAMI ODLUČUJU ŠTO ĆE PROIZVODITI I PO KOJIM CIJENAMA PRODAVATI, A POTROŠAČI SLOBODNO ODLUČUJU PO KOJIM CIJENAMA KUPOVATI I TROŠITI</a:t>
            </a:r>
          </a:p>
          <a:p>
            <a:pPr algn="just">
              <a:buNone/>
            </a:pPr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TRŽIŠTE I DRŽAVNA</a:t>
            </a:r>
            <a:b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REGULACIJA U EKONOMIJI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DRŽAVNA REGULACIJA je sistem upravljanja u kojem država izravno (zakoni...) ili neizravno (porezi...) usmjerava i regulira proizvodnju, raspodjelu, razmjenu i potrošnju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TRŽIŠTE I DRŽAVNA REGULACIJA su dva glavna oblika regulacije koji se kombiniraju i isprepliću u modernim ekonomijama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MODERNE EKONOMIJE jesu MJEŠOVITE EKONOMIJE, jer se u njima miješaju i kombiniraju:</a:t>
            </a:r>
          </a:p>
          <a:p>
            <a:pPr lvl="1" algn="ctr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privatno i državno vlasništvo,</a:t>
            </a:r>
          </a:p>
          <a:p>
            <a:pPr lvl="1" algn="ctr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tržišna i državna regulacija ekonomskih procesa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735</TotalTime>
  <Words>926</Words>
  <Application>Microsoft Office PowerPoint</Application>
  <PresentationFormat>On-screen Show (4:3)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PRAVNI FAKULTET  EKONOMSKE OSNOVE DRŽAVE I PRAVA Jašarević, Faruk &amp; Zlatan Jašarević (2010). POLITIČKA EKONOMIJA. Sarajevo: Interlinea. </vt:lpstr>
      <vt:lpstr> VJEŽBE 15</vt:lpstr>
      <vt:lpstr>VJEŽBE 15</vt:lpstr>
      <vt:lpstr>FAZE EKONOMSKOG PROCESA</vt:lpstr>
      <vt:lpstr>DRŽAVA I EKONOMIJA</vt:lpstr>
      <vt:lpstr>OPĆENITO</vt:lpstr>
      <vt:lpstr>OPĆENITO</vt:lpstr>
      <vt:lpstr>TRŽIŠTE I DRŽAVNA REGULACIJA U EKONOMIJI</vt:lpstr>
      <vt:lpstr>TRŽIŠTE I DRŽAVNA REGULACIJA U EKONOMIJI</vt:lpstr>
      <vt:lpstr>OSOBINE I ULOGA TRŽIŠTA U MODERNIM DRUŠTVIMA</vt:lpstr>
      <vt:lpstr>OSNOVNI I POČETNI ELEMENTI TRŽIŠTA</vt:lpstr>
      <vt:lpstr>OSOBINE I ULOGA TRŽIŠTA U MODERNIM DRUŠTVIMA</vt:lpstr>
      <vt:lpstr>OSOBINE I ULOGA TRŽIŠTA U MODERNIM DRUŠTVIMA</vt:lpstr>
      <vt:lpstr>OSOBINE I ULOGA TRŽIŠTA U MODERNIM DRUŠTVIMA</vt:lpstr>
      <vt:lpstr>OSOBINE I ULOGA TRŽIŠTA U MODERNIM DRUŠTVIMA</vt:lpstr>
      <vt:lpstr>OSOBINE I ULOGA DRŽAVE U MODERNIM EKONOMIJAMA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119</cp:revision>
  <dcterms:created xsi:type="dcterms:W3CDTF">2018-10-08T16:50:54Z</dcterms:created>
  <dcterms:modified xsi:type="dcterms:W3CDTF">2020-01-03T13:46:56Z</dcterms:modified>
</cp:coreProperties>
</file>