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E786E7A7-F4F4-4686-9A47-4FC37534E9CB}" type="datetimeFigureOut">
              <a:rPr lang="sr-Latn-CS" smtClean="0"/>
              <a:pPr/>
              <a:t>3.1.2020.</a:t>
            </a:fld>
            <a:endParaRPr lang="bs-Latn-BA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bs-Latn-BA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3.1.2020.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3.1.2020.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3.1.2020.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3.1.2020.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3.1.2020.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786E7A7-F4F4-4686-9A47-4FC37534E9CB}" type="datetimeFigureOut">
              <a:rPr lang="sr-Latn-CS" smtClean="0"/>
              <a:pPr/>
              <a:t>3.1.2020.</a:t>
            </a:fld>
            <a:endParaRPr lang="bs-Latn-BA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bs-Latn-B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E786E7A7-F4F4-4686-9A47-4FC37534E9CB}" type="datetimeFigureOut">
              <a:rPr lang="sr-Latn-CS" smtClean="0"/>
              <a:pPr/>
              <a:t>3.1.2020.</a:t>
            </a:fld>
            <a:endParaRPr lang="bs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bs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3.1.2020.</a:t>
            </a:fld>
            <a:endParaRPr lang="bs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3.1.2020.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3.1.2020.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E786E7A7-F4F4-4686-9A47-4FC37534E9CB}" type="datetimeFigureOut">
              <a:rPr lang="sr-Latn-CS" smtClean="0"/>
              <a:pPr/>
              <a:t>3.1.2020.</a:t>
            </a:fld>
            <a:endParaRPr lang="bs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bs-Latn-BA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14291"/>
            <a:ext cx="8458200" cy="3657622"/>
          </a:xfrm>
        </p:spPr>
        <p:txBody>
          <a:bodyPr>
            <a:normAutofit/>
          </a:bodyPr>
          <a:lstStyle/>
          <a:p>
            <a:pPr algn="ctr"/>
            <a:r>
              <a:rPr lang="hr-H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PRAVNI </a:t>
            </a:r>
            <a:r>
              <a:rPr lang="hr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FAKULTET</a:t>
            </a:r>
            <a:br>
              <a:rPr lang="hr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EKONOMSKE OSNOVE DRŽAVE I PRAVA</a:t>
            </a:r>
            <a:br>
              <a:rPr lang="hr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1050" dirty="0" smtClean="0"/>
              <a:t>Jašarević, Faruk &amp; Zlatan Jašarević (2010). </a:t>
            </a:r>
            <a:r>
              <a:rPr lang="hr-HR" sz="1050" b="1" i="1" dirty="0" smtClean="0"/>
              <a:t>POLITIČKA EKONOMIJA.</a:t>
            </a:r>
            <a:r>
              <a:rPr lang="hr-HR" sz="1050" dirty="0" smtClean="0"/>
              <a:t> Sarajevo: Interlinea.</a:t>
            </a:r>
            <a:r>
              <a:rPr lang="bs-Latn-BA" dirty="0" smtClean="0"/>
              <a:t/>
            </a:r>
            <a:br>
              <a:rPr lang="bs-Latn-BA" dirty="0" smtClean="0"/>
            </a:br>
            <a:endParaRPr lang="bs-Latn-B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0544" y="3929066"/>
            <a:ext cx="8062912" cy="2643206"/>
          </a:xfrm>
        </p:spPr>
        <p:txBody>
          <a:bodyPr>
            <a:normAutofit/>
          </a:bodyPr>
          <a:lstStyle/>
          <a:p>
            <a:r>
              <a:rPr lang="bs-Latn-B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Predavači:</a:t>
            </a:r>
          </a:p>
          <a:p>
            <a:endParaRPr lang="hr-HR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Prof.dr. Faruk Jašarević</a:t>
            </a:r>
          </a:p>
          <a:p>
            <a:endParaRPr lang="hr-HR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Haris Kozlo MA</a:t>
            </a: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viši asistent na ekonomskopravnoj naučnoj oblasti</a:t>
            </a:r>
          </a:p>
          <a:p>
            <a:endParaRPr lang="bs-Latn-BA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s-Latn-BA" dirty="0"/>
          </a:p>
        </p:txBody>
      </p:sp>
      <p:pic>
        <p:nvPicPr>
          <p:cNvPr id="4" name="Picture 3" descr="UNT logo NOVI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7620" y="571480"/>
            <a:ext cx="1752600" cy="1182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OSOBINE I ULOGA TRŽIŠTA U MODERNIM DRUŠTVIMA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TRŽIŠTE SE MOŽE DEFINIRATI KAO “MEHANIZAM” RAZMJENE ROBA ILI SKUP VEZA I ODNOSA IZMEĐU SUBJEKATA PONUDE I SUBJEKATA POTRAŽNJE</a:t>
            </a:r>
          </a:p>
          <a:p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TRŽIŠTE JE TAKAV SISTEM ILI “MEHANIZAM” U KOJEM PROIZVOĐAČI I PONUĐAČI, S JEDNE, I KUPCI I POTROŠAČI, S DRUGE STRANE, ODREĐUJU CIJENE I KOLIČINE ROBA KOJE ĆE PROIZVODITI, ODNOSNO KUPOVATI NA NEKOM PROSTORU I U NEKOM VREMENU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OSNOVNI I POČETNI ELEMENTI TRŽIŠTA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>
              <a:buNone/>
              <a:defRPr/>
            </a:pPr>
            <a:endParaRPr lang="hr-HR" b="1" dirty="0" smtClean="0">
              <a:solidFill>
                <a:schemeClr val="folHlink"/>
              </a:solidFill>
              <a:latin typeface="Arial" charset="0"/>
            </a:endParaRPr>
          </a:p>
          <a:p>
            <a:pPr algn="just">
              <a:buNone/>
              <a:defRPr/>
            </a:pPr>
            <a:r>
              <a:rPr lang="hr-HR" dirty="0" smtClean="0">
                <a:latin typeface="Arial" charset="0"/>
              </a:rPr>
              <a:t>	</a:t>
            </a:r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1. subjekti ponude robe</a:t>
            </a:r>
          </a:p>
          <a:p>
            <a:pPr algn="just">
              <a:buNone/>
              <a:defRPr/>
            </a:pPr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	2. subjekti potražnje robe</a:t>
            </a:r>
          </a:p>
          <a:p>
            <a:pPr algn="just">
              <a:buNone/>
              <a:defRPr/>
            </a:pPr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	3. roba (ili usluga)</a:t>
            </a:r>
          </a:p>
          <a:p>
            <a:pPr algn="just">
              <a:buNone/>
              <a:defRPr/>
            </a:pPr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	4. cijena robe</a:t>
            </a:r>
            <a:endParaRPr lang="en-US" b="1" cap="all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  5. </a:t>
            </a: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TRAŽENA KOLIČINA ROBE</a:t>
            </a:r>
          </a:p>
          <a:p>
            <a:pPr algn="just">
              <a:buNone/>
            </a:pP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	6. NUĐENA KOLIČINA ROBE</a:t>
            </a:r>
          </a:p>
          <a:p>
            <a:pPr algn="just">
              <a:buNone/>
            </a:pP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	7. KUPOPRODAJA, TJ. RAZMJENA ROBE ZA NOVAC</a:t>
            </a:r>
          </a:p>
          <a:p>
            <a:pPr algn="just">
              <a:buNone/>
            </a:pP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	8. PROSTOR, I</a:t>
            </a:r>
          </a:p>
          <a:p>
            <a:pPr algn="just">
              <a:buNone/>
            </a:pP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	9. VRIJEME U KOJEM SE DOGAĐA PROCES RAZMJENE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None/>
              <a:defRPr/>
            </a:pPr>
            <a:r>
              <a:rPr lang="en-US" b="1" cap="all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10.način plaćanja roba (gotovina, kreditne kartice...)</a:t>
            </a:r>
          </a:p>
          <a:p>
            <a:pPr algn="just">
              <a:lnSpc>
                <a:spcPct val="90000"/>
              </a:lnSpc>
              <a:buNone/>
              <a:defRPr/>
            </a:pPr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	11. kvaliteta roba i usluga</a:t>
            </a:r>
          </a:p>
          <a:p>
            <a:pPr algn="just">
              <a:lnSpc>
                <a:spcPct val="90000"/>
              </a:lnSpc>
              <a:buNone/>
              <a:defRPr/>
            </a:pPr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	12. rok isporuke roba</a:t>
            </a:r>
            <a:endParaRPr lang="en-US" b="1" cap="all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13.INSTITUCIJE KOJE ORGANIZIRAJU SUSRETE PROIZVOĐAČA, TRGOVACA I POTROŠAČA</a:t>
            </a:r>
          </a:p>
          <a:p>
            <a:pPr algn="just">
              <a:lnSpc>
                <a:spcPct val="90000"/>
              </a:lnSpc>
              <a:buNone/>
            </a:pP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	14. PRAVNE NORME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None/>
              <a:defRPr/>
            </a:pP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OSOBINE I ULOGA TRŽIŠTA U MODERNIM DRUŠTVIMA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71744"/>
            <a:ext cx="8229600" cy="4286256"/>
          </a:xfrm>
        </p:spPr>
        <p:txBody>
          <a:bodyPr>
            <a:normAutofit fontScale="92500" lnSpcReduction="20000"/>
          </a:bodyPr>
          <a:lstStyle/>
          <a:p>
            <a:pPr marL="624078" indent="-514350">
              <a:buFont typeface="+mj-lt"/>
              <a:buAutoNum type="arabicPeriod"/>
              <a:defRPr/>
            </a:pPr>
            <a:r>
              <a:rPr lang="hr-HR" sz="2300" b="1" cap="all" dirty="0" smtClean="0">
                <a:latin typeface="Times New Roman" pitchFamily="18" charset="0"/>
                <a:cs typeface="Times New Roman" pitchFamily="18" charset="0"/>
              </a:rPr>
              <a:t>s obzirom na predmet trgovanja:</a:t>
            </a:r>
          </a:p>
          <a:p>
            <a:pPr>
              <a:buNone/>
              <a:defRPr/>
            </a:pPr>
            <a:r>
              <a:rPr lang="hr-HR" sz="2300" b="1" cap="all" dirty="0" smtClean="0">
                <a:latin typeface="Times New Roman" pitchFamily="18" charset="0"/>
                <a:cs typeface="Times New Roman" pitchFamily="18" charset="0"/>
              </a:rPr>
              <a:t>	a) tržište potrošnih roba (tržište cipela...), i</a:t>
            </a:r>
          </a:p>
          <a:p>
            <a:pPr>
              <a:buNone/>
              <a:defRPr/>
            </a:pPr>
            <a:r>
              <a:rPr lang="hr-HR" sz="2300" b="1" cap="all" dirty="0" smtClean="0">
                <a:latin typeface="Times New Roman" pitchFamily="18" charset="0"/>
                <a:cs typeface="Times New Roman" pitchFamily="18" charset="0"/>
              </a:rPr>
              <a:t>	b) tržište faktora proizvodnje (tržište radne snage, kapitala...)</a:t>
            </a:r>
            <a:endParaRPr lang="en-US" sz="2300" b="1" cap="all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  <a:defRPr/>
            </a:pPr>
            <a:r>
              <a:rPr lang="hr-HR" sz="2300" b="1" cap="all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300" b="1" cap="all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hr-HR" sz="2300" b="1" cap="all" dirty="0" smtClean="0">
                <a:latin typeface="Times New Roman" pitchFamily="18" charset="0"/>
                <a:cs typeface="Times New Roman" pitchFamily="18" charset="0"/>
              </a:rPr>
              <a:t>s obzirom na ponašanje države u ekonomiji:</a:t>
            </a:r>
            <a:endParaRPr lang="en-US" sz="2300" b="1" cap="all" dirty="0" smtClean="0">
              <a:latin typeface="Times New Roman" pitchFamily="18" charset="0"/>
              <a:cs typeface="Times New Roman" pitchFamily="18" charset="0"/>
            </a:endParaRPr>
          </a:p>
          <a:p>
            <a:pPr marL="624078" indent="-514350">
              <a:lnSpc>
                <a:spcPct val="80000"/>
              </a:lnSpc>
              <a:defRPr/>
            </a:pPr>
            <a:r>
              <a:rPr lang="hr-HR" sz="2300" b="1" cap="all" dirty="0" smtClean="0">
                <a:latin typeface="Times New Roman" pitchFamily="18" charset="0"/>
                <a:cs typeface="Times New Roman" pitchFamily="18" charset="0"/>
              </a:rPr>
              <a:t>slobodno tržište, sistem laissez faire-a ili sistem “nevidljive ruke” u kojemu država NEMA ZNAČAJNIJU ulogu, i</a:t>
            </a:r>
            <a:endParaRPr lang="en-US" sz="2300" b="1" cap="all" dirty="0" smtClean="0">
              <a:latin typeface="Times New Roman" pitchFamily="18" charset="0"/>
              <a:cs typeface="Times New Roman" pitchFamily="18" charset="0"/>
            </a:endParaRPr>
          </a:p>
          <a:p>
            <a:pPr marL="624078" indent="-514350">
              <a:lnSpc>
                <a:spcPct val="80000"/>
              </a:lnSpc>
              <a:defRPr/>
            </a:pPr>
            <a:endParaRPr lang="hr-HR" sz="2300" b="1" cap="all" dirty="0" smtClean="0">
              <a:latin typeface="Times New Roman" pitchFamily="18" charset="0"/>
              <a:cs typeface="Times New Roman" pitchFamily="18" charset="0"/>
            </a:endParaRPr>
          </a:p>
          <a:p>
            <a:pPr marL="624078" indent="-514350">
              <a:lnSpc>
                <a:spcPct val="80000"/>
              </a:lnSpc>
              <a:defRPr/>
            </a:pPr>
            <a:r>
              <a:rPr lang="hr-HR" sz="2300" b="1" cap="all" dirty="0" smtClean="0">
                <a:latin typeface="Times New Roman" pitchFamily="18" charset="0"/>
                <a:cs typeface="Times New Roman" pitchFamily="18" charset="0"/>
              </a:rPr>
              <a:t>regulirano tržište ili sistem “vidljive ruke” u kojemu država ZNAČAJANO djeluje na formiranje tržišnih “okvira”</a:t>
            </a:r>
            <a:endParaRPr lang="en-US" sz="2300" b="1" cap="all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  <a:defRPr/>
            </a:pPr>
            <a:r>
              <a:rPr lang="hr-HR" sz="2300" b="1" cap="all" dirty="0" smtClean="0">
                <a:latin typeface="Times New Roman" pitchFamily="18" charset="0"/>
                <a:cs typeface="Times New Roman" pitchFamily="18" charset="0"/>
              </a:rPr>
              <a:t>3. s obzirom na strukturu tržišta i moć pojedinih preduzeća:</a:t>
            </a:r>
          </a:p>
          <a:p>
            <a:pPr>
              <a:buNone/>
              <a:defRPr/>
            </a:pPr>
            <a:r>
              <a:rPr lang="hr-HR" sz="2300" b="1" cap="all" dirty="0" smtClean="0">
                <a:latin typeface="Times New Roman" pitchFamily="18" charset="0"/>
                <a:cs typeface="Times New Roman" pitchFamily="18" charset="0"/>
              </a:rPr>
              <a:t>	a) tržište potpune konkurencije, i</a:t>
            </a:r>
          </a:p>
          <a:p>
            <a:pPr>
              <a:buNone/>
              <a:defRPr/>
            </a:pPr>
            <a:r>
              <a:rPr lang="hr-HR" sz="2300" b="1" cap="all" dirty="0" smtClean="0">
                <a:latin typeface="Times New Roman" pitchFamily="18" charset="0"/>
                <a:cs typeface="Times New Roman" pitchFamily="18" charset="0"/>
              </a:rPr>
              <a:t>	b) tržište nepotpune konkurencije</a:t>
            </a:r>
          </a:p>
          <a:p>
            <a:pPr marL="624078" indent="-514350">
              <a:lnSpc>
                <a:spcPct val="80000"/>
              </a:lnSpc>
              <a:defRPr/>
            </a:pPr>
            <a:endParaRPr lang="en-US" sz="2400" b="1" cap="all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  <a:defRPr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OSOBINE I ULOGA TRŽIŠTA U MODERNIM DRUŠTVIMA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POTPUNA KONKURENCIJA je stanje na tržištu u kojem postoji mnoštvo sudionika na strani ponude i na strani potražnje</a:t>
            </a:r>
            <a:endParaRPr lang="en-US" b="1" cap="all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SLOBODNO TRŽIŠTE obavlja racionalnu alokaciju rijetkih resursa, a privreda se nalazi na granici svojih proizvodnih mogućnosti</a:t>
            </a:r>
            <a:endParaRPr lang="en-US" b="1" cap="all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  <a:defRPr/>
            </a:pPr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U MODELU SLOBODNE KONKURENCIJE tržišni sistem rješava temeljna ekonomska pitanja pomoću:</a:t>
            </a:r>
          </a:p>
          <a:p>
            <a:pPr lvl="1" algn="just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hr-HR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profita (poticaji i nagrade)</a:t>
            </a:r>
          </a:p>
          <a:p>
            <a:pPr lvl="1" algn="just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hr-HR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stečajeva i bankrota (kazna za loše poslovanje)</a:t>
            </a:r>
          </a:p>
          <a:p>
            <a:pPr lvl="1" algn="just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hr-HR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oscilacija (u oba smjera) cijena i najamnina</a:t>
            </a:r>
          </a:p>
          <a:p>
            <a:endParaRPr lang="en-US" b="1" cap="all" dirty="0" smtClean="0"/>
          </a:p>
          <a:p>
            <a:endParaRPr lang="hr-HR" b="1" cap="all" dirty="0" smtClean="0">
              <a:latin typeface="Arial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OSOBINE I ULOGA TRŽIŠTA U MODERNIM DRUŠTVIMA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AKO SE CIJENE POVEĆAVAJU, PROIZVOĐAČI I TRGOVCI ĆE NUDITI VEĆU KOLIČINU ROBA, DOK ĆE POTRAŽNJA ZA NJIMA BITI MANJA</a:t>
            </a:r>
          </a:p>
          <a:p>
            <a:pPr algn="just"/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AKO SE CIJENE SMANJUJU, POTRAŽNJA ĆE BITI VEĆA, A PONUDA MANJA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Slobodno formiranje cijena i najamnina i NJIHOVO OSCILIRANJE u oba smjera “čisti” trenutne viškove ponude ili viškove potražnje roba i radne snage</a:t>
            </a:r>
            <a:endParaRPr lang="en-US" b="1" cap="all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b="1" cap="all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hr-HR" sz="2000" b="1" dirty="0" smtClean="0">
                <a:latin typeface="Times New Roman" pitchFamily="18" charset="0"/>
                <a:cs typeface="Times New Roman" pitchFamily="18" charset="0"/>
              </a:rPr>
              <a:t>POD PRITISKOM SILA NA STRANI PONUDE I SILA NA STRANI POTRAŽNJE USPOSTAVLJA SE TRŽIŠNA RAVNOTEŽA (EKVILIBRIJ)</a:t>
            </a:r>
            <a:endParaRPr lang="hr-HR" sz="2000" b="1" u="sng" cap="all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b="1" dirty="0" smtClean="0">
              <a:latin typeface="Arial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OSOBINE I ULOGA TRŽIŠTA U MODERNIM DRUŠTVIMA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b="1" dirty="0" smtClean="0">
                <a:solidFill>
                  <a:schemeClr val="folHlink"/>
                </a:solidFill>
                <a:latin typeface="Arial" charset="0"/>
              </a:rPr>
              <a:t>BITNE OSOBINE SAVREMENE EKONOMIJE SU</a:t>
            </a:r>
            <a:r>
              <a:rPr lang="hr-HR" b="1" dirty="0" smtClean="0">
                <a:latin typeface="Arial" charset="0"/>
              </a:rPr>
              <a:t>:</a:t>
            </a:r>
            <a:endParaRPr lang="en-US" b="1" dirty="0" smtClean="0">
              <a:latin typeface="Arial" charset="0"/>
            </a:endParaRPr>
          </a:p>
          <a:p>
            <a:r>
              <a:rPr lang="hr-HR" b="1" cap="all" dirty="0" smtClean="0">
                <a:latin typeface="Arial" charset="0"/>
              </a:rPr>
              <a:t>1. </a:t>
            </a:r>
            <a:r>
              <a:rPr lang="hr-HR" b="1" cap="all" dirty="0" smtClean="0">
                <a:solidFill>
                  <a:schemeClr val="folHlink"/>
                </a:solidFill>
                <a:latin typeface="Arial" charset="0"/>
              </a:rPr>
              <a:t>PODJELA RADA</a:t>
            </a:r>
            <a:endParaRPr lang="en-US" b="1" cap="all" dirty="0" smtClean="0">
              <a:solidFill>
                <a:schemeClr val="folHlink"/>
              </a:solidFill>
              <a:latin typeface="Arial" charset="0"/>
            </a:endParaRPr>
          </a:p>
          <a:p>
            <a:r>
              <a:rPr lang="hr-HR" b="1" cap="all" dirty="0" smtClean="0">
                <a:latin typeface="Arial" charset="0"/>
              </a:rPr>
              <a:t>2. </a:t>
            </a:r>
            <a:r>
              <a:rPr lang="hr-HR" b="1" cap="all" dirty="0" smtClean="0">
                <a:solidFill>
                  <a:schemeClr val="folHlink"/>
                </a:solidFill>
                <a:latin typeface="Arial" charset="0"/>
              </a:rPr>
              <a:t>SPECIJALIZACIJA</a:t>
            </a:r>
            <a:endParaRPr lang="en-US" b="1" cap="all" dirty="0" smtClean="0">
              <a:solidFill>
                <a:schemeClr val="folHlink"/>
              </a:solidFill>
              <a:latin typeface="Arial" charset="0"/>
            </a:endParaRPr>
          </a:p>
          <a:p>
            <a:r>
              <a:rPr lang="hr-HR" b="1" cap="all" dirty="0" smtClean="0">
                <a:latin typeface="Arial" charset="0"/>
              </a:rPr>
              <a:t>3. </a:t>
            </a:r>
            <a:r>
              <a:rPr lang="hr-HR" b="1" cap="all" dirty="0" smtClean="0">
                <a:solidFill>
                  <a:schemeClr val="folHlink"/>
                </a:solidFill>
                <a:latin typeface="Arial" charset="0"/>
              </a:rPr>
              <a:t>NOVAC</a:t>
            </a:r>
            <a:endParaRPr lang="en-US" b="1" cap="all" dirty="0" smtClean="0">
              <a:solidFill>
                <a:schemeClr val="folHlink"/>
              </a:solidFill>
              <a:latin typeface="Arial" charset="0"/>
            </a:endParaRPr>
          </a:p>
          <a:p>
            <a:r>
              <a:rPr lang="hr-HR" b="1" cap="all" dirty="0" smtClean="0">
                <a:latin typeface="Arial" charset="0"/>
              </a:rPr>
              <a:t>4. </a:t>
            </a:r>
            <a:r>
              <a:rPr lang="hr-HR" b="1" cap="all" dirty="0" smtClean="0">
                <a:solidFill>
                  <a:schemeClr val="folHlink"/>
                </a:solidFill>
                <a:latin typeface="Arial" charset="0"/>
              </a:rPr>
              <a:t>KAPITAL</a:t>
            </a:r>
            <a:endParaRPr lang="en-US" b="1" cap="all" dirty="0" smtClean="0">
              <a:solidFill>
                <a:schemeClr val="folHlink"/>
              </a:solidFill>
              <a:latin typeface="Arial" charset="0"/>
            </a:endParaRPr>
          </a:p>
          <a:p>
            <a:pPr algn="ctr">
              <a:buNone/>
            </a:pPr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Tržišni način regulacije nacionalne ekonomije može se opisati kao KRUŽNI TOK kretanja roba i novca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OSOBINE I ULOGA DRŽAVE U MODERNIM EKONOMIJAMA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defRPr/>
            </a:pPr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DRŽAVA je specifična organizacija, odnosno institucija koja se bavi:</a:t>
            </a:r>
          </a:p>
          <a:p>
            <a:pPr lvl="1" algn="just">
              <a:buFont typeface="Wingdings" pitchFamily="2" charset="2"/>
              <a:buChar char="Ø"/>
              <a:defRPr/>
            </a:pPr>
            <a:r>
              <a:rPr lang="hr-HR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političkom organizacijom društva, i </a:t>
            </a:r>
          </a:p>
          <a:p>
            <a:pPr lvl="1" algn="just">
              <a:buFont typeface="Wingdings" pitchFamily="2" charset="2"/>
              <a:buChar char="Ø"/>
              <a:defRPr/>
            </a:pPr>
            <a:r>
              <a:rPr lang="hr-HR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rješavanjem kolektivnih i političkih problema neke društvene zajednice</a:t>
            </a:r>
          </a:p>
          <a:p>
            <a:pPr algn="just">
              <a:lnSpc>
                <a:spcPct val="90000"/>
              </a:lnSpc>
              <a:defRPr/>
            </a:pPr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SPECIFIČNA je po tome što je DRŽAVA jedina organizacija koja:</a:t>
            </a:r>
          </a:p>
          <a:p>
            <a:pPr lvl="1" algn="just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hr-HR" sz="32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ima monopol na upotrebu fizičke prisile u ostvarenju njezinih odluka,</a:t>
            </a:r>
            <a:endParaRPr lang="en-US" sz="3200" b="1" cap="all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>
              <a:lnSpc>
                <a:spcPct val="90000"/>
              </a:lnSpc>
              <a:buFont typeface="Wingdings" pitchFamily="2" charset="2"/>
              <a:buChar char="Ø"/>
              <a:defRPr/>
            </a:pPr>
            <a:endParaRPr lang="en-US" sz="3200" b="1" cap="all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>
              <a:lnSpc>
                <a:spcPct val="90000"/>
              </a:lnSpc>
              <a:defRPr/>
            </a:pPr>
            <a:r>
              <a:rPr lang="hr-HR" sz="32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bavi SE organizacijom i regulacijom velikog društvenog sistema i njegovih podsistema (ekonomija, zdravstvo, školstvo, energetika, obrana...)</a:t>
            </a:r>
            <a:endParaRPr lang="en-US" sz="3200" b="1" cap="all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143008"/>
          </a:xfrm>
        </p:spPr>
        <p:txBody>
          <a:bodyPr>
            <a:normAutofit/>
          </a:bodyPr>
          <a:lstStyle/>
          <a:p>
            <a:r>
              <a:rPr lang="hr-H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VJEŽBE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5286388"/>
          </a:xfrm>
        </p:spPr>
        <p:txBody>
          <a:bodyPr>
            <a:normAutofit fontScale="47500" lnSpcReduction="20000"/>
          </a:bodyPr>
          <a:lstStyle/>
          <a:p>
            <a:pPr marL="109728" indent="0">
              <a:buNone/>
            </a:pPr>
            <a:r>
              <a:rPr lang="bs-Latn-BA" sz="29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Predmet Ekonomske osnove države i prava ima za cilj:</a:t>
            </a:r>
          </a:p>
          <a:p>
            <a:pPr marL="109728" indent="0">
              <a:buNone/>
            </a:pPr>
            <a:endParaRPr lang="bs-Latn-BA" sz="2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hr-HR" sz="2900" dirty="0" smtClean="0"/>
              <a:t>definirati političku ekonomiju kao znanost, a potom kao nastavnu disciplinu i teorijski kolegij neophodan za propitivanje temeljne strukture ekonomije;</a:t>
            </a:r>
            <a:endParaRPr lang="bs-Latn-BA" sz="2900" dirty="0" smtClean="0"/>
          </a:p>
          <a:p>
            <a:pPr lvl="0"/>
            <a:r>
              <a:rPr lang="hr-HR" sz="2900" dirty="0" smtClean="0"/>
              <a:t>sistematizirati i klasificirati izlaganja velikih ekonomista i poznatijih ekonomskih škola prateći slijed njihovih misli;</a:t>
            </a:r>
            <a:endParaRPr lang="bs-Latn-BA" sz="2900" dirty="0" smtClean="0"/>
          </a:p>
          <a:p>
            <a:pPr lvl="0"/>
            <a:r>
              <a:rPr lang="hr-HR" sz="2900" dirty="0" smtClean="0"/>
              <a:t>izučiti ekonomski proces, kao ključnu društvenu sferu koja determinira opstanak i povijesnu perspektivu svakog društva s posebnim osvrtom na organsko jedinstvo i simultanost proizvodnje, raspodjele, razmjene i potrošnje;</a:t>
            </a:r>
            <a:endParaRPr lang="bs-Latn-BA" sz="2900" dirty="0" smtClean="0"/>
          </a:p>
          <a:p>
            <a:pPr lvl="0"/>
            <a:r>
              <a:rPr lang="hr-HR" sz="2900" dirty="0" smtClean="0"/>
              <a:t>sagledati uvjete i oblike proizvodnje i zakone koji vladaju proizvodnjom materijalnih dobara i usluga;</a:t>
            </a:r>
            <a:endParaRPr lang="bs-Latn-BA" sz="2900" dirty="0" smtClean="0"/>
          </a:p>
          <a:p>
            <a:pPr lvl="0"/>
            <a:r>
              <a:rPr lang="hr-HR" sz="2900" dirty="0" smtClean="0"/>
              <a:t>analizirati raspodjelu kao kariku poveznicu između proizvodnje i potrošnje sa svim njezinim kontroverzama i u svim njezinim aspektima;</a:t>
            </a:r>
            <a:endParaRPr lang="bs-Latn-BA" sz="2900" dirty="0" smtClean="0"/>
          </a:p>
          <a:p>
            <a:pPr lvl="0"/>
            <a:r>
              <a:rPr lang="hr-HR" sz="2900" dirty="0" smtClean="0"/>
              <a:t>prezentirati teorijske i praktične aspekte razmjene, nužne spone između proizvodnje i potrošnje i dati seriozan i sistematičan pristup tržišnom mehanizmu – regulatoru društvene reprodukcije;</a:t>
            </a:r>
            <a:endParaRPr lang="bs-Latn-BA" sz="2900" dirty="0" smtClean="0"/>
          </a:p>
          <a:p>
            <a:pPr lvl="0"/>
            <a:r>
              <a:rPr lang="hr-HR" sz="2900" dirty="0" smtClean="0"/>
              <a:t>analizirati fazu potrošnje kao proces konačne upotrebe bruto domaćeg proizvoda i vječiti uvjet opstanka ljudske vrste;</a:t>
            </a:r>
            <a:endParaRPr lang="bs-Latn-BA" sz="2900" dirty="0" smtClean="0"/>
          </a:p>
          <a:p>
            <a:pPr lvl="0"/>
            <a:r>
              <a:rPr lang="hr-HR" sz="2900" dirty="0" smtClean="0"/>
              <a:t>sagledati odnose u koje ljudi stupaju u proizvodnji i koji odgovaraju određenom stepenu razvitka proizvodnih snaga;</a:t>
            </a:r>
            <a:endParaRPr lang="bs-Latn-BA" sz="2900" dirty="0" smtClean="0"/>
          </a:p>
          <a:p>
            <a:pPr lvl="0"/>
            <a:r>
              <a:rPr lang="hr-HR" sz="2900" dirty="0" smtClean="0"/>
              <a:t>definirati makroekonomske indikatore u koje se sažimaju rezultati društvenog privređivanja;</a:t>
            </a:r>
            <a:endParaRPr lang="bs-Latn-BA" sz="2900" dirty="0" smtClean="0"/>
          </a:p>
          <a:p>
            <a:pPr lvl="0"/>
            <a:r>
              <a:rPr lang="hr-HR" sz="2900" dirty="0" smtClean="0"/>
              <a:t>dati osvrt na ekonomski rast i razvoj;</a:t>
            </a:r>
            <a:endParaRPr lang="bs-Latn-BA" sz="2900" dirty="0" smtClean="0"/>
          </a:p>
          <a:p>
            <a:pPr lvl="0"/>
            <a:r>
              <a:rPr lang="hr-HR" sz="2900" dirty="0" smtClean="0"/>
              <a:t>klasificirati poslovne (konjunkturne) cikluse i sagledati uzroke njihovog nastajanja;</a:t>
            </a:r>
            <a:endParaRPr lang="bs-Latn-BA" sz="2900" dirty="0" smtClean="0"/>
          </a:p>
          <a:p>
            <a:r>
              <a:rPr lang="hr-HR" sz="2900" dirty="0" smtClean="0"/>
              <a:t>sagledati međuovisnost i uzajamnu povezanost između države i ekonomije.</a:t>
            </a:r>
            <a:endParaRPr lang="bs-Latn-BA" sz="29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r>
              <a:rPr lang="bs-Latn-BA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,,studenti stiču znanja o ekonomskim terminima, pojavama i zakonitostima“</a:t>
            </a:r>
          </a:p>
          <a:p>
            <a:endParaRPr lang="bs-Latn-BA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VJEŽBE </a:t>
            </a:r>
            <a:r>
              <a:rPr lang="en-US" dirty="0" smtClean="0"/>
              <a:t>15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109728" indent="0">
              <a:buNone/>
            </a:pPr>
            <a:r>
              <a:rPr lang="bs-Latn-BA" sz="4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Tematske jedinice predmeta Ekonomske osnove države i prava:</a:t>
            </a:r>
          </a:p>
          <a:p>
            <a:pPr marL="109728" indent="0">
              <a:buNone/>
            </a:pPr>
            <a:endParaRPr lang="bs-Latn-BA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hr-HR" b="1" dirty="0" smtClean="0"/>
              <a:t>UVOD U EKONOMIJU</a:t>
            </a:r>
            <a:endParaRPr lang="bs-Latn-BA" dirty="0" smtClean="0"/>
          </a:p>
          <a:p>
            <a:pPr lvl="0"/>
            <a:r>
              <a:rPr lang="hr-HR" b="1" dirty="0" smtClean="0"/>
              <a:t>EVOLUCIJA EKONOMSKE MISLI</a:t>
            </a:r>
            <a:endParaRPr lang="bs-Latn-BA" dirty="0" smtClean="0"/>
          </a:p>
          <a:p>
            <a:pPr lvl="0"/>
            <a:r>
              <a:rPr lang="hr-HR" b="1" dirty="0" smtClean="0"/>
              <a:t>EKONOMSKI PROCES</a:t>
            </a:r>
            <a:endParaRPr lang="bs-Latn-BA" dirty="0" smtClean="0"/>
          </a:p>
          <a:p>
            <a:pPr lvl="0"/>
            <a:r>
              <a:rPr lang="hr-HR" b="1" dirty="0" smtClean="0"/>
              <a:t>PROIZVODNJA</a:t>
            </a:r>
            <a:endParaRPr lang="bs-Latn-BA" dirty="0" smtClean="0"/>
          </a:p>
          <a:p>
            <a:pPr lvl="0"/>
            <a:r>
              <a:rPr lang="hr-HR" b="1" dirty="0" smtClean="0"/>
              <a:t>RASPODJELA</a:t>
            </a:r>
            <a:endParaRPr lang="bs-Latn-BA" dirty="0" smtClean="0"/>
          </a:p>
          <a:p>
            <a:pPr lvl="0"/>
            <a:r>
              <a:rPr lang="hr-HR" b="1" dirty="0" smtClean="0"/>
              <a:t>RAZMJENA</a:t>
            </a:r>
            <a:endParaRPr lang="bs-Latn-BA" dirty="0" smtClean="0"/>
          </a:p>
          <a:p>
            <a:pPr lvl="0"/>
            <a:r>
              <a:rPr lang="hr-HR" b="1" dirty="0" smtClean="0"/>
              <a:t>POTROŠNJA</a:t>
            </a:r>
            <a:endParaRPr lang="bs-Latn-BA" dirty="0" smtClean="0"/>
          </a:p>
          <a:p>
            <a:pPr lvl="0"/>
            <a:r>
              <a:rPr lang="hr-HR" b="1" dirty="0" smtClean="0"/>
              <a:t>PRINCIPI PROIZVODNJE I ORGANIZACIJA POSLOVANJA</a:t>
            </a:r>
            <a:endParaRPr lang="bs-Latn-BA" dirty="0" smtClean="0"/>
          </a:p>
          <a:p>
            <a:pPr lvl="0"/>
            <a:r>
              <a:rPr lang="hr-HR" b="1" dirty="0" smtClean="0"/>
              <a:t>MJERENJE EKONOMSKE AKTIVNOSTI</a:t>
            </a:r>
            <a:endParaRPr lang="bs-Latn-BA" dirty="0" smtClean="0"/>
          </a:p>
          <a:p>
            <a:pPr lvl="0"/>
            <a:r>
              <a:rPr lang="hr-HR" b="1" dirty="0" smtClean="0"/>
              <a:t>EKONOMSKI RAST I RAZVOJ</a:t>
            </a:r>
          </a:p>
          <a:p>
            <a:pPr lvl="0"/>
            <a:r>
              <a:rPr lang="hr-HR" b="1" dirty="0" smtClean="0"/>
              <a:t>POSLOVNI (KONJUNKTURNI) CIKLUSI</a:t>
            </a:r>
            <a:endParaRPr lang="bs-Latn-BA" dirty="0" smtClean="0"/>
          </a:p>
          <a:p>
            <a:r>
              <a:rPr lang="hr-HR" b="1" dirty="0" smtClean="0"/>
              <a:t>DRŽAVA I EKONOMIJA</a:t>
            </a:r>
            <a:endParaRPr lang="bs-Latn-BA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FAZE EKONOMSKOG PROCESA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90000"/>
              </a:lnSpc>
              <a:buNone/>
              <a:defRPr/>
            </a:pPr>
            <a:endParaRPr lang="en-US" b="1" dirty="0" smtClean="0">
              <a:latin typeface="Arial" charset="0"/>
            </a:endParaRPr>
          </a:p>
          <a:p>
            <a:pPr algn="just">
              <a:lnSpc>
                <a:spcPct val="90000"/>
              </a:lnSpc>
              <a:buNone/>
              <a:defRPr/>
            </a:pPr>
            <a:r>
              <a:rPr lang="hr-HR" b="1" dirty="0" smtClean="0">
                <a:latin typeface="Arial" charset="0"/>
              </a:rPr>
              <a:t>1. </a:t>
            </a:r>
            <a:r>
              <a:rPr lang="hr-HR" b="1" dirty="0" smtClean="0">
                <a:solidFill>
                  <a:schemeClr val="hlink"/>
                </a:solidFill>
                <a:latin typeface="Arial" charset="0"/>
              </a:rPr>
              <a:t>PROIZVODNJA</a:t>
            </a:r>
          </a:p>
          <a:p>
            <a:pPr algn="just">
              <a:lnSpc>
                <a:spcPct val="90000"/>
              </a:lnSpc>
              <a:buNone/>
              <a:defRPr/>
            </a:pPr>
            <a:endParaRPr lang="en-US" b="1" dirty="0" smtClean="0">
              <a:latin typeface="Arial" charset="0"/>
            </a:endParaRPr>
          </a:p>
          <a:p>
            <a:pPr algn="just">
              <a:lnSpc>
                <a:spcPct val="90000"/>
              </a:lnSpc>
              <a:buNone/>
              <a:defRPr/>
            </a:pPr>
            <a:r>
              <a:rPr lang="hr-HR" b="1" dirty="0" smtClean="0">
                <a:latin typeface="Arial" charset="0"/>
              </a:rPr>
              <a:t>2. </a:t>
            </a:r>
            <a:r>
              <a:rPr lang="hr-HR" b="1" dirty="0" smtClean="0">
                <a:solidFill>
                  <a:schemeClr val="hlink"/>
                </a:solidFill>
                <a:latin typeface="Arial" charset="0"/>
              </a:rPr>
              <a:t>RASPODJELA</a:t>
            </a:r>
          </a:p>
          <a:p>
            <a:pPr algn="just">
              <a:lnSpc>
                <a:spcPct val="90000"/>
              </a:lnSpc>
              <a:buNone/>
              <a:defRPr/>
            </a:pPr>
            <a:endParaRPr lang="en-US" b="1" dirty="0" smtClean="0">
              <a:latin typeface="Arial" charset="0"/>
            </a:endParaRPr>
          </a:p>
          <a:p>
            <a:pPr algn="just">
              <a:lnSpc>
                <a:spcPct val="90000"/>
              </a:lnSpc>
              <a:buNone/>
              <a:defRPr/>
            </a:pPr>
            <a:r>
              <a:rPr lang="hr-HR" b="1" dirty="0" smtClean="0">
                <a:latin typeface="Arial" charset="0"/>
              </a:rPr>
              <a:t>3. </a:t>
            </a:r>
            <a:r>
              <a:rPr lang="hr-HR" b="1" dirty="0" smtClean="0">
                <a:solidFill>
                  <a:schemeClr val="hlink"/>
                </a:solidFill>
                <a:latin typeface="Arial" charset="0"/>
              </a:rPr>
              <a:t>RAZMJENA</a:t>
            </a:r>
          </a:p>
          <a:p>
            <a:pPr algn="just">
              <a:lnSpc>
                <a:spcPct val="90000"/>
              </a:lnSpc>
              <a:buNone/>
              <a:defRPr/>
            </a:pPr>
            <a:endParaRPr lang="en-US" b="1" dirty="0" smtClean="0">
              <a:latin typeface="Arial" charset="0"/>
            </a:endParaRPr>
          </a:p>
          <a:p>
            <a:pPr algn="just">
              <a:lnSpc>
                <a:spcPct val="90000"/>
              </a:lnSpc>
              <a:buNone/>
              <a:defRPr/>
            </a:pPr>
            <a:r>
              <a:rPr lang="hr-HR" b="1" dirty="0" smtClean="0">
                <a:latin typeface="Arial" charset="0"/>
              </a:rPr>
              <a:t>4. </a:t>
            </a:r>
            <a:r>
              <a:rPr lang="hr-HR" b="1" dirty="0" smtClean="0">
                <a:solidFill>
                  <a:schemeClr val="hlink"/>
                </a:solidFill>
                <a:latin typeface="Arial" charset="0"/>
              </a:rPr>
              <a:t>POTROŠNJA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DRŽAVA I EKONOMIJA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r-H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CILJEVI IZLAGANJA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  <a:defRPr/>
            </a:pPr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Analizirati učinak države na ekonomiju</a:t>
            </a:r>
          </a:p>
          <a:p>
            <a:pPr algn="just">
              <a:lnSpc>
                <a:spcPct val="90000"/>
              </a:lnSpc>
              <a:defRPr/>
            </a:pPr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Objasniti pojam, osobine i način funkcioniranja tržišta</a:t>
            </a:r>
          </a:p>
          <a:p>
            <a:pPr algn="just">
              <a:lnSpc>
                <a:spcPct val="90000"/>
              </a:lnSpc>
              <a:defRPr/>
            </a:pPr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Objasniti pojam, osobine i ekonomske funkcije države</a:t>
            </a:r>
            <a:endParaRPr lang="en-US" b="1" cap="all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Objasniti prednosti i nedostatke tržišne regulacije ekonomije</a:t>
            </a:r>
          </a:p>
          <a:p>
            <a:pPr algn="just">
              <a:defRPr/>
            </a:pPr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ELABORIRATI prednosti i nedostatke državne regulacije ekonomije</a:t>
            </a:r>
            <a:endParaRPr lang="en-US" b="1" cap="all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  <a:defRPr/>
            </a:pPr>
            <a:endParaRPr lang="hr-HR" b="1" cap="all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OPĆENITO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STABILNOST EKONOMSKOG RAZVOJA SE OSIGURAVA I KROZ PRIMJENU I PROVOĐENJA MJERA EKONOMSKE POLITIKE KOJE DONOSI DRŽAVA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DRŽAVA je u svakoj nacionalnoj ekonomiji aktivno uključena u ekonomske tokove</a:t>
            </a:r>
            <a:endParaRPr lang="en-US" b="1" cap="all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DRŽAVA je počela intervenirati s ciljem ispravljanja uočenih mana (NESAVRŠENOSTI) tržišta</a:t>
            </a:r>
            <a:endParaRPr lang="en-US" b="1" cap="all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b="1" cap="all" dirty="0" smtClean="0">
              <a:latin typeface="Times New Roman" pitchFamily="18" charset="0"/>
              <a:cs typeface="Times New Roman" pitchFamily="18" charset="0"/>
            </a:endParaRPr>
          </a:p>
          <a:p>
            <a:endParaRPr lang="hr-HR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OPĆENITO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DRŽAVA koja dobija potpuno novu poziciju i naglašenu ULOGU REGULATORA PROCESA DRUŠTVENE REPRODUKCIJE</a:t>
            </a:r>
            <a:endParaRPr lang="en-US" b="1" cap="all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  <a:defRPr/>
            </a:pPr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PRAVCI njenog djelovanja usmjereni su na:</a:t>
            </a:r>
          </a:p>
          <a:p>
            <a:pPr lvl="1" algn="just"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hr-HR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reguliranje obima investicija (podsticajne mjere ili direktne investicije)</a:t>
            </a:r>
            <a:endParaRPr lang="en-US" b="1" cap="all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>
              <a:lnSpc>
                <a:spcPct val="80000"/>
              </a:lnSpc>
              <a:buFont typeface="Wingdings" pitchFamily="2" charset="2"/>
              <a:buChar char="Ø"/>
              <a:defRPr/>
            </a:pPr>
            <a:endParaRPr lang="en-US" b="1" cap="all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>
              <a:lnSpc>
                <a:spcPct val="80000"/>
              </a:lnSpc>
              <a:buFont typeface="Wingdings" pitchFamily="2" charset="2"/>
              <a:buChar char="Ø"/>
            </a:pPr>
            <a:r>
              <a:rPr lang="hr-H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REGULIRANJE STRUKTURE INVESTICIJA (RAZVOJ ONIH GRANA ZA KOJE PRIVATNI KAPITAL NEMA INTERESA, A NEOPHODNE SU ZA OSIGURANJE OPĆIH UVJETA PRIVREĐIVANJA)</a:t>
            </a:r>
            <a:endParaRPr lang="en-US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>
              <a:lnSpc>
                <a:spcPct val="80000"/>
              </a:lnSpc>
              <a:buFont typeface="Wingdings" pitchFamily="2" charset="2"/>
              <a:buChar char="Ø"/>
            </a:pPr>
            <a:endParaRPr lang="hr-HR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>
              <a:lnSpc>
                <a:spcPct val="80000"/>
              </a:lnSpc>
              <a:buFont typeface="Wingdings" pitchFamily="2" charset="2"/>
              <a:buChar char="Ø"/>
            </a:pPr>
            <a:r>
              <a:rPr lang="hr-H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ODRŽAVANJE RAZINE ZAPOSLENOSTI STANOVNIŠTVA I RAZINE OSOBNE POTROŠNJE U ZEMLJI</a:t>
            </a:r>
            <a:endParaRPr lang="bs-Latn-BA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>
              <a:lnSpc>
                <a:spcPct val="80000"/>
              </a:lnSpc>
              <a:buFont typeface="Wingdings" pitchFamily="2" charset="2"/>
              <a:buChar char="Ø"/>
              <a:defRPr/>
            </a:pP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TRŽIŠTE I DRŽAVNA</a:t>
            </a:r>
            <a:br>
              <a:rPr lang="hr-HR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hr-HR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REGULACIJA U EKONOMIJI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buNone/>
            </a:pPr>
            <a:r>
              <a:rPr lang="hr-HR" b="1" cap="all" dirty="0" smtClean="0">
                <a:solidFill>
                  <a:schemeClr val="folHlink"/>
                </a:solidFill>
                <a:latin typeface="Arial" charset="0"/>
              </a:rPr>
              <a:t>TEMELJNI PROBLEMI</a:t>
            </a:r>
            <a:r>
              <a:rPr lang="hr-HR" b="1" cap="all" dirty="0" smtClean="0">
                <a:latin typeface="Arial" charset="0"/>
              </a:rPr>
              <a:t> ekonomske organizacije društva (što, za koga i kako proizvoditi...) u modernoj ekonomiji rješavaju se pomoću raznih oblika </a:t>
            </a:r>
            <a:r>
              <a:rPr lang="hr-HR" b="1" cap="all" dirty="0" smtClean="0">
                <a:solidFill>
                  <a:schemeClr val="hlink"/>
                </a:solidFill>
                <a:latin typeface="Arial" charset="0"/>
              </a:rPr>
              <a:t>koordinacije</a:t>
            </a:r>
            <a:r>
              <a:rPr lang="hr-HR" b="1" cap="all" dirty="0" smtClean="0">
                <a:latin typeface="Arial" charset="0"/>
              </a:rPr>
              <a:t>, </a:t>
            </a:r>
            <a:r>
              <a:rPr lang="hr-HR" b="1" cap="all" dirty="0" smtClean="0">
                <a:solidFill>
                  <a:schemeClr val="hlink"/>
                </a:solidFill>
                <a:latin typeface="Arial" charset="0"/>
              </a:rPr>
              <a:t>regulacije</a:t>
            </a:r>
            <a:r>
              <a:rPr lang="hr-HR" b="1" cap="all" dirty="0" smtClean="0">
                <a:latin typeface="Arial" charset="0"/>
              </a:rPr>
              <a:t> i </a:t>
            </a:r>
            <a:r>
              <a:rPr lang="hr-HR" b="1" cap="all" dirty="0" smtClean="0">
                <a:solidFill>
                  <a:schemeClr val="hlink"/>
                </a:solidFill>
                <a:latin typeface="Arial" charset="0"/>
              </a:rPr>
              <a:t>upravljanja</a:t>
            </a:r>
            <a:r>
              <a:rPr lang="hr-HR" b="1" cap="all" dirty="0" smtClean="0">
                <a:latin typeface="Arial" charset="0"/>
              </a:rPr>
              <a:t>, kao što su:</a:t>
            </a:r>
            <a:endParaRPr lang="en-US" b="1" cap="all" dirty="0" smtClean="0">
              <a:latin typeface="Arial" charset="0"/>
            </a:endParaRPr>
          </a:p>
          <a:p>
            <a:pPr marL="624078" indent="-514350" algn="just">
              <a:buNone/>
            </a:pPr>
            <a:r>
              <a:rPr lang="en-US" b="1" cap="all" dirty="0" smtClean="0">
                <a:solidFill>
                  <a:schemeClr val="tx2"/>
                </a:solidFill>
                <a:latin typeface="Arial" charset="0"/>
              </a:rPr>
              <a:t>   1. </a:t>
            </a:r>
            <a:r>
              <a:rPr lang="hr-HR" b="1" dirty="0" smtClean="0">
                <a:solidFill>
                  <a:schemeClr val="tx2"/>
                </a:solidFill>
                <a:latin typeface="Arial" charset="0"/>
              </a:rPr>
              <a:t>TRŽIŠTE</a:t>
            </a:r>
          </a:p>
          <a:p>
            <a:pPr algn="just">
              <a:buNone/>
            </a:pPr>
            <a:r>
              <a:rPr lang="hr-HR" b="1" dirty="0" smtClean="0">
                <a:latin typeface="Arial" charset="0"/>
              </a:rPr>
              <a:t>	2. </a:t>
            </a:r>
            <a:r>
              <a:rPr lang="hr-HR" b="1" dirty="0" smtClean="0">
                <a:solidFill>
                  <a:schemeClr val="tx2"/>
                </a:solidFill>
                <a:latin typeface="Arial" charset="0"/>
              </a:rPr>
              <a:t>DRŽAVNA REGULACIJA</a:t>
            </a:r>
          </a:p>
          <a:p>
            <a:pPr algn="just">
              <a:buNone/>
            </a:pPr>
            <a:r>
              <a:rPr lang="hr-HR" b="1" dirty="0" smtClean="0">
                <a:latin typeface="Arial" charset="0"/>
              </a:rPr>
              <a:t>	3. </a:t>
            </a:r>
            <a:r>
              <a:rPr lang="hr-HR" b="1" dirty="0" smtClean="0">
                <a:solidFill>
                  <a:schemeClr val="tx2"/>
                </a:solidFill>
                <a:latin typeface="Arial" charset="0"/>
              </a:rPr>
              <a:t>PLANIRANJE</a:t>
            </a:r>
          </a:p>
          <a:p>
            <a:pPr algn="just">
              <a:buNone/>
            </a:pPr>
            <a:r>
              <a:rPr lang="hr-HR" b="1" dirty="0" smtClean="0">
                <a:latin typeface="Arial" charset="0"/>
              </a:rPr>
              <a:t>	4. </a:t>
            </a:r>
            <a:r>
              <a:rPr lang="hr-HR" b="1" dirty="0" smtClean="0">
                <a:solidFill>
                  <a:schemeClr val="tx2"/>
                </a:solidFill>
                <a:latin typeface="Arial" charset="0"/>
              </a:rPr>
              <a:t>SAMOUPRAVLJANJE</a:t>
            </a:r>
            <a:endParaRPr lang="en-US" b="1" dirty="0" smtClean="0">
              <a:solidFill>
                <a:schemeClr val="tx2"/>
              </a:solidFill>
              <a:latin typeface="Arial" charset="0"/>
            </a:endParaRPr>
          </a:p>
          <a:p>
            <a:pPr algn="just">
              <a:buNone/>
            </a:pPr>
            <a:endParaRPr lang="en-US" b="1" dirty="0" smtClean="0">
              <a:solidFill>
                <a:schemeClr val="tx2"/>
              </a:solidFill>
              <a:latin typeface="Arial" charset="0"/>
            </a:endParaRPr>
          </a:p>
          <a:p>
            <a:pPr algn="ctr">
              <a:buNone/>
            </a:pP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U TRŽIŠNOM SISTEMU PROIZVOĐAČI SAMI ODLUČUJU ŠTO ĆE PROIZVODITI I PO KOJIM CIJENAMA PRODAVATI, A POTROŠAČI SLOBODNO ODLUČUJU PO KOJIM CIJENAMA KUPOVATI I TROŠITI</a:t>
            </a:r>
          </a:p>
          <a:p>
            <a:pPr algn="just">
              <a:buNone/>
            </a:pPr>
            <a:endParaRPr lang="en-US" b="1" dirty="0" smtClean="0">
              <a:latin typeface="Arial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TRŽIŠTE I DRŽAVNA</a:t>
            </a:r>
            <a:br>
              <a:rPr lang="hr-HR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hr-HR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REGULACIJA U EKONOMIJI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DRŽAVNA REGULACIJA je sistem upravljanja u kojem država izravno (zakoni...) ili neizravno (porezi...) usmjerava i regulira proizvodnju, raspodjelu, razmjenu i potrošnju</a:t>
            </a:r>
            <a:endParaRPr lang="en-US" b="1" cap="all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TRŽIŠTE I DRŽAVNA REGULACIJA su dva glavna oblika regulacije koji se kombiniraju i isprepliću u modernim ekonomijama</a:t>
            </a:r>
            <a:endParaRPr lang="en-US" b="1" cap="all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b="1" cap="all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MODERNE EKONOMIJE jesu MJEŠOVITE EKONOMIJE, jer se u njima miješaju i kombiniraju:</a:t>
            </a:r>
          </a:p>
          <a:p>
            <a:pPr lvl="1" algn="ctr">
              <a:buFont typeface="Wingdings" pitchFamily="2" charset="2"/>
              <a:buChar char="Ø"/>
              <a:defRPr/>
            </a:pPr>
            <a:r>
              <a:rPr lang="hr-HR" sz="32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privatno i državno vlasništvo,</a:t>
            </a:r>
          </a:p>
          <a:p>
            <a:pPr lvl="1" algn="ctr">
              <a:buFont typeface="Wingdings" pitchFamily="2" charset="2"/>
              <a:buChar char="Ø"/>
              <a:defRPr/>
            </a:pPr>
            <a:r>
              <a:rPr lang="hr-HR" sz="32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tržišna i državna regulacija ekonomskih procesa</a:t>
            </a:r>
            <a:endParaRPr lang="en-US" b="1" cap="all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hr-HR" b="1" cap="all" dirty="0" smtClean="0">
              <a:latin typeface="Times New Roman" pitchFamily="18" charset="0"/>
              <a:cs typeface="Times New Roman" pitchFamily="18" charset="0"/>
            </a:endParaRPr>
          </a:p>
          <a:p>
            <a:endParaRPr lang="hr-HR" b="1" cap="all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735</TotalTime>
  <Words>926</Words>
  <Application>Microsoft Office PowerPoint</Application>
  <PresentationFormat>On-screen Show (4:3)</PresentationFormat>
  <Paragraphs>142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Urban</vt:lpstr>
      <vt:lpstr>PRAVNI FAKULTET  EKONOMSKE OSNOVE DRŽAVE I PRAVA Jašarević, Faruk &amp; Zlatan Jašarević (2010). POLITIČKA EKONOMIJA. Sarajevo: Interlinea. </vt:lpstr>
      <vt:lpstr> VJEŽBE 15</vt:lpstr>
      <vt:lpstr>VJEŽBE 15</vt:lpstr>
      <vt:lpstr>FAZE EKONOMSKOG PROCESA</vt:lpstr>
      <vt:lpstr>DRŽAVA I EKONOMIJA</vt:lpstr>
      <vt:lpstr>OPĆENITO</vt:lpstr>
      <vt:lpstr>OPĆENITO</vt:lpstr>
      <vt:lpstr>TRŽIŠTE I DRŽAVNA REGULACIJA U EKONOMIJI</vt:lpstr>
      <vt:lpstr>TRŽIŠTE I DRŽAVNA REGULACIJA U EKONOMIJI</vt:lpstr>
      <vt:lpstr>OSOBINE I ULOGA TRŽIŠTA U MODERNIM DRUŠTVIMA</vt:lpstr>
      <vt:lpstr>OSNOVNI I POČETNI ELEMENTI TRŽIŠTA</vt:lpstr>
      <vt:lpstr>OSOBINE I ULOGA TRŽIŠTA U MODERNIM DRUŠTVIMA</vt:lpstr>
      <vt:lpstr>OSOBINE I ULOGA TRŽIŠTA U MODERNIM DRUŠTVIMA</vt:lpstr>
      <vt:lpstr>OSOBINE I ULOGA TRŽIŠTA U MODERNIM DRUŠTVIMA</vt:lpstr>
      <vt:lpstr>OSOBINE I ULOGA TRŽIŠTA U MODERNIM DRUŠTVIMA</vt:lpstr>
      <vt:lpstr>OSOBINE I ULOGA DRŽAVE U MODERNIM EKONOMIJAMA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Haris</dc:creator>
  <cp:lastModifiedBy>Windows User</cp:lastModifiedBy>
  <cp:revision>119</cp:revision>
  <dcterms:created xsi:type="dcterms:W3CDTF">2018-10-08T16:50:54Z</dcterms:created>
  <dcterms:modified xsi:type="dcterms:W3CDTF">2020-01-03T13:46:56Z</dcterms:modified>
</cp:coreProperties>
</file>