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E786E7A7-F4F4-4686-9A47-4FC37534E9CB}" type="datetimeFigureOut">
              <a:rPr lang="sr-Latn-CS" smtClean="0"/>
              <a:pPr/>
              <a:t>4.1.2019.</a:t>
            </a:fld>
            <a:endParaRPr lang="bs-Latn-B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bs-Latn-B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4.1.2019.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4.1.2019.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4.1.2019.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4.1.2019.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4.1.2019.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786E7A7-F4F4-4686-9A47-4FC37534E9CB}" type="datetimeFigureOut">
              <a:rPr lang="sr-Latn-CS" smtClean="0"/>
              <a:pPr/>
              <a:t>4.1.2019.</a:t>
            </a:fld>
            <a:endParaRPr lang="bs-Latn-B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bs-Latn-B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E786E7A7-F4F4-4686-9A47-4FC37534E9CB}" type="datetimeFigureOut">
              <a:rPr lang="sr-Latn-CS" smtClean="0"/>
              <a:pPr/>
              <a:t>4.1.2019.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4.1.2019.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4.1.2019.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4.1.2019.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E786E7A7-F4F4-4686-9A47-4FC37534E9CB}" type="datetimeFigureOut">
              <a:rPr lang="sr-Latn-CS" smtClean="0"/>
              <a:pPr/>
              <a:t>4.1.2019.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bs-Latn-B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14291"/>
            <a:ext cx="8458200" cy="3657622"/>
          </a:xfrm>
        </p:spPr>
        <p:txBody>
          <a:bodyPr>
            <a:normAutofit/>
          </a:bodyPr>
          <a:lstStyle/>
          <a:p>
            <a:pPr algn="ctr"/>
            <a:r>
              <a:rPr lang="hr-H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EKONOMSKE OSNOVE DRŽAVE I PRAVA</a:t>
            </a:r>
            <a:b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1050" dirty="0" smtClean="0"/>
              <a:t>Jašarević, Faruk &amp; Zlatan Jašarević (2010). </a:t>
            </a:r>
            <a:r>
              <a:rPr lang="hr-HR" sz="1050" b="1" i="1" dirty="0" smtClean="0"/>
              <a:t>POLITIČKA EKONOMIJA.</a:t>
            </a:r>
            <a:r>
              <a:rPr lang="hr-HR" sz="1050" dirty="0" smtClean="0"/>
              <a:t> Sarajevo: Interlinea.</a:t>
            </a:r>
            <a:r>
              <a:rPr lang="bs-Latn-BA" dirty="0" smtClean="0"/>
              <a:t/>
            </a:r>
            <a:br>
              <a:rPr lang="bs-Latn-BA" dirty="0" smtClean="0"/>
            </a:br>
            <a:endParaRPr lang="bs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544" y="3929066"/>
            <a:ext cx="8062912" cy="2643206"/>
          </a:xfrm>
        </p:spPr>
        <p:txBody>
          <a:bodyPr>
            <a:normAutofit fontScale="92500" lnSpcReduction="20000"/>
          </a:bodyPr>
          <a:lstStyle/>
          <a:p>
            <a:r>
              <a:rPr lang="bs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Predavači: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Prof.dr. Faruk Jašarević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ekonomskopravnoj naučnoj oblasti</a:t>
            </a:r>
          </a:p>
          <a:p>
            <a:endParaRPr lang="bs-Latn-BA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2018/2019 godine</a:t>
            </a:r>
            <a:endParaRPr lang="bs-Latn-BA" dirty="0"/>
          </a:p>
        </p:txBody>
      </p:sp>
      <p:pic>
        <p:nvPicPr>
          <p:cNvPr id="4" name="Picture 3" descr="UNT logo NOVI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0" y="5714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FAZE I KLASIFIKACIJE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Najveće nepovoljnosti razvoju donosi RECESIJA, dok se u ekonomskom prosperitetu (EKSPANZIJA) svi ekonomski pokazatelji kreću u pozitivnom </a:t>
            </a: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pravcu</a:t>
            </a:r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RECESIJA se prepoznaje po smanjenju realnog BDP/GDP-a, proizvodnje, zaposlenosti, profita i agregatne potražnje uz istodobno povećanje nezaposlenosti i zaliha nepotrebnih finalnih </a:t>
            </a: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proizvoda</a:t>
            </a:r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EKSPANZIJA se prepoznaje po povećanju realnog BDP/GDP-a, proizvodnje, zaposlenosti i agregatne potražnje, dok se smanjuju nezaposlenost i neprodane </a:t>
            </a: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zalihe</a:t>
            </a:r>
            <a:endParaRPr lang="en-US" b="1" u="sng" cap="all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TEORIJE CIKLUSA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U načelu, ciklusi nastaju zbog promjena u</a:t>
            </a:r>
          </a:p>
          <a:p>
            <a:pPr lvl="1" algn="just"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AGREGATNOJ POTRAŽNJI</a:t>
            </a:r>
          </a:p>
          <a:p>
            <a:pPr lvl="1" algn="just"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</a:p>
          <a:p>
            <a:pPr lvl="1" algn="just"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AGREGATNOJ PONUDI</a:t>
            </a:r>
            <a:endParaRPr lang="en-US" b="1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defRPr/>
            </a:pPr>
            <a:endParaRPr lang="en-US" b="1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bs-Latn-BA" b="1" cap="all" dirty="0" smtClean="0">
                <a:latin typeface="Times New Roman" pitchFamily="18" charset="0"/>
                <a:cs typeface="Times New Roman" pitchFamily="18" charset="0"/>
              </a:rPr>
              <a:t>svi uzroci nastanka ciklusa mogu se klasificirati u dvije skupine one koje su uzrokovane promjenom :</a:t>
            </a:r>
          </a:p>
          <a:p>
            <a:pPr lvl="1" algn="just">
              <a:defRPr/>
            </a:pPr>
            <a:r>
              <a:rPr lang="bs-Latn-BA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neke komponente agregatne potražnje</a:t>
            </a:r>
          </a:p>
          <a:p>
            <a:pPr lvl="1" algn="just">
              <a:defRPr/>
            </a:pPr>
            <a:r>
              <a:rPr lang="bs-Latn-BA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</a:p>
          <a:p>
            <a:pPr lvl="1" algn="just">
              <a:defRPr/>
            </a:pPr>
            <a:r>
              <a:rPr lang="bs-Latn-BA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neke komponente agregatne ponude </a:t>
            </a:r>
          </a:p>
          <a:p>
            <a:pPr lvl="1" algn="just">
              <a:defRPr/>
            </a:pP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TEORIJE CIKLUSA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defRPr/>
            </a:pPr>
            <a:r>
              <a:rPr lang="bs-Latn-BA" b="1" cap="all" dirty="0" smtClean="0">
                <a:latin typeface="Times New Roman" pitchFamily="18" charset="0"/>
                <a:cs typeface="Times New Roman" pitchFamily="18" charset="0"/>
              </a:rPr>
              <a:t>S tog aspekta teorije ciklusa mogu se podijeliti kao</a:t>
            </a:r>
          </a:p>
          <a:p>
            <a:pPr lvl="1" algn="just">
              <a:defRPr/>
            </a:pPr>
            <a:r>
              <a:rPr lang="bs-Latn-BA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teorije promjene agregatne </a:t>
            </a:r>
            <a:r>
              <a:rPr lang="bs-Latn-BA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ponude</a:t>
            </a:r>
            <a:endParaRPr lang="en-US" b="1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defRPr/>
            </a:pPr>
            <a:r>
              <a:rPr lang="bs-Latn-BA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teorije promjene agregatne </a:t>
            </a:r>
            <a:r>
              <a:rPr lang="bs-Latn-BA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potražnje</a:t>
            </a:r>
            <a:endParaRPr lang="en-US" b="1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Tačka ekonomske ravnoteže (R), nalazi se na presjeku krive agregatne ponude (AP) i krive agregatne potražnje (AT)</a:t>
            </a:r>
          </a:p>
          <a:p>
            <a:pPr lvl="1" algn="just">
              <a:defRPr/>
            </a:pP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143008"/>
          </a:xfrm>
        </p:spPr>
        <p:txBody>
          <a:bodyPr>
            <a:normAutofit/>
          </a:bodyPr>
          <a:lstStyle/>
          <a:p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VJEŽBE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5286388"/>
          </a:xfrm>
        </p:spPr>
        <p:txBody>
          <a:bodyPr>
            <a:normAutofit fontScale="47500" lnSpcReduction="20000"/>
          </a:bodyPr>
          <a:lstStyle/>
          <a:p>
            <a:pPr marL="109728" indent="0">
              <a:buNone/>
            </a:pPr>
            <a:r>
              <a:rPr lang="bs-Latn-BA" sz="29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Ekonomske osnove države i prava ima za cilj:</a:t>
            </a:r>
          </a:p>
          <a:p>
            <a:pPr marL="109728" indent="0">
              <a:buNone/>
            </a:pPr>
            <a:endParaRPr lang="bs-Latn-BA" sz="2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r-HR" sz="2900" dirty="0" smtClean="0"/>
              <a:t>definirati političku ekonomiju kao znanost, a potom kao nastavnu disciplinu i teorijski kolegij neophodan za propitivanje temeljne strukture ekonomije;</a:t>
            </a:r>
            <a:endParaRPr lang="bs-Latn-BA" sz="2900" dirty="0" smtClean="0"/>
          </a:p>
          <a:p>
            <a:pPr lvl="0"/>
            <a:r>
              <a:rPr lang="hr-HR" sz="2900" dirty="0" smtClean="0"/>
              <a:t>sistematizirati i klasificirati izlaganja velikih ekonomista i poznatijih ekonomskih škola prateći slijed njihovih misli;</a:t>
            </a:r>
            <a:endParaRPr lang="bs-Latn-BA" sz="2900" dirty="0" smtClean="0"/>
          </a:p>
          <a:p>
            <a:pPr lvl="0"/>
            <a:r>
              <a:rPr lang="hr-HR" sz="2900" dirty="0" smtClean="0"/>
              <a:t>izučiti ekonomski proces, kao ključnu društvenu sferu koja determinira opstanak i povijesnu perspektivu svakog društva s posebnim osvrtom na organsko jedinstvo i simultanost proizvodnje, raspodjele, razmjene i potrošnje;</a:t>
            </a:r>
            <a:endParaRPr lang="bs-Latn-BA" sz="2900" dirty="0" smtClean="0"/>
          </a:p>
          <a:p>
            <a:pPr lvl="0"/>
            <a:r>
              <a:rPr lang="hr-HR" sz="2900" dirty="0" smtClean="0"/>
              <a:t>sagledati uvjete i oblike proizvodnje i zakone koji vladaju proizvodnjom materijalnih dobara i usluga;</a:t>
            </a:r>
            <a:endParaRPr lang="bs-Latn-BA" sz="2900" dirty="0" smtClean="0"/>
          </a:p>
          <a:p>
            <a:pPr lvl="0"/>
            <a:r>
              <a:rPr lang="hr-HR" sz="2900" dirty="0" smtClean="0"/>
              <a:t>analizirati raspodjelu kao kariku poveznicu između proizvodnje i potrošnje sa svim njezinim kontroverzama i u svim njezinim aspektima;</a:t>
            </a:r>
            <a:endParaRPr lang="bs-Latn-BA" sz="2900" dirty="0" smtClean="0"/>
          </a:p>
          <a:p>
            <a:pPr lvl="0"/>
            <a:r>
              <a:rPr lang="hr-HR" sz="2900" dirty="0" smtClean="0"/>
              <a:t>prezentirati teorijske i praktične aspekte razmjene, nužne spone između proizvodnje i potrošnje i dati seriozan i sistematičan pristup tržišnom mehanizmu – regulatoru društvene reprodukcije;</a:t>
            </a:r>
            <a:endParaRPr lang="bs-Latn-BA" sz="2900" dirty="0" smtClean="0"/>
          </a:p>
          <a:p>
            <a:pPr lvl="0"/>
            <a:r>
              <a:rPr lang="hr-HR" sz="2900" dirty="0" smtClean="0"/>
              <a:t>analizirati fazu potrošnje kao proces konačne upotrebe bruto domaćeg proizvoda i vječiti uvjet opstanka ljudske vrste;</a:t>
            </a:r>
            <a:endParaRPr lang="bs-Latn-BA" sz="2900" dirty="0" smtClean="0"/>
          </a:p>
          <a:p>
            <a:pPr lvl="0"/>
            <a:r>
              <a:rPr lang="hr-HR" sz="2900" dirty="0" smtClean="0"/>
              <a:t>sagledati odnose u koje ljudi stupaju u proizvodnji i koji odgovaraju određenom stepenu razvitka proizvodnih snaga;</a:t>
            </a:r>
            <a:endParaRPr lang="bs-Latn-BA" sz="2900" dirty="0" smtClean="0"/>
          </a:p>
          <a:p>
            <a:pPr lvl="0"/>
            <a:r>
              <a:rPr lang="hr-HR" sz="2900" dirty="0" smtClean="0"/>
              <a:t>definirati makroekonomske indikatore u koje se sažimaju rezultati društvenog privređivanja;</a:t>
            </a:r>
            <a:endParaRPr lang="bs-Latn-BA" sz="2900" dirty="0" smtClean="0"/>
          </a:p>
          <a:p>
            <a:pPr lvl="0"/>
            <a:r>
              <a:rPr lang="hr-HR" sz="2900" dirty="0" smtClean="0"/>
              <a:t>dati osvrt na ekonomski rast i razvoj;</a:t>
            </a:r>
            <a:endParaRPr lang="bs-Latn-BA" sz="2900" dirty="0" smtClean="0"/>
          </a:p>
          <a:p>
            <a:pPr lvl="0"/>
            <a:r>
              <a:rPr lang="hr-HR" sz="2900" dirty="0" smtClean="0"/>
              <a:t>klasificirati poslovne (konjunkturne) cikluse i sagledati uzroke njihovog nastajanja;</a:t>
            </a:r>
            <a:endParaRPr lang="bs-Latn-BA" sz="2900" dirty="0" smtClean="0"/>
          </a:p>
          <a:p>
            <a:r>
              <a:rPr lang="hr-HR" sz="2900" dirty="0" smtClean="0"/>
              <a:t>sagledati međuovisnost i uzajamnu povezanost između države i ekonomije.</a:t>
            </a:r>
            <a:endParaRPr lang="bs-Latn-BA" sz="2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,,studenti stiču znanja o ekonomskim terminima, pojavama i zakonitostima“</a:t>
            </a:r>
          </a:p>
          <a:p>
            <a:endParaRPr lang="bs-Latn-B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VJEŽBE </a:t>
            </a:r>
            <a:r>
              <a:rPr lang="en-US" dirty="0" smtClean="0"/>
              <a:t>14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109728" indent="0">
              <a:buNone/>
            </a:pPr>
            <a:r>
              <a:rPr lang="bs-Latn-BA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Tematske jedinice predmeta Ekonomske osnove države i prava:</a:t>
            </a:r>
          </a:p>
          <a:p>
            <a:pPr marL="109728" indent="0">
              <a:buNone/>
            </a:pPr>
            <a:endParaRPr lang="bs-Latn-BA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r-HR" b="1" dirty="0" smtClean="0"/>
              <a:t>UVOD U EKONOMIJU</a:t>
            </a:r>
            <a:endParaRPr lang="bs-Latn-BA" dirty="0" smtClean="0"/>
          </a:p>
          <a:p>
            <a:pPr lvl="0"/>
            <a:r>
              <a:rPr lang="hr-HR" b="1" dirty="0" smtClean="0"/>
              <a:t>EVOLUCIJA EKONOMSKE MISLI</a:t>
            </a:r>
            <a:endParaRPr lang="bs-Latn-BA" dirty="0" smtClean="0"/>
          </a:p>
          <a:p>
            <a:pPr lvl="0"/>
            <a:r>
              <a:rPr lang="hr-HR" b="1" dirty="0" smtClean="0"/>
              <a:t>EKONOMSKI PROCES</a:t>
            </a:r>
            <a:endParaRPr lang="bs-Latn-BA" dirty="0" smtClean="0"/>
          </a:p>
          <a:p>
            <a:pPr lvl="0"/>
            <a:r>
              <a:rPr lang="hr-HR" b="1" dirty="0" smtClean="0"/>
              <a:t>PROIZVODNJA</a:t>
            </a:r>
            <a:endParaRPr lang="bs-Latn-BA" dirty="0" smtClean="0"/>
          </a:p>
          <a:p>
            <a:pPr lvl="0"/>
            <a:r>
              <a:rPr lang="hr-HR" b="1" dirty="0" smtClean="0"/>
              <a:t>RASPODJELA</a:t>
            </a:r>
            <a:endParaRPr lang="bs-Latn-BA" dirty="0" smtClean="0"/>
          </a:p>
          <a:p>
            <a:pPr lvl="0"/>
            <a:r>
              <a:rPr lang="hr-HR" b="1" dirty="0" smtClean="0"/>
              <a:t>RAZMJENA</a:t>
            </a:r>
            <a:endParaRPr lang="bs-Latn-BA" dirty="0" smtClean="0"/>
          </a:p>
          <a:p>
            <a:pPr lvl="0"/>
            <a:r>
              <a:rPr lang="hr-HR" b="1" dirty="0" smtClean="0"/>
              <a:t>POTROŠNJA</a:t>
            </a:r>
            <a:endParaRPr lang="bs-Latn-BA" dirty="0" smtClean="0"/>
          </a:p>
          <a:p>
            <a:pPr lvl="0"/>
            <a:r>
              <a:rPr lang="hr-HR" b="1" dirty="0" smtClean="0"/>
              <a:t>PRINCIPI PROIZVODNJE I ORGANIZACIJA POSLOVANJA</a:t>
            </a:r>
            <a:endParaRPr lang="bs-Latn-BA" dirty="0" smtClean="0"/>
          </a:p>
          <a:p>
            <a:pPr lvl="0"/>
            <a:r>
              <a:rPr lang="hr-HR" b="1" dirty="0" smtClean="0"/>
              <a:t>MJERENJE EKONOMSKE AKTIVNOSTI</a:t>
            </a:r>
            <a:endParaRPr lang="bs-Latn-BA" dirty="0" smtClean="0"/>
          </a:p>
          <a:p>
            <a:pPr lvl="0"/>
            <a:r>
              <a:rPr lang="hr-HR" b="1" dirty="0" smtClean="0"/>
              <a:t>EKONOMSKI RAST I RAZVOJ</a:t>
            </a:r>
          </a:p>
          <a:p>
            <a:pPr lvl="0"/>
            <a:r>
              <a:rPr lang="hr-HR" b="1" dirty="0" smtClean="0"/>
              <a:t>POSLOVNI (KONJUNKTURNI) CIKLUSI</a:t>
            </a:r>
            <a:endParaRPr lang="bs-Latn-BA" dirty="0" smtClean="0"/>
          </a:p>
          <a:p>
            <a:r>
              <a:rPr lang="hr-HR" b="1" dirty="0" smtClean="0"/>
              <a:t>DRŽAVA I EKONOMIJA</a:t>
            </a:r>
            <a:endParaRPr lang="bs-Latn-BA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FAZE EKONOMSKOG PROCESA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1.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PROIZVODNJA</a:t>
            </a:r>
          </a:p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2.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RASPODJELA</a:t>
            </a:r>
          </a:p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3.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RAZMJENA</a:t>
            </a:r>
          </a:p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4.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POTROŠNJA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POSLOVNI</a:t>
            </a:r>
            <a:br>
              <a:rPr lang="hr-HR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hr-HR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(KONJUNKTURNI) CIKLUSI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hr-H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CILJEVI </a:t>
            </a:r>
            <a:r>
              <a:rPr lang="hr-H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IZLAGANJA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Definirati i opisati POSLOVNE (konjunkturnE) ciklusE i njihova obilježja</a:t>
            </a:r>
          </a:p>
          <a:p>
            <a:pPr algn="just"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Opisati faze i dati klasifikacije POSLOVNIH (konjunkturnih) ciklusa</a:t>
            </a:r>
          </a:p>
          <a:p>
            <a:pPr algn="just"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Prikazati teorije POSLOVNIH (konjunkturnih) </a:t>
            </a: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ciklusa</a:t>
            </a:r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Opisati prognoziranje POSLOVNIH (konjunkturnih) ciklusa</a:t>
            </a:r>
          </a:p>
          <a:p>
            <a:pPr algn="just"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PREZENTIRATI REZULTATE NEKIH EMPIRIJSKIH ISTRAŽIVANJA VEZANO ZA KARAKTERISTIKE POSLOVNIH (konjunkturnih) ciklusa</a:t>
            </a:r>
          </a:p>
          <a:p>
            <a:pPr algn="just">
              <a:defRPr/>
            </a:pPr>
            <a:endParaRPr lang="hr-HR" b="1" cap="all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OSNOVNA OBILJEŽJA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bs-Latn-BA" b="1" cap="all" dirty="0" smtClean="0">
                <a:latin typeface="Times New Roman" pitchFamily="18" charset="0"/>
                <a:cs typeface="Times New Roman" pitchFamily="18" charset="0"/>
              </a:rPr>
              <a:t>PRIVREDNI ciklusi, poznati još pod nazivom </a:t>
            </a:r>
            <a:r>
              <a:rPr lang="bs-Latn-BA" b="1" i="1" cap="all" dirty="0" smtClean="0">
                <a:latin typeface="Times New Roman" pitchFamily="18" charset="0"/>
                <a:cs typeface="Times New Roman" pitchFamily="18" charset="0"/>
              </a:rPr>
              <a:t>poslovni ciklusi</a:t>
            </a:r>
            <a:r>
              <a:rPr lang="bs-Latn-BA" b="1" cap="all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bs-Latn-BA" b="1" i="1" cap="all" dirty="0" smtClean="0">
                <a:latin typeface="Times New Roman" pitchFamily="18" charset="0"/>
                <a:cs typeface="Times New Roman" pitchFamily="18" charset="0"/>
              </a:rPr>
              <a:t>konjuNkturni ciklusi</a:t>
            </a:r>
            <a:r>
              <a:rPr lang="bs-Latn-BA" b="1" cap="all" dirty="0" smtClean="0">
                <a:latin typeface="Times New Roman" pitchFamily="18" charset="0"/>
                <a:cs typeface="Times New Roman" pitchFamily="18" charset="0"/>
              </a:rPr>
              <a:t>, te </a:t>
            </a:r>
            <a:r>
              <a:rPr lang="bs-Latn-BA" b="1" i="1" cap="all" dirty="0" smtClean="0">
                <a:latin typeface="Times New Roman" pitchFamily="18" charset="0"/>
                <a:cs typeface="Times New Roman" pitchFamily="18" charset="0"/>
              </a:rPr>
              <a:t>ekonomski ciklusi</a:t>
            </a:r>
            <a:r>
              <a:rPr lang="bs-Latn-BA" b="1" cap="all" dirty="0" smtClean="0">
                <a:latin typeface="Times New Roman" pitchFamily="18" charset="0"/>
                <a:cs typeface="Times New Roman" pitchFamily="18" charset="0"/>
              </a:rPr>
              <a:t>, odnose se na fluktuacije proizvodnje, trgovine te opće aktivnosti u </a:t>
            </a:r>
            <a:r>
              <a:rPr lang="bs-Latn-BA" b="1" cap="all" dirty="0" smtClean="0">
                <a:latin typeface="Times New Roman" pitchFamily="18" charset="0"/>
                <a:cs typeface="Times New Roman" pitchFamily="18" charset="0"/>
              </a:rPr>
              <a:t>EKONOMIJI</a:t>
            </a:r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POD POSLOVNIM (KONJUNKTURNIM CIKLUSIMA) PODRAZUMIJEVAJU SE FLUKTUACIJE UKUPNE PROIZVODNJE, DOHOTKA I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ZAPOSLENOSTI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bs-Latn-BA" b="1" cap="all" dirty="0" smtClean="0">
                <a:latin typeface="Times New Roman" pitchFamily="18" charset="0"/>
                <a:cs typeface="Times New Roman" pitchFamily="18" charset="0"/>
              </a:rPr>
              <a:t>Dvije temeljne faze unutar poslovnog ciklusa su</a:t>
            </a:r>
          </a:p>
          <a:p>
            <a:pPr lvl="1" algn="just">
              <a:defRPr/>
            </a:pPr>
            <a:r>
              <a:rPr lang="bs-Latn-BA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uzlazna faza ILI ekspanzija</a:t>
            </a:r>
          </a:p>
          <a:p>
            <a:pPr lvl="1" algn="just">
              <a:defRPr/>
            </a:pPr>
            <a:r>
              <a:rPr lang="bs-Latn-BA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</a:p>
          <a:p>
            <a:pPr lvl="1" algn="just">
              <a:defRPr/>
            </a:pPr>
            <a:r>
              <a:rPr lang="bs-Latn-BA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silazna faza ILI recesija</a:t>
            </a:r>
            <a:endParaRPr lang="bs-Latn-BA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b="1" cap="all" dirty="0" smtClean="0">
                <a:latin typeface="Times New Roman" pitchFamily="18" charset="0"/>
                <a:cs typeface="Times New Roman" pitchFamily="18" charset="0"/>
              </a:rPr>
              <a:t>depresij</a:t>
            </a:r>
            <a:r>
              <a:rPr lang="en-US" b="1" cap="all" dirty="0" smtClean="0">
                <a:latin typeface="Times New Roman" pitchFamily="18" charset="0"/>
                <a:cs typeface="Times New Roman" pitchFamily="18" charset="0"/>
              </a:rPr>
              <a:t>A/RECESIJA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defRPr/>
            </a:pPr>
            <a:r>
              <a:rPr lang="bs-Latn-BA" b="1" cap="all" dirty="0" smtClean="0">
                <a:latin typeface="Times New Roman" pitchFamily="18" charset="0"/>
                <a:cs typeface="Times New Roman" pitchFamily="18" charset="0"/>
              </a:rPr>
              <a:t>Ponekad, recesija može biti toliko dugotrajna i opsežna, da se naziva depresijom </a:t>
            </a:r>
          </a:p>
          <a:p>
            <a:pPr algn="just">
              <a:defRPr/>
            </a:pPr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bs-Latn-BA" b="1" cap="all" dirty="0" smtClean="0">
                <a:latin typeface="Times New Roman" pitchFamily="18" charset="0"/>
                <a:cs typeface="Times New Roman" pitchFamily="18" charset="0"/>
              </a:rPr>
              <a:t>Za </a:t>
            </a:r>
            <a:r>
              <a:rPr lang="bs-Latn-BA" b="1" cap="all" dirty="0" smtClean="0">
                <a:latin typeface="Times New Roman" pitchFamily="18" charset="0"/>
                <a:cs typeface="Times New Roman" pitchFamily="18" charset="0"/>
              </a:rPr>
              <a:t>depresiju su tipična obilježja</a:t>
            </a:r>
          </a:p>
          <a:p>
            <a:pPr lvl="1" algn="just">
              <a:defRPr/>
            </a:pPr>
            <a:r>
              <a:rPr lang="bs-Latn-BA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veliki porast nezaposlenosti</a:t>
            </a:r>
          </a:p>
          <a:p>
            <a:pPr lvl="1" algn="just">
              <a:defRPr/>
            </a:pPr>
            <a:r>
              <a:rPr lang="bs-Latn-BA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značajna smanjenja mogućnosti kreditiranja</a:t>
            </a:r>
          </a:p>
          <a:p>
            <a:pPr lvl="1" algn="just">
              <a:defRPr/>
            </a:pPr>
            <a:r>
              <a:rPr lang="bs-Latn-BA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veliki broj stečajeva</a:t>
            </a:r>
          </a:p>
          <a:p>
            <a:pPr lvl="1" algn="just">
              <a:defRPr/>
            </a:pPr>
            <a:r>
              <a:rPr lang="bs-Latn-BA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deflacija cijena</a:t>
            </a:r>
          </a:p>
          <a:p>
            <a:pPr lvl="1" algn="just">
              <a:defRPr/>
            </a:pPr>
            <a:r>
              <a:rPr lang="bs-Latn-BA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financijska </a:t>
            </a:r>
            <a:r>
              <a:rPr lang="bs-Latn-BA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kriza</a:t>
            </a:r>
            <a:endParaRPr lang="en-US" b="1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None/>
              <a:defRPr/>
            </a:pPr>
            <a:endParaRPr lang="en-US" b="1" cap="all" dirty="0" smtClean="0">
              <a:solidFill>
                <a:schemeClr val="folHlink"/>
              </a:solidFill>
              <a:latin typeface="Arial" charset="0"/>
            </a:endParaRPr>
          </a:p>
          <a:p>
            <a:pPr lvl="1" algn="ctr">
              <a:buNone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PRIORITETNI </a:t>
            </a: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ZADATAK svake nacionalne EKONOMIJE je uspostavljanje i održavanje njezine ekonomske stabilnosti</a:t>
            </a:r>
            <a:endParaRPr lang="en-US" b="1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defRPr/>
            </a:pPr>
            <a:endParaRPr lang="bs-Latn-BA" b="1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KONJUNKTURNI CIKLUSI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KONJUNKTURNI CIKLUSI u prvom redu znače fluktuaciju u: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r-HR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zaposlenosti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r-HR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ukupnoj proizvodnji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r-HR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r-HR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realnom narodnom </a:t>
            </a:r>
            <a:r>
              <a:rPr lang="hr-HR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dohotku</a:t>
            </a:r>
            <a:endParaRPr lang="en-US" sz="3200" b="1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KONJUNKTURNI CIKLUSI Prate se kroz kretanje pojedinih ekonomskih kategorija (cijene, profit, dobit, krediti, proizvodnja...)</a:t>
            </a:r>
          </a:p>
          <a:p>
            <a:pPr lvl="1" algn="just">
              <a:buNone/>
              <a:defRPr/>
            </a:pP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FAZE I KLASIFIKACIJE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Savremeni ekonomski analitičari KONJUNKTURNE CIKLUSE dijele na: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PROSPERITET ili BUM, i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DEPRESIJU ili SLAMP,</a:t>
            </a:r>
          </a:p>
          <a:p>
            <a:pPr algn="just">
              <a:buNone/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	sa tzv.vrhom ili dnom kao prijelomnim </a:t>
            </a: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tačkama</a:t>
            </a:r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u FAZI KONTRAKCIJE svi pokazatelji ekonomske aktivnosti </a:t>
            </a:r>
            <a:r>
              <a:rPr lang="hr-HR" b="1" i="1" cap="all" dirty="0" smtClean="0">
                <a:latin typeface="Times New Roman" pitchFamily="18" charset="0"/>
                <a:cs typeface="Times New Roman" pitchFamily="18" charset="0"/>
              </a:rPr>
              <a:t>opadaju</a:t>
            </a: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 (zaposlenost, proizvodnja, cijene, plaće, kamatne stope, profiti, količina novca u opticaju</a:t>
            </a: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...)</a:t>
            </a:r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  <a:defRPr/>
            </a:pPr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Nema egzaktne formule za prognoziranje trajanja i vrijeme pojave konjunkturnIH ciklusa</a:t>
            </a:r>
          </a:p>
          <a:p>
            <a:pPr algn="just">
              <a:buNone/>
              <a:defRPr/>
            </a:pPr>
            <a:endParaRPr lang="hr-HR" b="1" i="1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  <a:defRPr/>
            </a:pPr>
            <a:endParaRPr lang="hr-HR" b="1" cap="all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726</TotalTime>
  <Words>677</Words>
  <Application>Microsoft Office PowerPoint</Application>
  <PresentationFormat>On-screen Show (4:3)</PresentationFormat>
  <Paragraphs>109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Urban</vt:lpstr>
      <vt:lpstr>PRAVNI FAKULTET  EKONOMSKE OSNOVE DRŽAVE I PRAVA Jašarević, Faruk &amp; Zlatan Jašarević (2010). POLITIČKA EKONOMIJA. Sarajevo: Interlinea. </vt:lpstr>
      <vt:lpstr> VJEŽBE 14</vt:lpstr>
      <vt:lpstr>VJEŽBE 14</vt:lpstr>
      <vt:lpstr>FAZE EKONOMSKOG PROCESA</vt:lpstr>
      <vt:lpstr>POSLOVNI (KONJUNKTURNI) CIKLUSI</vt:lpstr>
      <vt:lpstr>OSNOVNA OBILJEŽJA</vt:lpstr>
      <vt:lpstr>depresijA/RECESIJA</vt:lpstr>
      <vt:lpstr>KONJUNKTURNI CIKLUSI</vt:lpstr>
      <vt:lpstr>FAZE I KLASIFIKACIJE</vt:lpstr>
      <vt:lpstr>FAZE I KLASIFIKACIJE</vt:lpstr>
      <vt:lpstr>TEORIJE CIKLUSA</vt:lpstr>
      <vt:lpstr>TEORIJE CIKLUSA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Haris</dc:creator>
  <cp:lastModifiedBy>Windows User</cp:lastModifiedBy>
  <cp:revision>113</cp:revision>
  <dcterms:created xsi:type="dcterms:W3CDTF">2018-10-08T16:50:54Z</dcterms:created>
  <dcterms:modified xsi:type="dcterms:W3CDTF">2019-01-04T13:47:13Z</dcterms:modified>
</cp:coreProperties>
</file>