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13.12.2019.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FISKALNE PRIHODE DRŽAVA PRIKUPLJA TEMELJEM FISKALNOG SUVERENITETA – USTAVNIH I ZAKONSKIH OVLAŠTENJA UVOĐENJA I UBIRANJA RAZLIČITIH VRSTA POREZA, DOPRINOSA, PRISTOJBI I PARAFISKALITETA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FISKALNI PRIHODI</a:t>
            </a:r>
            <a:r>
              <a:rPr lang="hr-HR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se prikupljaju bez posredovanja tržišnog mehanizma a obveznost plaćanja osigurava prisila državne organizacije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NEFISKALNI PRIHODI, koji se ostvaruju ekonomskim mehanizmima, pritječu u državni proračun temeljem: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crpljenja ekonomskih koristi iz imovine u javnom vlasništvu (zemljišta, šuma, rudnika)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deficitarnim financiranjem (prodajom obveznica)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jednosmjernim transferima (darovanja, bespovratna ekonomska pomoć iz inozemstva)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DRŽAVNE POTROŠNJE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KONAČNU UPOTREBU NOVOSTVORENE VRIJEDNOSTI (P)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čini ZBIR osobne potrošnje stanovništva (C), investicija (I) i državne potrošnje (G), ili</a:t>
            </a:r>
          </a:p>
          <a:p>
            <a:pPr algn="just">
              <a:buNone/>
              <a:defRPr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 = C + I + G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DRŽAVA SNAŽNO UTJEČE NA RASPODJELU STVORENE VRIJEDNOSTI PRIKUPLJANJEM POREZA OD POTROŠAČKIH I PROIZVOĐAČKIH SUBJEKATA TE SE MOŽE SMATRATI KLJUČNIM FAKTOROM NJEZINE REDISTRIBUCIJE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STRUKTURA</a:t>
            </a:r>
            <a:b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DRŽAVNE POTROŠNJE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DRŽAVA: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isplaćuje dohotke svojim službenicima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transferira dio svojih prihoda socijalno ugroženima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podmiruje troškove nabave dobara i usluga institucijama – korisinicima državnog proračuNA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DRŽAVNA POTROŠNJA (G) PREDSTAVLJA ZBIR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osobne potrošnje državnih službenika (C)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investicija u privredu u državnom vlasništvu (I)</a:t>
            </a:r>
          </a:p>
          <a:p>
            <a:pPr lvl="1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izdataka za funkcioniranje državnih institucija (G)</a:t>
            </a:r>
            <a:endParaRPr lang="en-US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KONTROVERZE O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SKUPOJ I JEFTINOJ DRŽAVI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31354"/>
          </a:xfrm>
        </p:spPr>
        <p:txBody>
          <a:bodyPr/>
          <a:lstStyle/>
          <a:p>
            <a:pPr algn="just">
              <a:defRPr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SAVREMENO DEMOKRATSKO DRUŠTVO koncipiralo je: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kontrolne mehanizme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politički pluralizam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parlamentarni sistem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trodiobu vlasti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smtClean="0"/>
              <a:t>11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DATI OPĆE POJMOVE O POTROŠNJI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POVEZANOST PROIZVODNJE I POTROŠNJE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STRUKTURU I VRSTE POTROŠNJE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ANALIZIRATI KAUZALNI ODNOS POTROŠNJE I ŠTEDNJE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DEFINIRATI PRIVREDNE INVESTICIJE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OBJASNITI POTROŠNJU DRŽAVE, STRUKTURU DRŽAVNE POTROŠNJE I KONTROVERZE O SKUPOJ I JEFTINOJ DRŽAVI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OPĆ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POJMOV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O POTROŠNJ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POSLJEDNJA FAZA EKONOMSKOG PROCESA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POTROŠNJA JE INDIVIDUALAN ČIN TROŠENJA DOBARA U SVRHU ZADOVOLJAVANJA POTREBA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POTROŠNJA </a:t>
            </a:r>
            <a:r>
              <a:rPr lang="en-US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EPILOG ZBIVANJA U PRETHODNIM FAZAMA EKONOMSKOG PROCESA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POTROŠNJA	JE IZRAVAN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ODRAZ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POTREBA DRUŠTVA DA KONTINUIRANO ZADOVOLJAVA BROJNE POTREBE I VJEČITI JE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UVJET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OPSTANKA LJUDSKE VRSTE, DOK JE PROIZVODNJA VJEČITA </a:t>
            </a:r>
            <a:r>
              <a:rPr lang="hr-HR" sz="3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PRETPOSTAVKA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NJEGOVA OSTVARENJA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 smtClean="0">
              <a:solidFill>
                <a:schemeClr val="folHlink"/>
              </a:solidFill>
              <a:latin typeface="Arial" charset="0"/>
            </a:endParaRP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FAZA POTROŠNJE</a:t>
            </a:r>
          </a:p>
          <a:p>
            <a:pPr algn="ctr">
              <a:buNone/>
            </a:pP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PROCES KONAČNE UPOTREBE BRUTO DOMAĆEG PROIZVODA ILI NACIONALNOG DOHOTKA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None/>
            </a:pP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endParaRPr lang="en-US" sz="3200" b="1" cap="all" dirty="0" smtClean="0">
              <a:latin typeface="Arial" charset="0"/>
            </a:endParaRPr>
          </a:p>
          <a:p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OPĆENITO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 fontScale="55000" lnSpcReduction="20000"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I ŠTEDNJA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OSOBNA POTROŠNJA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ENGELOVI ZAKONI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ANTICIPIRANA POTROŠNJA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/>
            <a:r>
              <a:rPr lang="hr-H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PRIVREDNE INVESTICIJE</a:t>
            </a: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POKAZATELJI INVESTICIJA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bruto investicije</a:t>
            </a:r>
          </a:p>
          <a:p>
            <a:pPr>
              <a:buNone/>
              <a:defRPr/>
            </a:pPr>
            <a:r>
              <a:rPr lang="en-US" sz="3600" b="1" cap="all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neto investicije</a:t>
            </a:r>
          </a:p>
          <a:p>
            <a:pPr>
              <a:buNone/>
              <a:defRPr/>
            </a:pPr>
            <a:r>
              <a:rPr lang="en-US" sz="3600" b="1" cap="all" dirty="0" smtClean="0">
                <a:latin typeface="Times New Roman" pitchFamily="18" charset="0"/>
                <a:cs typeface="Times New Roman" pitchFamily="18" charset="0"/>
              </a:rPr>
              <a:t>         -</a:t>
            </a:r>
            <a:r>
              <a:rPr lang="hr-HR" sz="3600" b="1" cap="all" dirty="0" smtClean="0">
                <a:latin typeface="Times New Roman" pitchFamily="18" charset="0"/>
                <a:cs typeface="Times New Roman" pitchFamily="18" charset="0"/>
              </a:rPr>
              <a:t>nove investicije</a:t>
            </a:r>
            <a:endParaRPr lang="en-US" sz="36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marL="852678" indent="-742950">
              <a:buNone/>
              <a:defRPr/>
            </a:pPr>
            <a:r>
              <a:rPr lang="en-US" sz="3600" dirty="0" smtClean="0">
                <a:latin typeface="Arial" charset="0"/>
              </a:rPr>
              <a:t>2.    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PROCES DEZINVESTIRANJA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VELIČINA INVESTICIJA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NAPREDAK U BUDUĆNOSTI TEMELJI SE</a:t>
            </a:r>
            <a:r>
              <a:rPr lang="en-US" sz="2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 ODRICANJIMA U SADAŠNJOSTI</a:t>
            </a:r>
            <a:r>
              <a:rPr lang="en-US" sz="21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sz="2100" b="1" i="1" dirty="0" smtClean="0">
                <a:latin typeface="Times New Roman" pitchFamily="18" charset="0"/>
                <a:cs typeface="Times New Roman" pitchFamily="18" charset="0"/>
              </a:rPr>
              <a:t>NA IZUZIMANJU JEDNOG DIJELA STVORENE VRIJEDNOSTI OD TEKUĆE POTROŠNJE,U SVRHU STVARANJA UVJETA ZA RAST POTROŠNJE U BUDUĆNOSTI</a:t>
            </a:r>
            <a:endParaRPr lang="en-US" sz="2100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KLJUČNO JE PITANJE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EKONOMSKE RAVNOTEŽE KAKO OŽIVJETI AGREGATNU POTRAŽNJU</a:t>
            </a: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KADA NISKE KAMATNE STOPE NE POTIČU ŠTEDIŠE DA INVESTIRAJU SVOJ KAPITAL, TADA JE ZADAĆA DRŽAVE DA INTERVENIRA U OŽIVLJAVANJU POTRAŽNJE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DRŽAVNA EKONOMSKA POLITIKA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NEZAMJENJIVA POLUGA: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hr-HR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ekonomske ravnoteže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sprečavanja ekonomskih kriza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poticanja ekonomskog rasta i razvoja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POTROŠNJA DRŽAVE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PUTEM DRŽAVNOG PRORAČUNA (BUDŽETA) DRŽAVA DISPONIRA ZNAČAJNIM DIJELOM UČINKA DRUŠTVENE REPRODUKCIJE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FISKALNIM INSTRUMENTIMA (porezima, carinama...) država prikuplja značajna sredstva, a u slučaju potrebe DODATNE IZVORE FINANCIRANJA osigurava emisijom državnih obveznica koje prodaje u zemlji i inozemstvu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KROZ JAVNI DUG PREMOŠĆUJE SE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RASKORAK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IZMEĐU: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TRENUTNE VISINE DRŽAVNIH RASHODA</a:t>
            </a:r>
          </a:p>
          <a:p>
            <a:pPr lvl="1" algn="just">
              <a:buNone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OGRANIČENIH PRIHODA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 državnih prihoda ostvaruje se iz NEFISKALNIH IZVORA (od imovine u državnom vlasništvu, od vlastitih prihoda, darova...)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416</TotalTime>
  <Words>730</Words>
  <Application>Microsoft Office PowerPoint</Application>
  <PresentationFormat>On-screen Show 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PRAVNI FAKULTET  EKONOMSKE OSNOVE DRŽAVE I PRAVA Jašarević, Faruk &amp; Zlatan Jašarević (2010). POLITIČKA EKONOMIJA. Sarajevo: Interlinea. </vt:lpstr>
      <vt:lpstr> VJEŽBE 11</vt:lpstr>
      <vt:lpstr>VJEŽBE 11</vt:lpstr>
      <vt:lpstr>FAZE EKONOMSKOG PROCESA</vt:lpstr>
      <vt:lpstr>CILJEVI IZLAGANJA</vt:lpstr>
      <vt:lpstr>OPĆI POJMOVI O POTROŠNJE</vt:lpstr>
      <vt:lpstr> OPĆENITO</vt:lpstr>
      <vt:lpstr>POTROŠNJA DRŽAVE</vt:lpstr>
      <vt:lpstr>POTROŠNJA DRŽAVE</vt:lpstr>
      <vt:lpstr>POTROŠNJA DRŽAVE</vt:lpstr>
      <vt:lpstr>POTROŠNJA DRŽAVE</vt:lpstr>
      <vt:lpstr>STRUKTURA DRŽAVNE POTROŠNJE</vt:lpstr>
      <vt:lpstr>STRUKTURA DRŽAVNE POTROŠNJE</vt:lpstr>
      <vt:lpstr>KONTROVERZE O SKUPOJ I JEFTINOJ DRŽAVI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82</cp:revision>
  <dcterms:created xsi:type="dcterms:W3CDTF">2018-10-08T16:50:54Z</dcterms:created>
  <dcterms:modified xsi:type="dcterms:W3CDTF">2019-12-13T08:25:55Z</dcterms:modified>
</cp:coreProperties>
</file>