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70" r:id="rId6"/>
    <p:sldId id="268" r:id="rId7"/>
    <p:sldId id="273" r:id="rId8"/>
    <p:sldId id="267" r:id="rId9"/>
    <p:sldId id="271" r:id="rId10"/>
    <p:sldId id="262" r:id="rId11"/>
    <p:sldId id="263" r:id="rId12"/>
    <p:sldId id="265" r:id="rId13"/>
    <p:sldId id="272" r:id="rId14"/>
    <p:sldId id="274" r:id="rId15"/>
    <p:sldId id="275" r:id="rId16"/>
    <p:sldId id="276" r:id="rId17"/>
    <p:sldId id="277" r:id="rId1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100" d="100"/>
          <a:sy n="100" d="100"/>
        </p:scale>
        <p:origin x="-306" y="7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76758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28985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1904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53090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99128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2334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70834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44531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5953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6360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6907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t="-21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7642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1988841"/>
            <a:ext cx="8496944" cy="1611610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Sociologija sa sociologijom prava</a:t>
            </a:r>
            <a:endParaRPr lang="bs-Latn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3240360"/>
          </a:xfrm>
        </p:spPr>
        <p:txBody>
          <a:bodyPr>
            <a:normAutofit lnSpcReduction="10000"/>
          </a:bodyPr>
          <a:lstStyle/>
          <a:p>
            <a:endParaRPr lang="bs-Latn-BA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Prof. dr. Mensur Kustura</a:t>
            </a:r>
          </a:p>
          <a:p>
            <a:endParaRPr lang="bs-Latn-B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/20</a:t>
            </a:r>
            <a:r>
              <a:rPr lang="en-US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bs-Latn-BA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bs-Latn-B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85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Erich Fromm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Njemački filozof, sociolog i psiholog, nakon emigracije iz Njemačke, nastavio je sa svojim psihoanalitičkim 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socijalno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psihološkim istraživanjima u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SAD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-u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Njegova istraživanja su se odnosila na središnji problem ljudske prirode, psihoanalizu. </a:t>
            </a:r>
          </a:p>
          <a:p>
            <a:pPr algn="just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Fromm se oslanja na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rojdova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istraživanja, nastojeći izbječi njegov biologizam i dovodeći rezultate u vezu sa 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arksovim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shvaćanjem povijesti, povijesnih promjena 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povijes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og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napretka. </a:t>
            </a:r>
          </a:p>
          <a:p>
            <a:pPr algn="just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Fromm ne koncipira čovjekovu prirodu kao nepromjenjivu, ali se ne slaže ni sa drugim teorijskim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stajali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tima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da je ona beskrajno prilagodljiva. Prema njemu čovjek se ne može prilagoditi svakoj kulturi, no ukoliko se ona protivi njegovoj prirodi, on razvija mentalne i emocionalne poremećaje koji ga na kraju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dovod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do toga, da mijenja te uvijete.</a:t>
            </a:r>
          </a:p>
          <a:p>
            <a:pPr algn="just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Analizirajući razlike između ljudske i životinjske egzistencije, on naglašava proturječan karakter čovjekove egzistencije. Čovjek nije prilagođen prirodnim okolnostima, jer ne živi sam u prirodi, već u društvu. Tako da je čovjek u egzistencijalnom proturječju i potrebi da nađe rješenje tih proturječja. </a:t>
            </a:r>
          </a:p>
          <a:p>
            <a:pPr algn="just"/>
            <a:endParaRPr lang="hr-B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711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Erich Fromm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hr-BA" sz="1800" dirty="0">
                <a:latin typeface="Times New Roman" pitchFamily="18" charset="0"/>
                <a:cs typeface="Times New Roman" pitchFamily="18" charset="0"/>
              </a:rPr>
              <a:t>U procesu </a:t>
            </a:r>
            <a:r>
              <a:rPr lang="hr-BA" sz="1800" dirty="0" smtClean="0">
                <a:latin typeface="Times New Roman" pitchFamily="18" charset="0"/>
                <a:cs typeface="Times New Roman" pitchFamily="18" charset="0"/>
              </a:rPr>
              <a:t>življenja </a:t>
            </a:r>
            <a:r>
              <a:rPr lang="hr-BA" sz="1800" dirty="0">
                <a:latin typeface="Times New Roman" pitchFamily="18" charset="0"/>
                <a:cs typeface="Times New Roman" pitchFamily="18" charset="0"/>
              </a:rPr>
              <a:t>čovjek se odnosi prema svijetu na dva načina: </a:t>
            </a:r>
          </a:p>
          <a:p>
            <a:pPr algn="just"/>
            <a:r>
              <a:rPr lang="hr-BA" sz="1800" dirty="0">
                <a:latin typeface="Times New Roman" pitchFamily="18" charset="0"/>
                <a:cs typeface="Times New Roman" pitchFamily="18" charset="0"/>
              </a:rPr>
              <a:t>1. stječući i asimilirajući stvari </a:t>
            </a:r>
            <a:r>
              <a:rPr lang="hr-BA" sz="1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r-BA" sz="1800" dirty="0">
                <a:latin typeface="Times New Roman" pitchFamily="18" charset="0"/>
                <a:cs typeface="Times New Roman" pitchFamily="18" charset="0"/>
              </a:rPr>
              <a:t>asimilacija;</a:t>
            </a:r>
          </a:p>
          <a:p>
            <a:pPr algn="just"/>
            <a:r>
              <a:rPr lang="hr-BA" sz="1800" dirty="0">
                <a:latin typeface="Times New Roman" pitchFamily="18" charset="0"/>
                <a:cs typeface="Times New Roman" pitchFamily="18" charset="0"/>
              </a:rPr>
              <a:t>2. odnoseći se prema ljudima </a:t>
            </a:r>
            <a:r>
              <a:rPr lang="hr-BA" sz="1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r-BA" sz="1800" dirty="0">
                <a:latin typeface="Times New Roman" pitchFamily="18" charset="0"/>
                <a:cs typeface="Times New Roman" pitchFamily="18" charset="0"/>
              </a:rPr>
              <a:t>socijalizacija.</a:t>
            </a:r>
          </a:p>
          <a:p>
            <a:pPr algn="just"/>
            <a:r>
              <a:rPr lang="hr-BA" sz="1800" dirty="0">
                <a:latin typeface="Times New Roman" pitchFamily="18" charset="0"/>
                <a:cs typeface="Times New Roman" pitchFamily="18" charset="0"/>
              </a:rPr>
              <a:t>Najopasniji oblici ljudske </a:t>
            </a:r>
            <a:r>
              <a:rPr lang="hr-BA" sz="1800" dirty="0" smtClean="0">
                <a:latin typeface="Times New Roman" pitchFamily="18" charset="0"/>
                <a:cs typeface="Times New Roman" pitchFamily="18" charset="0"/>
              </a:rPr>
              <a:t>orijentacije </a:t>
            </a:r>
            <a:r>
              <a:rPr lang="hr-BA" sz="1800" dirty="0">
                <a:latin typeface="Times New Roman" pitchFamily="18" charset="0"/>
                <a:cs typeface="Times New Roman" pitchFamily="18" charset="0"/>
              </a:rPr>
              <a:t>su: ljubav prema smrti, maligni narcizam i </a:t>
            </a:r>
            <a:r>
              <a:rPr lang="hr-BA" sz="1800" dirty="0" smtClean="0">
                <a:latin typeface="Times New Roman" pitchFamily="18" charset="0"/>
                <a:cs typeface="Times New Roman" pitchFamily="18" charset="0"/>
              </a:rPr>
              <a:t>simbiotičko incestuozna </a:t>
            </a:r>
            <a:r>
              <a:rPr lang="hr-BA" sz="1800" dirty="0">
                <a:latin typeface="Times New Roman" pitchFamily="18" charset="0"/>
                <a:cs typeface="Times New Roman" pitchFamily="18" charset="0"/>
              </a:rPr>
              <a:t>fiksacija. Ove tri </a:t>
            </a:r>
            <a:r>
              <a:rPr lang="hr-BA" sz="1800" dirty="0" smtClean="0">
                <a:latin typeface="Times New Roman" pitchFamily="18" charset="0"/>
                <a:cs typeface="Times New Roman" pitchFamily="18" charset="0"/>
              </a:rPr>
              <a:t>orijentacije </a:t>
            </a:r>
            <a:r>
              <a:rPr lang="hr-BA" sz="1800" dirty="0">
                <a:latin typeface="Times New Roman" pitchFamily="18" charset="0"/>
                <a:cs typeface="Times New Roman" pitchFamily="18" charset="0"/>
              </a:rPr>
              <a:t>čine sindrom propadanja koji pokreće čovjeka da uništava zbog uništavanja. Nasuprot ovome sindromu leži sindrom rasta koji se sastoji od ljubavi prema životu i neovisnosti.</a:t>
            </a:r>
          </a:p>
          <a:p>
            <a:pPr algn="just"/>
            <a:r>
              <a:rPr lang="hr-BA" sz="1800" dirty="0">
                <a:latin typeface="Times New Roman" pitchFamily="18" charset="0"/>
                <a:cs typeface="Times New Roman" pitchFamily="18" charset="0"/>
              </a:rPr>
              <a:t>Značaj Fromma i cjelokupne Frankfurtske škole, leži u tome što predmet njihovog istraživanja nije bila samo politička ekonomija, </a:t>
            </a:r>
            <a:r>
              <a:rPr lang="hr-BA" sz="1800" dirty="0" smtClean="0">
                <a:latin typeface="Times New Roman" pitchFamily="18" charset="0"/>
                <a:cs typeface="Times New Roman" pitchFamily="18" charset="0"/>
              </a:rPr>
              <a:t>već </a:t>
            </a:r>
            <a:r>
              <a:rPr lang="hr-BA" sz="1800" dirty="0">
                <a:latin typeface="Times New Roman" pitchFamily="18" charset="0"/>
                <a:cs typeface="Times New Roman" pitchFamily="18" charset="0"/>
              </a:rPr>
              <a:t>cjelokupna zapadna kultura i civilizacija.</a:t>
            </a:r>
          </a:p>
          <a:p>
            <a:pPr algn="just"/>
            <a:endParaRPr lang="hr-BA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676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Wright Mils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vi-VN" sz="1800" dirty="0">
                <a:latin typeface="Times New Roman" pitchFamily="18" charset="0"/>
                <a:cs typeface="Times New Roman" pitchFamily="18" charset="0"/>
              </a:rPr>
              <a:t>Najznačajniji američki sociolog </a:t>
            </a:r>
            <a:r>
              <a:rPr lang="vi-VN" sz="1800" dirty="0" smtClean="0">
                <a:latin typeface="Times New Roman" pitchFamily="18" charset="0"/>
                <a:cs typeface="Times New Roman" pitchFamily="18" charset="0"/>
              </a:rPr>
              <a:t>50ih </a:t>
            </a:r>
            <a:r>
              <a:rPr lang="vi-VN" sz="18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1800" dirty="0" smtClean="0">
                <a:latin typeface="Times New Roman" pitchFamily="18" charset="0"/>
                <a:cs typeface="Times New Roman" pitchFamily="18" charset="0"/>
              </a:rPr>
              <a:t>60ih </a:t>
            </a:r>
            <a:r>
              <a:rPr lang="vi-VN" sz="1800" dirty="0">
                <a:latin typeface="Times New Roman" pitchFamily="18" charset="0"/>
                <a:cs typeface="Times New Roman" pitchFamily="18" charset="0"/>
              </a:rPr>
              <a:t>godina 20. stoljeća. Najznačajnija djela: Elita moći, Sociološka imaginacija, Uzroci Drugog svjetskog rata i Slučaj Jenki, 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vi-VN" sz="1800" dirty="0" smtClean="0">
                <a:latin typeface="Times New Roman" pitchFamily="18" charset="0"/>
                <a:cs typeface="Times New Roman" pitchFamily="18" charset="0"/>
              </a:rPr>
              <a:t>evolucija </a:t>
            </a:r>
            <a:r>
              <a:rPr lang="vi-VN" sz="1800" dirty="0">
                <a:latin typeface="Times New Roman" pitchFamily="18" charset="0"/>
                <a:cs typeface="Times New Roman" pitchFamily="18" charset="0"/>
              </a:rPr>
              <a:t>na Kubi.</a:t>
            </a:r>
          </a:p>
          <a:p>
            <a:pPr algn="just"/>
            <a:r>
              <a:rPr lang="vi-VN" sz="18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vi-VN" sz="1800" dirty="0" smtClean="0">
                <a:latin typeface="Times New Roman" pitchFamily="18" charset="0"/>
                <a:cs typeface="Times New Roman" pitchFamily="18" charset="0"/>
              </a:rPr>
              <a:t>istraživačkom </a:t>
            </a:r>
            <a:r>
              <a:rPr lang="vi-VN" sz="1800" dirty="0">
                <a:latin typeface="Times New Roman" pitchFamily="18" charset="0"/>
                <a:cs typeface="Times New Roman" pitchFamily="18" charset="0"/>
              </a:rPr>
              <a:t>radu koristio se kvantitativnom metodom, no davao je prednost promatranju i promišljanju, mašti te stvaranju teorijskih pretpostavki. Temelji naučne poruke su: demokracija, individualna sloboda, materijalno blagostanje i mir u svijetu. </a:t>
            </a:r>
          </a:p>
          <a:p>
            <a:pPr algn="just"/>
            <a:r>
              <a:rPr lang="vi-VN" sz="1800" dirty="0">
                <a:latin typeface="Times New Roman" pitchFamily="18" charset="0"/>
                <a:cs typeface="Times New Roman" pitchFamily="18" charset="0"/>
              </a:rPr>
              <a:t>Mils je bio demokrata, nije svodio ljudski rod na naciju, klasu, religiju ili neko drugo obilježje.</a:t>
            </a:r>
          </a:p>
          <a:p>
            <a:pPr algn="just"/>
            <a:r>
              <a:rPr lang="vi-VN" sz="1800" dirty="0">
                <a:latin typeface="Times New Roman" pitchFamily="18" charset="0"/>
                <a:cs typeface="Times New Roman" pitchFamily="18" charset="0"/>
              </a:rPr>
              <a:t>Kao univerzitetski profesor imao je svoje </a:t>
            </a:r>
            <a:r>
              <a:rPr lang="vi-VN" sz="1800" dirty="0" smtClean="0">
                <a:latin typeface="Times New Roman" pitchFamily="18" charset="0"/>
                <a:cs typeface="Times New Roman" pitchFamily="18" charset="0"/>
              </a:rPr>
              <a:t>pristali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18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vi-VN" sz="1800" dirty="0">
                <a:latin typeface="Times New Roman" pitchFamily="18" charset="0"/>
                <a:cs typeface="Times New Roman" pitchFamily="18" charset="0"/>
              </a:rPr>
              <a:t>, no nije razvijo jedinstven sustav sociologije, niti je osnovao sociološku školu. </a:t>
            </a:r>
          </a:p>
          <a:p>
            <a:pPr algn="just"/>
            <a:r>
              <a:rPr lang="vi-VN" sz="1800" dirty="0">
                <a:latin typeface="Times New Roman" pitchFamily="18" charset="0"/>
                <a:cs typeface="Times New Roman" pitchFamily="18" charset="0"/>
              </a:rPr>
              <a:t>Smatrao je da su tri dominantna politička ideala u potpunosti </a:t>
            </a:r>
            <a:r>
              <a:rPr lang="vi-VN" sz="1800" dirty="0" smtClean="0">
                <a:latin typeface="Times New Roman" pitchFamily="18" charset="0"/>
                <a:cs typeface="Times New Roman" pitchFamily="18" charset="0"/>
              </a:rPr>
              <a:t>ukor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1800" dirty="0" smtClean="0">
                <a:latin typeface="Times New Roman" pitchFamily="18" charset="0"/>
                <a:cs typeface="Times New Roman" pitchFamily="18" charset="0"/>
              </a:rPr>
              <a:t>jenjena </a:t>
            </a:r>
            <a:r>
              <a:rPr lang="vi-VN" sz="1800" dirty="0">
                <a:latin typeface="Times New Roman" pitchFamily="18" charset="0"/>
                <a:cs typeface="Times New Roman" pitchFamily="18" charset="0"/>
              </a:rPr>
              <a:t>u tradiciju društvenih nauka: istina, razum i sloboda. Mils je smatrao da  bavljenje naukom znači provoditi </a:t>
            </a:r>
            <a:r>
              <a:rPr lang="vi-VN" sz="1800" dirty="0" smtClean="0">
                <a:latin typeface="Times New Roman" pitchFamily="18" charset="0"/>
                <a:cs typeface="Times New Roman" pitchFamily="18" charset="0"/>
              </a:rPr>
              <a:t>istine </a:t>
            </a:r>
            <a:r>
              <a:rPr lang="vi-VN" sz="1800" dirty="0">
                <a:latin typeface="Times New Roman" pitchFamily="18" charset="0"/>
                <a:cs typeface="Times New Roman" pitchFamily="18" charset="0"/>
              </a:rPr>
              <a:t>i prosvjećenosti protiv raznih oblika mistifikacije ljudskih odnosa. Zadatak sociologije jeste da proučava bit i suštinu socijalne strukture.</a:t>
            </a:r>
          </a:p>
          <a:p>
            <a:pPr marL="0" indent="0" algn="just">
              <a:buNone/>
            </a:pPr>
            <a:endParaRPr lang="vi-VN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760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Wright Mils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vi-VN" sz="2100" dirty="0">
                <a:latin typeface="Times New Roman" pitchFamily="18" charset="0"/>
                <a:cs typeface="Times New Roman" pitchFamily="18" charset="0"/>
              </a:rPr>
              <a:t>Sociolozi moraju nastojati da znanja koja su stekli budu dostupna i običnim ljudima. Krajnji cilj je promjena socijalne strukture u kojoj se manipulira s moći. Ovo su neki od osnovnih stavova o zadaći sociologije, što bi trebao da posjeduje svaki sociolog. Ovo </a:t>
            </a:r>
            <a:r>
              <a:rPr lang="vi-VN" sz="2100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vi-VN" sz="2100" dirty="0">
                <a:latin typeface="Times New Roman" pitchFamily="18" charset="0"/>
                <a:cs typeface="Times New Roman" pitchFamily="18" charset="0"/>
              </a:rPr>
              <a:t>kvalitet ljudskog duha koji Mils naziva sociološka imaginacija. Osnovni elemenat </a:t>
            </a:r>
            <a:r>
              <a:rPr lang="vi-VN" sz="2100" dirty="0" smtClean="0">
                <a:latin typeface="Times New Roman" pitchFamily="18" charset="0"/>
                <a:cs typeface="Times New Roman" pitchFamily="18" charset="0"/>
              </a:rPr>
              <a:t>sociolo</a:t>
            </a:r>
            <a:r>
              <a:rPr lang="hr-HR" sz="21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vi-VN" sz="2100" dirty="0" smtClean="0">
                <a:latin typeface="Times New Roman" pitchFamily="18" charset="0"/>
                <a:cs typeface="Times New Roman" pitchFamily="18" charset="0"/>
              </a:rPr>
              <a:t>ke </a:t>
            </a:r>
            <a:r>
              <a:rPr lang="vi-VN" sz="2100" dirty="0">
                <a:latin typeface="Times New Roman" pitchFamily="18" charset="0"/>
                <a:cs typeface="Times New Roman" pitchFamily="18" charset="0"/>
              </a:rPr>
              <a:t>imaginacije jeste razlikovanje osobnih teškoća i javnih problema. Sociološka imaginacija je obilježje svega onoga što je najbolje u suvremenim </a:t>
            </a:r>
            <a:r>
              <a:rPr lang="hr-H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100" dirty="0" smtClean="0">
                <a:latin typeface="Times New Roman" pitchFamily="18" charset="0"/>
                <a:cs typeface="Times New Roman" pitchFamily="18" charset="0"/>
              </a:rPr>
              <a:t>studijama </a:t>
            </a:r>
            <a:r>
              <a:rPr lang="vi-VN" sz="2100" dirty="0">
                <a:latin typeface="Times New Roman" pitchFamily="18" charset="0"/>
                <a:cs typeface="Times New Roman" pitchFamily="18" charset="0"/>
              </a:rPr>
              <a:t>o društvu i čovjeku.</a:t>
            </a:r>
          </a:p>
          <a:p>
            <a:pPr algn="just"/>
            <a:r>
              <a:rPr lang="vi-VN" sz="2100" dirty="0">
                <a:latin typeface="Times New Roman" pitchFamily="18" charset="0"/>
                <a:cs typeface="Times New Roman" pitchFamily="18" charset="0"/>
              </a:rPr>
              <a:t>Mils je bio za novi koncept sociologije koja će po svojim metodološkim karakteristikama biti </a:t>
            </a:r>
            <a:r>
              <a:rPr lang="vi-VN" sz="2100" dirty="0" smtClean="0">
                <a:latin typeface="Times New Roman" pitchFamily="18" charset="0"/>
                <a:cs typeface="Times New Roman" pitchFamily="18" charset="0"/>
              </a:rPr>
              <a:t>komparativno</a:t>
            </a:r>
            <a:r>
              <a:rPr lang="hr-H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100" dirty="0" smtClean="0">
                <a:latin typeface="Times New Roman" pitchFamily="18" charset="0"/>
                <a:cs typeface="Times New Roman" pitchFamily="18" charset="0"/>
              </a:rPr>
              <a:t>povijesna</a:t>
            </a:r>
            <a:r>
              <a:rPr lang="vi-VN" sz="2100" dirty="0">
                <a:latin typeface="Times New Roman" pitchFamily="18" charset="0"/>
                <a:cs typeface="Times New Roman" pitchFamily="18" charset="0"/>
              </a:rPr>
              <a:t>, u pogledu volumena svjetska, a po sadržaju epohalna. Inzistira na </a:t>
            </a:r>
            <a:r>
              <a:rPr lang="vi-VN" sz="2100" dirty="0" smtClean="0">
                <a:latin typeface="Times New Roman" pitchFamily="18" charset="0"/>
                <a:cs typeface="Times New Roman" pitchFamily="18" charset="0"/>
              </a:rPr>
              <a:t>humanisti</a:t>
            </a:r>
            <a:r>
              <a:rPr lang="hr-HR" sz="21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vi-VN" sz="2100" dirty="0" smtClean="0">
                <a:latin typeface="Times New Roman" pitchFamily="18" charset="0"/>
                <a:cs typeface="Times New Roman" pitchFamily="18" charset="0"/>
              </a:rPr>
              <a:t>koj </a:t>
            </a:r>
            <a:r>
              <a:rPr lang="vi-VN" sz="2100" dirty="0">
                <a:latin typeface="Times New Roman" pitchFamily="18" charset="0"/>
                <a:cs typeface="Times New Roman" pitchFamily="18" charset="0"/>
              </a:rPr>
              <a:t>zadaći </a:t>
            </a:r>
            <a:r>
              <a:rPr lang="vi-VN" sz="2100" dirty="0" smtClean="0">
                <a:latin typeface="Times New Roman" pitchFamily="18" charset="0"/>
                <a:cs typeface="Times New Roman" pitchFamily="18" charset="0"/>
              </a:rPr>
              <a:t>sociologije</a:t>
            </a:r>
            <a:r>
              <a:rPr lang="hr-HR" sz="21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100" dirty="0">
                <a:latin typeface="Times New Roman" pitchFamily="18" charset="0"/>
                <a:cs typeface="Times New Roman" pitchFamily="18" charset="0"/>
              </a:rPr>
              <a:t>te se bori protiv bilo kojeg oblika manipulacije ljudima. Uočio je da je Manhajmova teza o kraju ideologije posebna ideologija o kraju političkog razmišljanja kao javne činjenice. Upozorava da ideološka sfera igra sve veću ulogu u društvu.</a:t>
            </a:r>
          </a:p>
          <a:p>
            <a:pPr algn="just"/>
            <a:r>
              <a:rPr lang="vi-VN" sz="2100" dirty="0">
                <a:latin typeface="Times New Roman" pitchFamily="18" charset="0"/>
                <a:cs typeface="Times New Roman" pitchFamily="18" charset="0"/>
              </a:rPr>
              <a:t>Tri su osnovne kvalitete koje uslovljavaju ideološko ponašanje ljudi u </a:t>
            </a:r>
            <a:r>
              <a:rPr lang="vi-VN" sz="2100" dirty="0" smtClean="0">
                <a:latin typeface="Times New Roman" pitchFamily="18" charset="0"/>
                <a:cs typeface="Times New Roman" pitchFamily="18" charset="0"/>
              </a:rPr>
              <a:t>SAD</a:t>
            </a:r>
            <a:r>
              <a:rPr lang="hr-HR" sz="21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1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vi-VN" sz="21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26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Wright Mils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konzervativno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raspoloženje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liberalna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retorika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nerazumijevanje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Marxa</a:t>
            </a:r>
            <a:r>
              <a:rPr lang="hr-HR" sz="1800" dirty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svojoj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knjizi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Uzroci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Drugog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svjetskog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rata“, Mils je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ustao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imperijalizma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i rata,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oficijelne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vlade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razloga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je bio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odan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svojoj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domovini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mu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svejedno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ka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vu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unutarnju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vanjsku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politiku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vodi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američka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vlada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analizu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američkog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odbacuje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Marxov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koncept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klasne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borbe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koncept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radničke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klase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subjekta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revolucije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djelu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Marksisti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ukazuje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Marksovo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potcjenjivanje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uloge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nacionalne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nacionalizma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povijesti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957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Wright Mils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društvene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slojevitosti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socijalne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stratifikacije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klasne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strukture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Socijalna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stratifikacija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posebna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diferenciranja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grupa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povijesti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odvija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stalan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proces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diferenciranja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integriranja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ljudskih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skupina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Dolazi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čvršćeg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povezivanja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formiranja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novih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parcijalnih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globalnih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grupa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, i do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novog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prestruktuiranja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raspadanja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nestajanja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Mils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odbacuje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teoriju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klasne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strukture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koncipira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teoriju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socijalne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stratifikacije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svom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eseju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Socijalna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stratifikacija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Mils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ovu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pojavu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definira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zanimanjem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klasom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statusom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moći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Društvena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struktura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sastoji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od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uloga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poredaka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Društveni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poredak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skup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onih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nekom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društvu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udovoljavaju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istim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funkcijama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služe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istim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ciljevima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globalnom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američkom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društvu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slijedeći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institucionalni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poreci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hr-HR" sz="29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politički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poredak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utiču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raspodjelu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moći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hr-HR" sz="29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socijalne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strukture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4511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Wright Mils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ekonomski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poredak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sastavlje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organizira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rad,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proizvodnja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raspodjela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roba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usluga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vojni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poredak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legitimnu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uspostavu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silu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kontrolu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rodbinski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poredak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regulira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legitimno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sexualno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općenje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reprodukciju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obrazovanje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religijski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poredak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sastavljen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pojedinci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reguliraju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vjerski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poredak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Od pet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navedenih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poredaka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Milsa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najbitniji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politički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ekonomski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vojni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Pored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društvenog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poretka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Mils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definira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sfere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društvenog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djelovanja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a to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tehnologija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simboli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status 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obrazovanje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27689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Zaključak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Značaj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cjelokupne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Frankfurtske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škole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leži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u tome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predmet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njihovog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istraživanja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politička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ekonomija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cjelokupna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zapadna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kultura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civilizacija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Rezultati analize zapadne kulture i civilizacije predstavljali su osnovu na kojima je izrasla druga i treća generacija Frankfurtske škole.</a:t>
            </a:r>
          </a:p>
          <a:p>
            <a:pPr algn="just"/>
            <a:r>
              <a:rPr lang="hr-HR" sz="2000" smtClean="0">
                <a:latin typeface="Times New Roman" pitchFamily="18" charset="0"/>
                <a:cs typeface="Times New Roman" pitchFamily="18" charset="0"/>
              </a:rPr>
              <a:t>Treća generacije date škole bavila se analizama moći, legitimnosti poretka, i funkcionisanja demokratije.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596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Uvod</a:t>
            </a:r>
            <a:endParaRPr lang="bs-Latn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bs-Latn-BA" dirty="0" smtClean="0">
                <a:latin typeface="Times New Roman" pitchFamily="18" charset="0"/>
                <a:cs typeface="Times New Roman" pitchFamily="18" charset="0"/>
              </a:rPr>
              <a:t>Kritička teorija društva predstavlja  jedan od najznačajnijih teorijskih pravca u sociologiji u 20. stoljeća.</a:t>
            </a:r>
          </a:p>
          <a:p>
            <a:pPr algn="just"/>
            <a:r>
              <a:rPr lang="bs-Latn-BA" dirty="0" smtClean="0">
                <a:latin typeface="Times New Roman" pitchFamily="18" charset="0"/>
                <a:cs typeface="Times New Roman" pitchFamily="18" charset="0"/>
              </a:rPr>
              <a:t>Često se ističe kako je upravo ovaj pravc imao najviše utjecaja na razvoj sociologije, filozofije i socijalne misli uopšte.</a:t>
            </a:r>
          </a:p>
          <a:p>
            <a:pPr algn="just"/>
            <a:r>
              <a:rPr lang="bs-Latn-BA" dirty="0" smtClean="0">
                <a:latin typeface="Times New Roman" pitchFamily="18" charset="0"/>
                <a:cs typeface="Times New Roman" pitchFamily="18" charset="0"/>
              </a:rPr>
              <a:t>Data prezentacija tematizira pojmove komunikacija, kulture, destrukcije, funkcionalnih imperativa, socijalizacije, legitimnosti normi, dijalektičkog uma, totalitarizma, simbola, statusa, alijenacije, građanskog društva, civilizacije, fetišizma robe etc.</a:t>
            </a:r>
          </a:p>
          <a:p>
            <a:pPr marL="0" indent="0" algn="just">
              <a:buNone/>
            </a:pP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99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Frankfurtska škola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vi-VN" sz="3800" dirty="0" smtClean="0">
                <a:latin typeface="Times New Roman" pitchFamily="18" charset="0"/>
                <a:cs typeface="Times New Roman" pitchFamily="18" charset="0"/>
              </a:rPr>
              <a:t>Kritička </a:t>
            </a:r>
            <a:r>
              <a:rPr lang="vi-VN" sz="3800" dirty="0">
                <a:latin typeface="Times New Roman" pitchFamily="18" charset="0"/>
                <a:cs typeface="Times New Roman" pitchFamily="18" charset="0"/>
              </a:rPr>
              <a:t>teorija društva ili Frankfurtska škola nastala je kao rezultat sinteze marksističke teorije društva i suvremenih </a:t>
            </a:r>
            <a:r>
              <a:rPr lang="vi-VN" sz="3800" dirty="0" smtClean="0">
                <a:latin typeface="Times New Roman" pitchFamily="18" charset="0"/>
                <a:cs typeface="Times New Roman" pitchFamily="18" charset="0"/>
              </a:rPr>
              <a:t>socijalno </a:t>
            </a:r>
            <a:r>
              <a:rPr lang="vi-VN" sz="3800" dirty="0">
                <a:latin typeface="Times New Roman" pitchFamily="18" charset="0"/>
                <a:cs typeface="Times New Roman" pitchFamily="18" charset="0"/>
              </a:rPr>
              <a:t>psiholoških teorija.</a:t>
            </a:r>
          </a:p>
          <a:p>
            <a:pPr algn="just"/>
            <a:r>
              <a:rPr lang="vi-VN" sz="3800" dirty="0">
                <a:latin typeface="Times New Roman" pitchFamily="18" charset="0"/>
                <a:cs typeface="Times New Roman" pitchFamily="18" charset="0"/>
              </a:rPr>
              <a:t>Marksova i Fjordova istraživanja socijalne stvarnosti postavile su temelje za ovu teoriju odnosno školu. Predstavnici ove škole </a:t>
            </a:r>
            <a:r>
              <a:rPr lang="vi-VN" sz="3800" dirty="0" smtClean="0">
                <a:latin typeface="Times New Roman" pitchFamily="18" charset="0"/>
                <a:cs typeface="Times New Roman" pitchFamily="18" charset="0"/>
              </a:rPr>
              <a:t>(Horkheimer</a:t>
            </a:r>
            <a:r>
              <a:rPr lang="vi-VN" sz="3800" dirty="0">
                <a:latin typeface="Times New Roman" pitchFamily="18" charset="0"/>
                <a:cs typeface="Times New Roman" pitchFamily="18" charset="0"/>
              </a:rPr>
              <a:t>, Adorno, Habermas, Marcuse, Fromm, Mils ) </a:t>
            </a:r>
            <a:r>
              <a:rPr lang="vi-VN" sz="3800" dirty="0" smtClean="0">
                <a:latin typeface="Times New Roman" pitchFamily="18" charset="0"/>
                <a:cs typeface="Times New Roman" pitchFamily="18" charset="0"/>
              </a:rPr>
              <a:t>prihva</a:t>
            </a:r>
            <a:r>
              <a:rPr lang="hr-HR" sz="38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3800" dirty="0" smtClean="0">
                <a:latin typeface="Times New Roman" pitchFamily="18" charset="0"/>
                <a:cs typeface="Times New Roman" pitchFamily="18" charset="0"/>
              </a:rPr>
              <a:t>ajući </a:t>
            </a:r>
            <a:r>
              <a:rPr lang="vi-VN" sz="3800" dirty="0">
                <a:latin typeface="Times New Roman" pitchFamily="18" charset="0"/>
                <a:cs typeface="Times New Roman" pitchFamily="18" charset="0"/>
              </a:rPr>
              <a:t>Marksovu ideju otuđenja i građanskog društva, te Fjordovu koncepciju psihoanalize, stavarju kritičko socijalnu teoriju o problemima suvremenog društva.</a:t>
            </a:r>
          </a:p>
          <a:p>
            <a:pPr algn="just"/>
            <a:r>
              <a:rPr lang="vi-VN" sz="3800" dirty="0">
                <a:latin typeface="Times New Roman" pitchFamily="18" charset="0"/>
                <a:cs typeface="Times New Roman" pitchFamily="18" charset="0"/>
              </a:rPr>
              <a:t>Kritička teorija koja je započela 30ih godina 20. stoljeća, stvorila je novu socijalnu filozofiju analizom suvremene civilizacije, prikazivanjem depersonalizirajućeg karaktera suvremenog društva.</a:t>
            </a:r>
          </a:p>
          <a:p>
            <a:pPr algn="just"/>
            <a:r>
              <a:rPr lang="vi-VN" sz="3800" dirty="0">
                <a:latin typeface="Times New Roman" pitchFamily="18" charset="0"/>
                <a:cs typeface="Times New Roman" pitchFamily="18" charset="0"/>
              </a:rPr>
              <a:t>Zbog židovskog porijekla,  nakon dolaska Hitlera na vlast mnogi predstavnici frankfurtse škole su emigrirali u SAD. </a:t>
            </a:r>
          </a:p>
          <a:p>
            <a:pPr marL="0" indent="0" algn="just">
              <a:buNone/>
            </a:pPr>
            <a:r>
              <a:rPr lang="vi-VN" sz="3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800" dirty="0">
                <a:latin typeface="Times New Roman" pitchFamily="18" charset="0"/>
                <a:cs typeface="Times New Roman" pitchFamily="18" charset="0"/>
              </a:rPr>
            </a:br>
            <a:endParaRPr lang="vi-VN" sz="3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B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809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Max </a:t>
            </a:r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Horkheimer / Theodor </a:t>
            </a:r>
            <a:r>
              <a:rPr lang="hr-B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Adorno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/>
            <a:r>
              <a:rPr lang="vi-VN" sz="4500" dirty="0">
                <a:latin typeface="Times New Roman" pitchFamily="18" charset="0"/>
                <a:cs typeface="Times New Roman" pitchFamily="18" charset="0"/>
              </a:rPr>
              <a:t>M. Horkheimer i T. Adorno, njemački filozofi i sociolozi, glavni predstavnici kritičke teorije društva i osnivači </a:t>
            </a:r>
            <a:r>
              <a:rPr lang="hr-HR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500" dirty="0" smtClean="0">
                <a:latin typeface="Times New Roman" pitchFamily="18" charset="0"/>
                <a:cs typeface="Times New Roman" pitchFamily="18" charset="0"/>
              </a:rPr>
              <a:t>“Instituta </a:t>
            </a:r>
            <a:r>
              <a:rPr lang="vi-VN" sz="4500" dirty="0">
                <a:latin typeface="Times New Roman" pitchFamily="18" charset="0"/>
                <a:cs typeface="Times New Roman" pitchFamily="18" charset="0"/>
              </a:rPr>
              <a:t>za sociološka istraživanja “.</a:t>
            </a:r>
          </a:p>
          <a:p>
            <a:pPr algn="just"/>
            <a:r>
              <a:rPr lang="vi-VN" sz="4500" dirty="0">
                <a:latin typeface="Times New Roman" pitchFamily="18" charset="0"/>
                <a:cs typeface="Times New Roman" pitchFamily="18" charset="0"/>
              </a:rPr>
              <a:t>Dolaskom Hitlera na vlast u Njemačkoj, emigriraju u Ženevu, potom </a:t>
            </a:r>
            <a:r>
              <a:rPr lang="vi-VN" sz="45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45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vi-VN" sz="4500" dirty="0" smtClean="0">
                <a:latin typeface="Times New Roman" pitchFamily="18" charset="0"/>
                <a:cs typeface="Times New Roman" pitchFamily="18" charset="0"/>
              </a:rPr>
              <a:t>ag</a:t>
            </a:r>
            <a:r>
              <a:rPr lang="vi-VN" sz="4500" dirty="0">
                <a:latin typeface="Times New Roman" pitchFamily="18" charset="0"/>
                <a:cs typeface="Times New Roman" pitchFamily="18" charset="0"/>
              </a:rPr>
              <a:t>, i na kraju SAD gdje osnivaju podružnice spomenutog instituta.</a:t>
            </a:r>
          </a:p>
          <a:p>
            <a:pPr algn="just"/>
            <a:r>
              <a:rPr lang="vi-VN" sz="4500" dirty="0">
                <a:latin typeface="Times New Roman" pitchFamily="18" charset="0"/>
                <a:cs typeface="Times New Roman" pitchFamily="18" charset="0"/>
              </a:rPr>
              <a:t>Prvo zajedničko djelo </a:t>
            </a:r>
            <a:r>
              <a:rPr lang="vi-VN" sz="4500" dirty="0" smtClean="0">
                <a:latin typeface="Times New Roman" pitchFamily="18" charset="0"/>
                <a:cs typeface="Times New Roman" pitchFamily="18" charset="0"/>
              </a:rPr>
              <a:t>“Dijalektika peosvjetiteljstva“ </a:t>
            </a:r>
            <a:r>
              <a:rPr lang="vi-VN" sz="4500" dirty="0">
                <a:latin typeface="Times New Roman" pitchFamily="18" charset="0"/>
                <a:cs typeface="Times New Roman" pitchFamily="18" charset="0"/>
              </a:rPr>
              <a:t>izašlo je poslije Drugog svjetskog rata u Amsterdamu, gdje su izloženi problemi suvremenog društva kroz kritički kontekst. Prema njima prosvjetiteljstvo predstavlja osnovu </a:t>
            </a:r>
            <a:r>
              <a:rPr lang="vi-VN" sz="4500" dirty="0" smtClean="0">
                <a:latin typeface="Times New Roman" pitchFamily="18" charset="0"/>
                <a:cs typeface="Times New Roman" pitchFamily="18" charset="0"/>
              </a:rPr>
              <a:t>građansko </a:t>
            </a:r>
            <a:r>
              <a:rPr lang="vi-VN" sz="4500" dirty="0">
                <a:latin typeface="Times New Roman" pitchFamily="18" charset="0"/>
                <a:cs typeface="Times New Roman" pitchFamily="18" charset="0"/>
              </a:rPr>
              <a:t>zapadne civilizacije, započete antikom i mitologijom, te da se prosvjetiteljsvo upravo sa zapadnom kulturom vraća istim prvobitnim korjenima </a:t>
            </a:r>
            <a:r>
              <a:rPr lang="hr-HR" sz="45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4500" dirty="0" smtClean="0">
                <a:latin typeface="Times New Roman" pitchFamily="18" charset="0"/>
                <a:cs typeface="Times New Roman" pitchFamily="18" charset="0"/>
              </a:rPr>
              <a:t> mitologiji</a:t>
            </a:r>
            <a:r>
              <a:rPr lang="vi-VN" sz="45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vi-VN" sz="4500" dirty="0">
                <a:latin typeface="Times New Roman" pitchFamily="18" charset="0"/>
                <a:cs typeface="Times New Roman" pitchFamily="18" charset="0"/>
              </a:rPr>
              <a:t>U svojim razmatranjima društva, istakli su da </a:t>
            </a:r>
            <a:r>
              <a:rPr lang="vi-VN" sz="4500" dirty="0" smtClean="0">
                <a:latin typeface="Times New Roman" pitchFamily="18" charset="0"/>
                <a:cs typeface="Times New Roman" pitchFamily="18" charset="0"/>
              </a:rPr>
              <a:t>građansko</a:t>
            </a:r>
            <a:r>
              <a:rPr lang="hr-HR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500" dirty="0" smtClean="0">
                <a:latin typeface="Times New Roman" pitchFamily="18" charset="0"/>
                <a:cs typeface="Times New Roman" pitchFamily="18" charset="0"/>
              </a:rPr>
              <a:t>društvo </a:t>
            </a:r>
            <a:r>
              <a:rPr lang="vi-VN" sz="4500" dirty="0">
                <a:latin typeface="Times New Roman" pitchFamily="18" charset="0"/>
                <a:cs typeface="Times New Roman" pitchFamily="18" charset="0"/>
              </a:rPr>
              <a:t>predstavlja ekvivalent, broj kvantifikacija, sve je mjerljivo, tako i pojedinac koji se isto roba, prema tome sve se može svesti na broj. </a:t>
            </a:r>
          </a:p>
          <a:p>
            <a:pPr algn="just"/>
            <a:r>
              <a:rPr lang="vi-VN" sz="4500" dirty="0">
                <a:latin typeface="Times New Roman" pitchFamily="18" charset="0"/>
                <a:cs typeface="Times New Roman" pitchFamily="18" charset="0"/>
              </a:rPr>
              <a:t>Bit građanske kulture autori nalaze u njenom totalitarnom karakteru, sveopćoj kvantifikaciji, definiranju povijesnog procesa. U analizi suvremene građanske civilizacije polaze od Marxovog objašnjenja, </a:t>
            </a:r>
            <a:r>
              <a:rPr lang="vi-VN" sz="4500" dirty="0" smtClean="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hr-HR" sz="45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4500" dirty="0" smtClean="0">
                <a:latin typeface="Times New Roman" pitchFamily="18" charset="0"/>
                <a:cs typeface="Times New Roman" pitchFamily="18" charset="0"/>
              </a:rPr>
              <a:t>išizma </a:t>
            </a:r>
            <a:r>
              <a:rPr lang="vi-VN" sz="4500" dirty="0">
                <a:latin typeface="Times New Roman" pitchFamily="18" charset="0"/>
                <a:cs typeface="Times New Roman" pitchFamily="18" charset="0"/>
              </a:rPr>
              <a:t>robe i to primjenjuju na aktualne probleme građanske kulture i civilizacije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hr-BA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036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Max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Horkheim</a:t>
            </a:r>
            <a:r>
              <a:rPr lang="hr-H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/ Theodor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Adorno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vi-VN" sz="1800" dirty="0">
                <a:latin typeface="+mj-lt"/>
              </a:rPr>
              <a:t>Njihov zajednički rad </a:t>
            </a:r>
            <a:r>
              <a:rPr lang="vi-VN" sz="1800" dirty="0" smtClean="0">
                <a:latin typeface="+mj-lt"/>
              </a:rPr>
              <a:t>“Dijalektika prosvjetiteljstva“ </a:t>
            </a:r>
            <a:r>
              <a:rPr lang="vi-VN" sz="1800" dirty="0">
                <a:latin typeface="+mj-lt"/>
              </a:rPr>
              <a:t>omogućila je novim generacijama da profiliraju svoj kritički stav prema novom i ideologiziranom prozapadnom  gledanju </a:t>
            </a:r>
            <a:r>
              <a:rPr lang="hr-HR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na </a:t>
            </a:r>
            <a:r>
              <a:rPr lang="vi-VN" sz="1800" dirty="0">
                <a:latin typeface="+mj-lt"/>
              </a:rPr>
              <a:t>svijet.</a:t>
            </a:r>
          </a:p>
          <a:p>
            <a:pPr algn="just"/>
            <a:r>
              <a:rPr lang="vi-VN" sz="1800" dirty="0">
                <a:latin typeface="+mj-lt"/>
              </a:rPr>
              <a:t>U djelu </a:t>
            </a:r>
            <a:r>
              <a:rPr lang="vi-VN" sz="1800" dirty="0" smtClean="0">
                <a:latin typeface="+mj-lt"/>
              </a:rPr>
              <a:t>“Pomračenje uma“ Horkheim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vi-V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800" dirty="0">
                <a:latin typeface="+mj-lt"/>
              </a:rPr>
              <a:t>nastoji pokazati kako su filozofi napali religiju u ime uma, uništivši ne samo crkvu već i um kao takav, gdje um postaje samo puki instrument za korisnost. Ovdje se ograđuje od filozofskog idealizma i naturalizma koji identificiraju </a:t>
            </a:r>
            <a:r>
              <a:rPr lang="vi-VN" sz="1800" dirty="0" smtClean="0">
                <a:latin typeface="+mj-lt"/>
              </a:rPr>
              <a:t>duh</a:t>
            </a:r>
            <a:r>
              <a:rPr lang="en-US" sz="1800" dirty="0" smtClean="0">
                <a:latin typeface="+mj-lt"/>
              </a:rPr>
              <a:t>,</a:t>
            </a:r>
            <a:r>
              <a:rPr lang="hr-HR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um </a:t>
            </a:r>
            <a:r>
              <a:rPr lang="vi-VN" sz="1800" dirty="0">
                <a:latin typeface="+mj-lt"/>
              </a:rPr>
              <a:t>i prirodu. Poraz </a:t>
            </a:r>
            <a:r>
              <a:rPr lang="vi-VN" sz="1800" dirty="0" smtClean="0">
                <a:latin typeface="+mj-lt"/>
              </a:rPr>
              <a:t>um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vi-VN" sz="1800" dirty="0" smtClean="0">
                <a:latin typeface="+mj-lt"/>
              </a:rPr>
              <a:t> </a:t>
            </a:r>
            <a:r>
              <a:rPr lang="vi-VN" sz="1800" dirty="0">
                <a:latin typeface="+mj-lt"/>
              </a:rPr>
              <a:t>proizilazi iz toga što je od prirode napravio samo objekt neuspjevši da otkrije sam svoj trag u toj objektivizaciji.</a:t>
            </a:r>
          </a:p>
          <a:p>
            <a:pPr algn="just"/>
            <a:r>
              <a:rPr lang="vi-VN" sz="1800" dirty="0">
                <a:latin typeface="+mj-lt"/>
              </a:rPr>
              <a:t>Adorno je svoje djelovanje više usmjerio ka kritici i polemici sa najznačajnijim </a:t>
            </a:r>
            <a:r>
              <a:rPr lang="vi-VN" sz="1800" dirty="0" smtClean="0">
                <a:latin typeface="+mj-lt"/>
              </a:rPr>
              <a:t>mi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sl</a:t>
            </a:r>
            <a:r>
              <a:rPr lang="vi-VN" sz="1800" dirty="0" smtClean="0">
                <a:latin typeface="Times New Roman" pitchFamily="18" charset="0"/>
                <a:cs typeface="Times New Roman" pitchFamily="18" charset="0"/>
              </a:rPr>
              <a:t>ioc</a:t>
            </a:r>
            <a:r>
              <a:rPr lang="vi-VN" sz="1800" dirty="0" smtClean="0">
                <a:latin typeface="+mj-lt"/>
              </a:rPr>
              <a:t>ima </a:t>
            </a:r>
            <a:r>
              <a:rPr lang="vi-VN" sz="1800" dirty="0">
                <a:latin typeface="+mj-lt"/>
              </a:rPr>
              <a:t>građanskog svijeta kao i ka teoriji glazbe koju je izvrsno poznavao. U svojim analizama, bit glazbe ali i umjetnosti, naglasak stavlja na njen karakter. Zastupajući glazbeni avangardizam, zastupa stajalište da umjetnost mora biti istinita, da teži ka spoznaji, mora biti svjesna same sebe. Najznačajnije Adornovo djelo je “Negativna dijalektika“.</a:t>
            </a:r>
          </a:p>
          <a:p>
            <a:pPr algn="just"/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19606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Jurgen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Habermas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vi-VN" sz="1800" dirty="0">
                <a:latin typeface="Times New Roman" pitchFamily="18" charset="0"/>
                <a:cs typeface="Times New Roman" pitchFamily="18" charset="0"/>
              </a:rPr>
              <a:t>Zastupnik kritičke teorije društva, njemački sociolog i filozof na Univerzitetu u Frankfurtu. </a:t>
            </a:r>
          </a:p>
          <a:p>
            <a:pPr algn="just"/>
            <a:r>
              <a:rPr lang="vi-VN" sz="1800" dirty="0">
                <a:latin typeface="Times New Roman" pitchFamily="18" charset="0"/>
                <a:cs typeface="Times New Roman" pitchFamily="18" charset="0"/>
              </a:rPr>
              <a:t>Osnovica njegovog rada jesu rezultati istraživanja do kojih je došao, a odnose se na ispitivanje promjena u strukturi javnosti. Pokazujuči razvoj javnog mnijenja od perioda feudalizma do građanskog društva 19. i 20. stoljeća, ukazuje na proturječnosti i raspad javnosti u novije vrijeme. Kritička funkcija građanske inteligencije i javnosti u borbi protiv reprodujkcije sustava feudalnih odnosa, doživljava svoj pad u 19. stoljeću, kada građanska klasa postaje vladajuća klasa društva.</a:t>
            </a:r>
          </a:p>
          <a:p>
            <a:pPr algn="just"/>
            <a:r>
              <a:rPr lang="vi-VN" sz="1800" dirty="0">
                <a:latin typeface="Times New Roman" pitchFamily="18" charset="0"/>
                <a:cs typeface="Times New Roman" pitchFamily="18" charset="0"/>
              </a:rPr>
              <a:t>Promjene u strukturi javnosti još se produbljuju, tijekom srastanja privatne strukture, privatnih monopola i države. Većom komercijalizacijom i tehnološkim napretkom, postaje složenija i društvena moć. Masovne komunikacije, za razliku od tiska nekada, dobijaju šire područje primjene, čime javnost gubi svoj položaj u odnosu na privatno. </a:t>
            </a:r>
          </a:p>
          <a:p>
            <a:pPr algn="just"/>
            <a:r>
              <a:rPr lang="vi-VN" sz="1800" dirty="0">
                <a:latin typeface="Times New Roman" pitchFamily="18" charset="0"/>
                <a:cs typeface="Times New Roman" pitchFamily="18" charset="0"/>
              </a:rPr>
              <a:t>Transformacija liberalne u socijalnu državu promjenila je strukturu i funkciju javnosti kao i svih fenomena vezanih uz nju, tako da kritička publistika stoji u sve većem proturječju sa publicitetom manipulirajućih svrha.</a:t>
            </a:r>
          </a:p>
          <a:p>
            <a:pPr algn="just"/>
            <a:endParaRPr lang="vi-VN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12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Jurgen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Habermas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vi-VN" sz="2000" dirty="0">
                <a:latin typeface="+mj-lt"/>
              </a:rPr>
              <a:t>Drugi problem Habermasovih istraživanja jest analiza spoznaje i interesa, koje je nastojao prikazati kroz nekoliko argumenata:</a:t>
            </a:r>
          </a:p>
          <a:p>
            <a:pPr marL="0" indent="0" algn="just">
              <a:buNone/>
            </a:pPr>
            <a:r>
              <a:rPr lang="hr-HR" sz="2000" dirty="0" smtClean="0">
                <a:latin typeface="+mj-lt"/>
              </a:rPr>
              <a:t>	</a:t>
            </a:r>
            <a:r>
              <a:rPr lang="vi-VN" sz="2000" dirty="0" smtClean="0">
                <a:latin typeface="+mj-lt"/>
              </a:rPr>
              <a:t>1</a:t>
            </a:r>
            <a:r>
              <a:rPr lang="vi-VN" sz="2000" dirty="0">
                <a:latin typeface="+mj-lt"/>
              </a:rPr>
              <a:t>. djelovanje transcendentalnog subjekta ima osnovu u prirodnoj povijesti ljudskog roda, ta spoznaja je instrument samoodržanja;</a:t>
            </a:r>
          </a:p>
          <a:p>
            <a:pPr marL="0" indent="0" algn="just">
              <a:buNone/>
            </a:pPr>
            <a:r>
              <a:rPr lang="hr-HR" sz="2000" dirty="0" smtClean="0">
                <a:latin typeface="+mj-lt"/>
              </a:rPr>
              <a:t>	</a:t>
            </a:r>
            <a:r>
              <a:rPr lang="vi-VN" sz="2000" dirty="0" smtClean="0">
                <a:latin typeface="+mj-lt"/>
              </a:rPr>
              <a:t>2</a:t>
            </a:r>
            <a:r>
              <a:rPr lang="vi-VN" sz="2000" dirty="0">
                <a:latin typeface="+mj-lt"/>
              </a:rPr>
              <a:t>. interesi koje vodi spoznaja se oblikuju u sferi rada, jezika i vladavine;</a:t>
            </a:r>
          </a:p>
          <a:p>
            <a:pPr marL="0" indent="0" algn="just">
              <a:buNone/>
            </a:pPr>
            <a:r>
              <a:rPr lang="hr-HR" sz="2000" dirty="0" smtClean="0">
                <a:latin typeface="+mj-lt"/>
              </a:rPr>
              <a:t>	</a:t>
            </a:r>
            <a:r>
              <a:rPr lang="vi-VN" sz="2000" dirty="0" smtClean="0">
                <a:latin typeface="+mj-lt"/>
              </a:rPr>
              <a:t>3</a:t>
            </a:r>
            <a:r>
              <a:rPr lang="vi-VN" sz="2000" dirty="0">
                <a:latin typeface="+mj-lt"/>
              </a:rPr>
              <a:t>. u snazi samorefleksije spoznaja i interes su jedno;</a:t>
            </a:r>
          </a:p>
          <a:p>
            <a:pPr marL="0" indent="0" algn="just">
              <a:buNone/>
            </a:pPr>
            <a:r>
              <a:rPr lang="hr-HR" sz="2000" dirty="0" smtClean="0">
                <a:latin typeface="+mj-lt"/>
              </a:rPr>
              <a:t>	</a:t>
            </a:r>
            <a:r>
              <a:rPr lang="vi-VN" sz="2000" dirty="0" smtClean="0">
                <a:latin typeface="+mj-lt"/>
              </a:rPr>
              <a:t>4</a:t>
            </a:r>
            <a:r>
              <a:rPr lang="vi-VN" sz="2000" dirty="0">
                <a:latin typeface="+mj-lt"/>
              </a:rPr>
              <a:t>. jedinstvo spoznaje i interesa očituje se u jednoj dijalektici koja na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2000" dirty="0" smtClean="0">
                <a:latin typeface="+mj-lt"/>
              </a:rPr>
              <a:t>nazi </a:t>
            </a:r>
            <a:r>
              <a:rPr lang="vi-VN" sz="2000" dirty="0">
                <a:latin typeface="+mj-lt"/>
              </a:rPr>
              <a:t>povijesnih tragova potisnutog  dijaloga rekonstruira potisnuto.</a:t>
            </a:r>
          </a:p>
          <a:p>
            <a:pPr algn="just"/>
            <a:r>
              <a:rPr lang="vi-VN" sz="2000" dirty="0">
                <a:latin typeface="+mj-lt"/>
              </a:rPr>
              <a:t>U svome djelu </a:t>
            </a:r>
            <a:r>
              <a:rPr lang="vi-VN" sz="2000" dirty="0" smtClean="0">
                <a:latin typeface="+mj-lt"/>
              </a:rPr>
              <a:t>“Prilozi </a:t>
            </a:r>
            <a:r>
              <a:rPr lang="vi-VN" sz="2000" dirty="0">
                <a:latin typeface="+mj-lt"/>
              </a:rPr>
              <a:t>za rekonstrukciju povijesnog </a:t>
            </a:r>
            <a:r>
              <a:rPr lang="vi-VN" sz="2000" dirty="0" smtClean="0">
                <a:latin typeface="+mj-lt"/>
              </a:rPr>
              <a:t>materijalizma“, 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2000" dirty="0" smtClean="0">
                <a:latin typeface="+mj-lt"/>
              </a:rPr>
              <a:t>abermas </a:t>
            </a:r>
            <a:r>
              <a:rPr lang="vi-VN" sz="2000" dirty="0">
                <a:latin typeface="+mj-lt"/>
              </a:rPr>
              <a:t>je predložio cjelokupnu rekonstrukciju marksizma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vi-VN" sz="2000" dirty="0" smtClean="0">
                <a:latin typeface="+mj-lt"/>
              </a:rPr>
              <a:t>suvremenim </a:t>
            </a:r>
            <a:r>
              <a:rPr lang="vi-VN" sz="2000" dirty="0">
                <a:latin typeface="+mj-lt"/>
              </a:rPr>
              <a:t>građanskim stajalištima.</a:t>
            </a:r>
          </a:p>
          <a:p>
            <a:pPr algn="just"/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24704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Herbert Marcuse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Jedan od osnivača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krit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ičke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teorije društva.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Nako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pojave fašizma u Njemačkoj emigrirao je u SAD, gdje objavljuje rezultate svojih istraživanja, do kojih je došao kao suradnik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Njemačkog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instituta za društvena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istraživanja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Svoje rezultate je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obj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avio je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pod naslovom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“Um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revolucija“,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gdje je nastojao ukazati da se ispod naslaga revolucionizma Marxa i Engelsa skrivaju staljinističke ideje i nastoji oživiti Hegelov i Marxov koncept dijalektike. Veći dio ovoga djela posvećen je Hegelovom učenju, bez kojeg se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može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razumijeti ni njegova negacija odnosno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arxova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teorija društva.</a:t>
            </a: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Marcuse vrši razdvajanje dijalektike na povijesnu dijalektiku, smatrajući da je riječ o povijesnoj metodi koja se bavi posebnim stupnjem povijesnog kretanja. Marksistička dijalektika znači promjenu čitavog položaja u besklasno društvo. Marcuse koncipira Marxovu dijalektiku, kao dijalektiku povijesti čija je osnova besklasno društvo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klasn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povijest.</a:t>
            </a: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Ovo posebice dolazi do izražaja u Marcuseovom djelu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psihoanalizi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“Eros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civilizacija“,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gdje se ne slaže sa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rojdom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nije moguća samo jedna nerepresivna civilizacija, te nastoji dokazati da antagonizam između užitka i načela zbiljnosti proizilazi iz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odre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enih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društvenih odnosa.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314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Herbert Marcuse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U djelu “Sovijetski marksizam“, kritika staljinističkog  birokratskog sustava, dobiva novo značenje u odnosu na kapitalistički 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sovjetski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društveni sustav. Međunarodno usklađivanje je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pom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glo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da se ubrza nacionalno jedinstvo i sklad interesa, dok konformizam postaje pitanje života i smrti.</a:t>
            </a:r>
          </a:p>
          <a:p>
            <a:pPr algn="just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Rezime svojih teorijskih anlaiza i preokupacija u vezi sa suvremenom civilizacijom otuđenja, Marcuze iznosi u svome najvažnijem djelu “Čovjek jedne dimenzije“. Ovdje autor izvodi dva zaključka, prvo da je razvijeno građansko društvo u mogućnosti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pustiti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 u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kvalitativne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promjene te drugo da postoje snage i tendencije koje  mogu slomiti ovo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tavanje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i revolucionirati 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društvo.</a:t>
            </a:r>
            <a:endParaRPr lang="vi-VN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296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</TotalTime>
  <Words>2024</Words>
  <Application>Microsoft Office PowerPoint</Application>
  <PresentationFormat>On-screen Show (4:3)</PresentationFormat>
  <Paragraphs>89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Sociologija sa sociologijom prava</vt:lpstr>
      <vt:lpstr>Uvod</vt:lpstr>
      <vt:lpstr>Frankfurtska škola</vt:lpstr>
      <vt:lpstr>Max Horkheimer / Theodor Adorno </vt:lpstr>
      <vt:lpstr>Max Horkheimer / Theodor Adorno </vt:lpstr>
      <vt:lpstr>Jurgen Habermas</vt:lpstr>
      <vt:lpstr>Jurgen Habermas </vt:lpstr>
      <vt:lpstr>Herbert Marcuse </vt:lpstr>
      <vt:lpstr>Herbert Marcuse </vt:lpstr>
      <vt:lpstr>Erich Fromm</vt:lpstr>
      <vt:lpstr>Erich Fromm</vt:lpstr>
      <vt:lpstr>Wright Mils </vt:lpstr>
      <vt:lpstr>Wright Mils </vt:lpstr>
      <vt:lpstr>Wright Mils </vt:lpstr>
      <vt:lpstr>Wright Mils </vt:lpstr>
      <vt:lpstr>Wright Mils </vt:lpstr>
      <vt:lpstr>Zaključak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PFK8</dc:creator>
  <cp:lastModifiedBy>mensur</cp:lastModifiedBy>
  <cp:revision>68</cp:revision>
  <dcterms:created xsi:type="dcterms:W3CDTF">2017-03-02T12:00:53Z</dcterms:created>
  <dcterms:modified xsi:type="dcterms:W3CDTF">2019-12-06T10:40:14Z</dcterms:modified>
</cp:coreProperties>
</file>