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0" r:id="rId6"/>
    <p:sldId id="268" r:id="rId7"/>
    <p:sldId id="269" r:id="rId8"/>
    <p:sldId id="261" r:id="rId9"/>
    <p:sldId id="267" r:id="rId10"/>
    <p:sldId id="271" r:id="rId11"/>
    <p:sldId id="262" r:id="rId12"/>
    <p:sldId id="263" r:id="rId13"/>
    <p:sldId id="265" r:id="rId14"/>
    <p:sldId id="272" r:id="rId15"/>
    <p:sldId id="273" r:id="rId16"/>
    <p:sldId id="274" r:id="rId17"/>
    <p:sldId id="275" r:id="rId18"/>
    <p:sldId id="276" r:id="rId19"/>
    <p:sldId id="277" r:id="rId20"/>
    <p:sldId id="278" r:id="rId21"/>
    <p:sldId id="279" r:id="rId22"/>
    <p:sldId id="266" r:id="rId23"/>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7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bs-Latn-B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9.12.2019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3767583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9.12.2019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28985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bs-Latn-B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9.12.2019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81904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9.12.2019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530900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s-Latn-B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D8837E-E15A-4F53-9B86-A0EBC71CFA8D}" type="datetimeFigureOut">
              <a:rPr lang="bs-Latn-BA" smtClean="0"/>
              <a:t>9.12.2019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99128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Date Placeholder 4"/>
          <p:cNvSpPr>
            <a:spLocks noGrp="1"/>
          </p:cNvSpPr>
          <p:nvPr>
            <p:ph type="dt" sz="half" idx="10"/>
          </p:nvPr>
        </p:nvSpPr>
        <p:spPr/>
        <p:txBody>
          <a:bodyPr/>
          <a:lstStyle/>
          <a:p>
            <a:fld id="{16D8837E-E15A-4F53-9B86-A0EBC71CFA8D}" type="datetimeFigureOut">
              <a:rPr lang="bs-Latn-BA" smtClean="0"/>
              <a:t>9.12.2019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23347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bs-Latn-B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7" name="Date Placeholder 6"/>
          <p:cNvSpPr>
            <a:spLocks noGrp="1"/>
          </p:cNvSpPr>
          <p:nvPr>
            <p:ph type="dt" sz="half" idx="10"/>
          </p:nvPr>
        </p:nvSpPr>
        <p:spPr/>
        <p:txBody>
          <a:bodyPr/>
          <a:lstStyle/>
          <a:p>
            <a:fld id="{16D8837E-E15A-4F53-9B86-A0EBC71CFA8D}" type="datetimeFigureOut">
              <a:rPr lang="bs-Latn-BA" smtClean="0"/>
              <a:t>9.12.2019</a:t>
            </a:fld>
            <a:endParaRPr lang="bs-Latn-BA"/>
          </a:p>
        </p:txBody>
      </p:sp>
      <p:sp>
        <p:nvSpPr>
          <p:cNvPr id="8" name="Footer Placeholder 7"/>
          <p:cNvSpPr>
            <a:spLocks noGrp="1"/>
          </p:cNvSpPr>
          <p:nvPr>
            <p:ph type="ftr" sz="quarter" idx="11"/>
          </p:nvPr>
        </p:nvSpPr>
        <p:spPr/>
        <p:txBody>
          <a:bodyPr/>
          <a:lstStyle/>
          <a:p>
            <a:endParaRPr lang="bs-Latn-BA"/>
          </a:p>
        </p:txBody>
      </p:sp>
      <p:sp>
        <p:nvSpPr>
          <p:cNvPr id="9" name="Slide Number Placeholder 8"/>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70834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Date Placeholder 2"/>
          <p:cNvSpPr>
            <a:spLocks noGrp="1"/>
          </p:cNvSpPr>
          <p:nvPr>
            <p:ph type="dt" sz="half" idx="10"/>
          </p:nvPr>
        </p:nvSpPr>
        <p:spPr/>
        <p:txBody>
          <a:bodyPr/>
          <a:lstStyle/>
          <a:p>
            <a:fld id="{16D8837E-E15A-4F53-9B86-A0EBC71CFA8D}" type="datetimeFigureOut">
              <a:rPr lang="bs-Latn-BA" smtClean="0"/>
              <a:t>9.12.2019</a:t>
            </a:fld>
            <a:endParaRPr lang="bs-Latn-BA"/>
          </a:p>
        </p:txBody>
      </p:sp>
      <p:sp>
        <p:nvSpPr>
          <p:cNvPr id="4" name="Footer Placeholder 3"/>
          <p:cNvSpPr>
            <a:spLocks noGrp="1"/>
          </p:cNvSpPr>
          <p:nvPr>
            <p:ph type="ftr" sz="quarter" idx="11"/>
          </p:nvPr>
        </p:nvSpPr>
        <p:spPr/>
        <p:txBody>
          <a:bodyPr/>
          <a:lstStyle/>
          <a:p>
            <a:endParaRPr lang="bs-Latn-BA"/>
          </a:p>
        </p:txBody>
      </p:sp>
      <p:sp>
        <p:nvSpPr>
          <p:cNvPr id="5" name="Slide Number Placeholder 4"/>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445316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D8837E-E15A-4F53-9B86-A0EBC71CFA8D}" type="datetimeFigureOut">
              <a:rPr lang="bs-Latn-BA" smtClean="0"/>
              <a:t>9.12.2019</a:t>
            </a:fld>
            <a:endParaRPr lang="bs-Latn-BA"/>
          </a:p>
        </p:txBody>
      </p:sp>
      <p:sp>
        <p:nvSpPr>
          <p:cNvPr id="3" name="Footer Placeholder 2"/>
          <p:cNvSpPr>
            <a:spLocks noGrp="1"/>
          </p:cNvSpPr>
          <p:nvPr>
            <p:ph type="ftr" sz="quarter" idx="11"/>
          </p:nvPr>
        </p:nvSpPr>
        <p:spPr/>
        <p:txBody>
          <a:bodyPr/>
          <a:lstStyle/>
          <a:p>
            <a:endParaRPr lang="bs-Latn-BA"/>
          </a:p>
        </p:txBody>
      </p:sp>
      <p:sp>
        <p:nvSpPr>
          <p:cNvPr id="4" name="Slide Number Placeholder 3"/>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859534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bs-Latn-B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9.12.2019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563606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bs-Latn-B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s-Latn-B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9.12.2019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469072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t="-21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bs-Latn-B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D8837E-E15A-4F53-9B86-A0EBC71CFA8D}" type="datetimeFigureOut">
              <a:rPr lang="bs-Latn-BA" smtClean="0"/>
              <a:t>9.12.2019</a:t>
            </a:fld>
            <a:endParaRPr lang="bs-Latn-B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bs-Latn-B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7BB6C7-3784-4EE1-A5B5-69659B6F2E84}" type="slidenum">
              <a:rPr lang="bs-Latn-BA" smtClean="0"/>
              <a:t>‹#›</a:t>
            </a:fld>
            <a:endParaRPr lang="bs-Latn-BA"/>
          </a:p>
        </p:txBody>
      </p:sp>
    </p:spTree>
    <p:extLst>
      <p:ext uri="{BB962C8B-B14F-4D97-AF65-F5344CB8AC3E}">
        <p14:creationId xmlns:p14="http://schemas.microsoft.com/office/powerpoint/2010/main" val="4276420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23528" y="1988841"/>
            <a:ext cx="8496944" cy="1611610"/>
          </a:xfrm>
        </p:spPr>
        <p:txBody>
          <a:bodyPr>
            <a:normAutofit/>
          </a:bodyPr>
          <a:lstStyle/>
          <a:p>
            <a:r>
              <a:rPr lang="bs-Latn-BA" sz="3200" b="1" dirty="0" smtClean="0">
                <a:effectLst>
                  <a:outerShdw blurRad="38100" dist="38100" dir="2700000" algn="tl">
                    <a:srgbClr val="000000">
                      <a:alpha val="43137"/>
                    </a:srgbClr>
                  </a:outerShdw>
                </a:effectLst>
                <a:latin typeface="Times New Roman" pitchFamily="18" charset="0"/>
                <a:cs typeface="Times New Roman" pitchFamily="18" charset="0"/>
              </a:rPr>
              <a:t>Sociologija sa sociologijom prava</a:t>
            </a:r>
            <a:endParaRPr lang="bs-Latn-BA"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Subtitle 4"/>
          <p:cNvSpPr>
            <a:spLocks noGrp="1"/>
          </p:cNvSpPr>
          <p:nvPr>
            <p:ph type="subTitle" idx="1"/>
          </p:nvPr>
        </p:nvSpPr>
        <p:spPr>
          <a:xfrm>
            <a:off x="1371600" y="3356992"/>
            <a:ext cx="6400800" cy="3240360"/>
          </a:xfrm>
        </p:spPr>
        <p:txBody>
          <a:bodyPr>
            <a:normAutofit lnSpcReduction="10000"/>
          </a:bodyPr>
          <a:lstStyle/>
          <a:p>
            <a:endParaRPr lang="bs-Latn-BA" b="1" dirty="0" smtClean="0">
              <a:solidFill>
                <a:schemeClr val="tx1"/>
              </a:solidFill>
              <a:latin typeface="Cambria" panose="02040503050406030204" pitchFamily="18" charset="0"/>
            </a:endParaRPr>
          </a:p>
          <a:p>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Prof. dr. Mensur Kustura</a:t>
            </a:r>
          </a:p>
          <a:p>
            <a:endParaRPr lang="bs-Latn-BA"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endParaRPr lang="bs-Latn-BA" b="1" dirty="0" smtClean="0">
              <a:solidFill>
                <a:schemeClr val="tx1"/>
              </a:solidFill>
              <a:latin typeface="Times New Roman" pitchFamily="18" charset="0"/>
              <a:cs typeface="Times New Roman" pitchFamily="18" charset="0"/>
            </a:endParaRPr>
          </a:p>
          <a:p>
            <a:endParaRPr lang="bs-Latn-BA" b="1" dirty="0" smtClean="0">
              <a:solidFill>
                <a:schemeClr val="tx1"/>
              </a:solidFill>
              <a:latin typeface="Times New Roman" pitchFamily="18" charset="0"/>
              <a:cs typeface="Times New Roman" pitchFamily="18" charset="0"/>
            </a:endParaRPr>
          </a:p>
          <a:p>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201</a:t>
            </a:r>
            <a:r>
              <a:rPr lang="en-US"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9</a:t>
            </a:r>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/20</a:t>
            </a:r>
            <a:r>
              <a:rPr lang="en-US" b="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20</a:t>
            </a:r>
            <a:r>
              <a:rPr lang="bs-Latn-BA" b="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t>
            </a:r>
            <a:endParaRPr lang="bs-Latn-BA"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895857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J</a:t>
            </a:r>
            <a:r>
              <a:rPr lang="en-US" sz="3200" b="1" dirty="0" smtClean="0">
                <a:effectLst>
                  <a:outerShdw blurRad="38100" dist="38100" dir="2700000" algn="tl">
                    <a:srgbClr val="000000">
                      <a:alpha val="43137"/>
                    </a:srgbClr>
                  </a:outerShdw>
                </a:effectLst>
                <a:latin typeface="Times New Roman" pitchFamily="18" charset="0"/>
                <a:cs typeface="Times New Roman" pitchFamily="18" charset="0"/>
              </a:rPr>
              <a:t>ü</a:t>
            </a:r>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rgen Habermas</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000" dirty="0" err="1" smtClean="0">
                <a:effectLst>
                  <a:outerShdw blurRad="38100" dist="38100" dir="2700000" algn="tl">
                    <a:srgbClr val="000000">
                      <a:alpha val="43137"/>
                    </a:srgbClr>
                  </a:outerShdw>
                </a:effectLst>
                <a:latin typeface="Times New Roman" pitchFamily="18" charset="0"/>
                <a:cs typeface="Times New Roman" pitchFamily="18" charset="0"/>
              </a:rPr>
              <a:t>Iz</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a:effectLst>
                  <a:outerShdw blurRad="38100" dist="38100" dir="2700000" algn="tl">
                    <a:srgbClr val="000000">
                      <a:alpha val="43137"/>
                    </a:srgbClr>
                  </a:outerShdw>
                </a:effectLst>
                <a:latin typeface="Times New Roman" pitchFamily="18" charset="0"/>
                <a:cs typeface="Times New Roman" pitchFamily="18" charset="0"/>
              </a:rPr>
              <a:t>toga se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rezultira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analizu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procesa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modernizacije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globalna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pretpostavka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da </a:t>
            </a:r>
            <a:r>
              <a:rPr lang="en-US" sz="2000" dirty="0">
                <a:effectLst>
                  <a:outerShdw blurRad="38100" dist="38100" dir="2700000" algn="tl">
                    <a:srgbClr val="000000">
                      <a:alpha val="43137"/>
                    </a:srgbClr>
                  </a:outerShdw>
                </a:effectLst>
                <a:latin typeface="Times New Roman" pitchFamily="18" charset="0"/>
                <a:cs typeface="Times New Roman" pitchFamily="18" charset="0"/>
              </a:rPr>
              <a:t>se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jedan</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progresivno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racionalizirani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životni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svijet</a:t>
            </a:r>
            <a:r>
              <a:rPr lang="en-US" sz="2000" dirty="0">
                <a:effectLst>
                  <a:outerShdw blurRad="38100" dist="38100" dir="2700000" algn="tl">
                    <a:srgbClr val="000000">
                      <a:alpha val="43137"/>
                    </a:srgbClr>
                  </a:outerShdw>
                </a:effectLst>
                <a:latin typeface="Times New Roman" pitchFamily="18" charset="0"/>
                <a:cs typeface="Times New Roman" pitchFamily="18" charset="0"/>
              </a:rPr>
              <a:t> od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konstantno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kompleksno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smtClean="0">
                <a:effectLst>
                  <a:outerShdw blurRad="38100" dist="38100" dir="2700000" algn="tl">
                    <a:srgbClr val="000000">
                      <a:alpha val="43137"/>
                    </a:srgbClr>
                  </a:outerShdw>
                </a:effectLst>
                <a:latin typeface="Times New Roman" pitchFamily="18" charset="0"/>
                <a:cs typeface="Times New Roman" pitchFamily="18" charset="0"/>
              </a:rPr>
              <a:t>nastajućih</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ali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formalno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organizovanih</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oblasti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djelovanja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kao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ekonomija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i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državna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uprava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istovremeno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odvaja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i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dolazi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u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jedan</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odnos</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zavisnosti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endParaRPr lang="hr-HR" sz="20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Ova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jednu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medijaciju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životnog</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svijeta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kroz</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sistemske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imperative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svodiva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zavisnost</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poprima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u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toj</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mjeri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sociopatološke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forme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unutarnje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kolonizacije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kako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bi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kritične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neravnoteže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u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materijalnoj</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reprodukciji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dakle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neravnoteže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sistemsko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teorijskoj</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analizi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dostupnih</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kriza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upravljanja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samo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još</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cijenu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poremećaja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simboličke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reprodukcije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životnog</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svijeta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tj</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subjektivno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saznatih</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identitet</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opasnih</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kriza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ili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patologija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mogle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biti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izbjegnute</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905296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200" b="1" dirty="0">
                <a:effectLst>
                  <a:outerShdw blurRad="38100" dist="38100" dir="2700000" algn="tl">
                    <a:srgbClr val="000000">
                      <a:alpha val="43137"/>
                    </a:srgbClr>
                  </a:outerShdw>
                </a:effectLst>
                <a:latin typeface="Times New Roman" pitchFamily="18" charset="0"/>
                <a:cs typeface="Times New Roman" pitchFamily="18" charset="0"/>
              </a:rPr>
              <a:t>Jürgen </a:t>
            </a:r>
            <a:r>
              <a:rPr lang="hr-BA" sz="3200" b="1" dirty="0" smtClean="0">
                <a:effectLst>
                  <a:outerShdw blurRad="38100" dist="38100" dir="2700000" algn="tl">
                    <a:srgbClr val="000000">
                      <a:alpha val="43137"/>
                    </a:srgbClr>
                  </a:outerShdw>
                </a:effectLst>
                <a:latin typeface="Times New Roman" pitchFamily="18" charset="0"/>
                <a:cs typeface="Times New Roman" pitchFamily="18" charset="0"/>
              </a:rPr>
              <a:t>Habermas</a:t>
            </a:r>
            <a:endParaRPr lang="hr-BA"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Konflikt između subsistemskih medija i komunikacijske racionalnosti</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200" dirty="0">
                <a:effectLst>
                  <a:outerShdw blurRad="38100" dist="38100" dir="2700000" algn="tl">
                    <a:srgbClr val="000000">
                      <a:alpha val="43137"/>
                    </a:srgbClr>
                  </a:outerShdw>
                </a:effectLst>
                <a:latin typeface="Times New Roman" pitchFamily="18" charset="0"/>
                <a:cs typeface="Times New Roman" pitchFamily="18" charset="0"/>
              </a:rPr>
              <a:t>je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neizbježan</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 a on se manifestuje kroz t</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akve </a:t>
            </a:r>
            <a:r>
              <a:rPr lang="vi-VN" sz="2200" dirty="0">
                <a:effectLst>
                  <a:outerShdw blurRad="38100" dist="38100" dir="2700000" algn="tl">
                    <a:srgbClr val="000000">
                      <a:alpha val="43137"/>
                    </a:srgbClr>
                  </a:outerShdw>
                </a:effectLst>
                <a:latin typeface="Times New Roman" pitchFamily="18" charset="0"/>
                <a:cs typeface="Times New Roman" pitchFamily="18" charset="0"/>
              </a:rPr>
              <a:t>patologijske forme, koje u jednoj takvoj situaciji nastaju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su, gubitak </a:t>
            </a:r>
            <a:r>
              <a:rPr lang="vi-VN" sz="2200" dirty="0">
                <a:effectLst>
                  <a:outerShdw blurRad="38100" dist="38100" dir="2700000" algn="tl">
                    <a:srgbClr val="000000">
                      <a:alpha val="43137"/>
                    </a:srgbClr>
                  </a:outerShdw>
                </a:effectLst>
                <a:latin typeface="Times New Roman" pitchFamily="18" charset="0"/>
                <a:cs typeface="Times New Roman" pitchFamily="18" charset="0"/>
              </a:rPr>
              <a:t>smisla u području kulture, anomija u području društva i psihopatologija u području personaliteta</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vi-VN" sz="2200" dirty="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Životni svijet</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200" dirty="0">
                <a:effectLst>
                  <a:outerShdw blurRad="38100" dist="38100" dir="2700000" algn="tl">
                    <a:srgbClr val="000000">
                      <a:alpha val="43137"/>
                    </a:srgbClr>
                  </a:outerShdw>
                </a:effectLst>
                <a:latin typeface="Times New Roman" pitchFamily="18" charset="0"/>
                <a:cs typeface="Times New Roman" pitchFamily="18" charset="0"/>
              </a:rPr>
              <a:t>postaje rezervoar iz kojeg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sub</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sistemi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ekonomije</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200" dirty="0">
                <a:effectLst>
                  <a:outerShdw blurRad="38100" dist="38100" dir="2700000" algn="tl">
                    <a:srgbClr val="000000">
                      <a:alpha val="43137"/>
                    </a:srgbClr>
                  </a:outerShdw>
                </a:effectLst>
                <a:latin typeface="Times New Roman" pitchFamily="18" charset="0"/>
                <a:cs typeface="Times New Roman" pitchFamily="18" charset="0"/>
              </a:rPr>
              <a:t>i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politike</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crpe resurse</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koji im trebaju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za </a:t>
            </a:r>
            <a:r>
              <a:rPr lang="vi-VN" sz="2200" dirty="0">
                <a:effectLst>
                  <a:outerShdw blurRad="38100" dist="38100" dir="2700000" algn="tl">
                    <a:srgbClr val="000000">
                      <a:alpha val="43137"/>
                    </a:srgbClr>
                  </a:outerShdw>
                </a:effectLst>
                <a:latin typeface="Times New Roman" pitchFamily="18" charset="0"/>
                <a:cs typeface="Times New Roman" pitchFamily="18" charset="0"/>
              </a:rPr>
              <a:t>vlastitu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reprodukciju</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 (produkcija dobara za masovnu potrošnju i vjerovanje u legitimnost poretka moći i vlasti)</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endParaRPr lang="vi-VN" sz="2200" dirty="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2200" dirty="0">
                <a:effectLst>
                  <a:outerShdw blurRad="38100" dist="38100" dir="2700000" algn="tl">
                    <a:srgbClr val="000000">
                      <a:alpha val="43137"/>
                    </a:srgbClr>
                  </a:outerShdw>
                </a:effectLst>
                <a:latin typeface="Times New Roman" pitchFamily="18" charset="0"/>
                <a:cs typeface="Times New Roman" pitchFamily="18" charset="0"/>
              </a:rPr>
              <a:t>Klasne podjele su stalni izvor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krize</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 socijalna</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200" dirty="0">
                <a:effectLst>
                  <a:outerShdw blurRad="38100" dist="38100" dir="2700000" algn="tl">
                    <a:srgbClr val="000000">
                      <a:alpha val="43137"/>
                    </a:srgbClr>
                  </a:outerShdw>
                </a:effectLst>
                <a:latin typeface="Times New Roman" pitchFamily="18" charset="0"/>
                <a:cs typeface="Times New Roman" pitchFamily="18" charset="0"/>
              </a:rPr>
              <a:t>kriza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životnog svijeta utiče direktno i</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povratno </a:t>
            </a:r>
            <a:r>
              <a:rPr lang="vi-VN" sz="2200" dirty="0">
                <a:effectLst>
                  <a:outerShdw blurRad="38100" dist="38100" dir="2700000" algn="tl">
                    <a:srgbClr val="000000">
                      <a:alpha val="43137"/>
                    </a:srgbClr>
                  </a:outerShdw>
                </a:effectLst>
                <a:latin typeface="Times New Roman" pitchFamily="18" charset="0"/>
                <a:cs typeface="Times New Roman" pitchFamily="18" charset="0"/>
              </a:rPr>
              <a:t>na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sub</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sisteme</a:t>
            </a:r>
            <a:r>
              <a:rPr lang="hr-HR" sz="2200" dirty="0">
                <a:effectLst>
                  <a:outerShdw blurRad="38100" dist="38100" dir="2700000" algn="tl">
                    <a:srgbClr val="000000">
                      <a:alpha val="43137"/>
                    </a:srgbClr>
                  </a:outerShdw>
                </a:effectLst>
                <a:latin typeface="Times New Roman" pitchFamily="18" charset="0"/>
                <a:cs typeface="Times New Roman" pitchFamily="18" charset="0"/>
              </a:rPr>
              <a:t> (gubitak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legitimnosti poretka,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nedovoljna </a:t>
            </a:r>
            <a:r>
              <a:rPr lang="vi-VN" sz="2200" dirty="0">
                <a:effectLst>
                  <a:outerShdw blurRad="38100" dist="38100" dir="2700000" algn="tl">
                    <a:srgbClr val="000000">
                      <a:alpha val="43137"/>
                    </a:srgbClr>
                  </a:outerShdw>
                </a:effectLst>
                <a:latin typeface="Times New Roman" pitchFamily="18" charset="0"/>
                <a:cs typeface="Times New Roman" pitchFamily="18" charset="0"/>
              </a:rPr>
              <a:t>proizvodnja, neracionalna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regulacija</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vi-VN" sz="2200" dirty="0">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hr-BA" dirty="0">
              <a:latin typeface="Times New Roman" pitchFamily="18" charset="0"/>
              <a:cs typeface="Times New Roman" pitchFamily="18" charset="0"/>
            </a:endParaRPr>
          </a:p>
        </p:txBody>
      </p:sp>
    </p:spTree>
    <p:extLst>
      <p:ext uri="{BB962C8B-B14F-4D97-AF65-F5344CB8AC3E}">
        <p14:creationId xmlns:p14="http://schemas.microsoft.com/office/powerpoint/2010/main" val="4035711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200" b="1" dirty="0">
                <a:effectLst>
                  <a:outerShdw blurRad="38100" dist="38100" dir="2700000" algn="tl">
                    <a:srgbClr val="000000">
                      <a:alpha val="43137"/>
                    </a:srgbClr>
                  </a:outerShdw>
                </a:effectLst>
                <a:latin typeface="Times New Roman" pitchFamily="18" charset="0"/>
                <a:cs typeface="Times New Roman" pitchFamily="18" charset="0"/>
              </a:rPr>
              <a:t>Jürgen </a:t>
            </a:r>
            <a:r>
              <a:rPr lang="hr-BA" sz="3200" b="1" dirty="0" smtClean="0">
                <a:effectLst>
                  <a:outerShdw blurRad="38100" dist="38100" dir="2700000" algn="tl">
                    <a:srgbClr val="000000">
                      <a:alpha val="43137"/>
                    </a:srgbClr>
                  </a:outerShdw>
                </a:effectLst>
                <a:latin typeface="Times New Roman" pitchFamily="18" charset="0"/>
                <a:cs typeface="Times New Roman" pitchFamily="18" charset="0"/>
              </a:rPr>
              <a:t>Habermas</a:t>
            </a:r>
            <a:endParaRPr lang="hr-BA"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Emancipacija</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je moguće kroz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povratak</a:t>
            </a:r>
            <a:r>
              <a:rPr lang="hr-HR" sz="2000" dirty="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neposrednoj interakciji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komunikacijskih aktera</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ravnopravnoj komunikaciji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i poliarhijskoj distribuciji moći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koj</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ima</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se uspostavlja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komunikacijska saglasnost</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umjesto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za</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visn</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osti.</a:t>
            </a:r>
            <a:endParaRPr lang="vi-VN" sz="2000" dirty="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2000" dirty="0">
                <a:effectLst>
                  <a:outerShdw blurRad="38100" dist="38100" dir="2700000" algn="tl">
                    <a:srgbClr val="000000">
                      <a:alpha val="43137"/>
                    </a:srgbClr>
                  </a:outerShdw>
                </a:effectLst>
                <a:latin typeface="Times New Roman" pitchFamily="18" charset="0"/>
                <a:cs typeface="Times New Roman" pitchFamily="18" charset="0"/>
              </a:rPr>
              <a:t>Racionalnost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komunikacije</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 predstavlja</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kritički dijalog kojim se uspostavlja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komunikacijski konsenzus</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zasnovan na razlozima i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argumentima</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 zahtijeva za važenje</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vi-VN" sz="2000" dirty="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2000" dirty="0">
                <a:effectLst>
                  <a:outerShdw blurRad="38100" dist="38100" dir="2700000" algn="tl">
                    <a:srgbClr val="000000">
                      <a:alpha val="43137"/>
                    </a:srgbClr>
                  </a:outerShdw>
                </a:effectLst>
                <a:latin typeface="Times New Roman" pitchFamily="18" charset="0"/>
                <a:cs typeface="Times New Roman" pitchFamily="18" charset="0"/>
              </a:rPr>
              <a:t>Moderna društva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se karakterišu socijalnim antagonizmima</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Stalno proširivanje i sužavanje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komunikacijskog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prostora </a:t>
            </a:r>
            <a:r>
              <a:rPr lang="vi-VN" sz="2000" dirty="0">
                <a:effectLst>
                  <a:outerShdw blurRad="38100" dist="38100" dir="2700000" algn="tl">
                    <a:srgbClr val="000000">
                      <a:alpha val="43137"/>
                    </a:srgbClr>
                  </a:outerShdw>
                </a:effectLst>
                <a:latin typeface="Times New Roman" pitchFamily="18" charset="0"/>
                <a:cs typeface="Times New Roman" pitchFamily="18" charset="0"/>
              </a:rPr>
              <a:t>za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socijalnu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interakciju</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 među komunikacijskim akterima</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 </a:t>
            </a:r>
            <a:endParaRPr lang="hr-BA"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506676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200" b="1" dirty="0">
                <a:effectLst>
                  <a:outerShdw blurRad="38100" dist="38100" dir="2700000" algn="tl">
                    <a:srgbClr val="000000">
                      <a:alpha val="43137"/>
                    </a:srgbClr>
                  </a:outerShdw>
                </a:effectLst>
                <a:latin typeface="Times New Roman" pitchFamily="18" charset="0"/>
                <a:cs typeface="Times New Roman" pitchFamily="18" charset="0"/>
              </a:rPr>
              <a:t>Jürgen </a:t>
            </a:r>
            <a:r>
              <a:rPr lang="hr-BA" sz="3200" b="1" dirty="0" smtClean="0">
                <a:effectLst>
                  <a:outerShdw blurRad="38100" dist="38100" dir="2700000" algn="tl">
                    <a:srgbClr val="000000">
                      <a:alpha val="43137"/>
                    </a:srgbClr>
                  </a:outerShdw>
                </a:effectLst>
                <a:latin typeface="Times New Roman" pitchFamily="18" charset="0"/>
                <a:cs typeface="Times New Roman" pitchFamily="18" charset="0"/>
              </a:rPr>
              <a:t>Habermas</a:t>
            </a:r>
            <a:endParaRPr lang="hr-BA"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r>
              <a:rPr lang="vi-VN" sz="1800" dirty="0">
                <a:effectLst>
                  <a:outerShdw blurRad="38100" dist="38100" dir="2700000" algn="tl">
                    <a:srgbClr val="000000">
                      <a:alpha val="43137"/>
                    </a:srgbClr>
                  </a:outerShdw>
                </a:effectLst>
                <a:latin typeface="Times New Roman" pitchFamily="18" charset="0"/>
                <a:cs typeface="Times New Roman" pitchFamily="18" charset="0"/>
              </a:rPr>
              <a:t>U priključku na Max Weber definiše Habermas političku vlast kao </a:t>
            </a:r>
            <a:r>
              <a:rPr lang="vi-VN" sz="1800" dirty="0" smtClean="0">
                <a:effectLst>
                  <a:outerShdw blurRad="38100" dist="38100" dir="2700000" algn="tl">
                    <a:srgbClr val="000000">
                      <a:alpha val="43137"/>
                    </a:srgbClr>
                  </a:outerShdw>
                </a:effectLst>
                <a:latin typeface="Times New Roman" pitchFamily="18" charset="0"/>
                <a:cs typeface="Times New Roman" pitchFamily="18" charset="0"/>
              </a:rPr>
              <a:t>šansu</a:t>
            </a:r>
            <a:r>
              <a:rPr lang="vi-VN" sz="1800" dirty="0">
                <a:effectLst>
                  <a:outerShdw blurRad="38100" dist="38100" dir="2700000" algn="tl">
                    <a:srgbClr val="000000">
                      <a:alpha val="43137"/>
                    </a:srgbClr>
                  </a:outerShdw>
                </a:effectLst>
                <a:latin typeface="Times New Roman" pitchFamily="18" charset="0"/>
                <a:cs typeface="Times New Roman" pitchFamily="18" charset="0"/>
              </a:rPr>
              <a:t>, za jedanu naredbu (zapovijed) određenog sadržaja kod odnosnih individua poslušnost </a:t>
            </a:r>
            <a:r>
              <a:rPr lang="vi-VN" sz="1800" dirty="0" smtClean="0">
                <a:effectLst>
                  <a:outerShdw blurRad="38100" dist="38100" dir="2700000" algn="tl">
                    <a:srgbClr val="000000">
                      <a:alpha val="43137"/>
                    </a:srgbClr>
                  </a:outerShdw>
                </a:effectLst>
                <a:latin typeface="Times New Roman" pitchFamily="18" charset="0"/>
                <a:cs typeface="Times New Roman" pitchFamily="18" charset="0"/>
              </a:rPr>
              <a:t>pronaći, </a:t>
            </a:r>
            <a:r>
              <a:rPr lang="vi-VN" sz="1800" dirty="0">
                <a:effectLst>
                  <a:outerShdw blurRad="38100" dist="38100" dir="2700000" algn="tl">
                    <a:srgbClr val="000000">
                      <a:alpha val="43137"/>
                    </a:srgbClr>
                  </a:outerShdw>
                </a:effectLst>
                <a:latin typeface="Times New Roman" pitchFamily="18" charset="0"/>
                <a:cs typeface="Times New Roman" pitchFamily="18" charset="0"/>
              </a:rPr>
              <a:t>tako da se politička vlast samo kod poslušnosti </a:t>
            </a:r>
            <a:r>
              <a:rPr lang="hr-HR" sz="1800" dirty="0">
                <a:effectLst>
                  <a:outerShdw blurRad="38100" dist="38100" dir="2700000" algn="tl">
                    <a:srgbClr val="000000">
                      <a:alpha val="43137"/>
                    </a:srgbClr>
                  </a:outerShdw>
                </a:effectLst>
                <a:latin typeface="Times New Roman" pitchFamily="18" charset="0"/>
                <a:cs typeface="Times New Roman" pitchFamily="18" charset="0"/>
              </a:rPr>
              <a:t>(</a:t>
            </a:r>
            <a:r>
              <a:rPr lang="vi-VN" sz="1800" dirty="0" smtClean="0">
                <a:effectLst>
                  <a:outerShdw blurRad="38100" dist="38100" dir="2700000" algn="tl">
                    <a:srgbClr val="000000">
                      <a:alpha val="43137"/>
                    </a:srgbClr>
                  </a:outerShdw>
                </a:effectLst>
                <a:latin typeface="Times New Roman" pitchFamily="18" charset="0"/>
                <a:cs typeface="Times New Roman" pitchFamily="18" charset="0"/>
              </a:rPr>
              <a:t>zapovijedi</a:t>
            </a:r>
            <a:r>
              <a:rPr lang="hr-HR" sz="1800" dirty="0" smtClean="0">
                <a:effectLst>
                  <a:outerShdw blurRad="38100" dist="38100" dir="2700000" algn="tl">
                    <a:srgbClr val="000000">
                      <a:alpha val="43137"/>
                    </a:srgbClr>
                  </a:outerShdw>
                </a:effectLst>
                <a:latin typeface="Times New Roman" pitchFamily="18" charset="0"/>
                <a:cs typeface="Times New Roman" pitchFamily="18" charset="0"/>
              </a:rPr>
              <a:t>)</a:t>
            </a:r>
            <a:r>
              <a:rPr lang="vi-VN"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1800" dirty="0">
                <a:effectLst>
                  <a:outerShdw blurRad="38100" dist="38100" dir="2700000" algn="tl">
                    <a:srgbClr val="000000">
                      <a:alpha val="43137"/>
                    </a:srgbClr>
                  </a:outerShdw>
                </a:effectLst>
                <a:latin typeface="Times New Roman" pitchFamily="18" charset="0"/>
                <a:cs typeface="Times New Roman" pitchFamily="18" charset="0"/>
              </a:rPr>
              <a:t>pretpostavlja. Isto tako kao i Weber polazi Habermas od toga, da su se evolutivno različite forme vlasti izoblikovale i jedna od druge odvojile, zbog čega, na primjer, između karizmatske vlasti, kod koje se naredbodavna moć u rukama jedne ličnosti nalazi, i racionalne vlasti može se </a:t>
            </a:r>
            <a:r>
              <a:rPr lang="vi-VN" sz="1800" dirty="0" smtClean="0">
                <a:effectLst>
                  <a:outerShdw blurRad="38100" dist="38100" dir="2700000" algn="tl">
                    <a:srgbClr val="000000">
                      <a:alpha val="43137"/>
                    </a:srgbClr>
                  </a:outerShdw>
                </a:effectLst>
                <a:latin typeface="Times New Roman" pitchFamily="18" charset="0"/>
                <a:cs typeface="Times New Roman" pitchFamily="18" charset="0"/>
              </a:rPr>
              <a:t>razlikovati.</a:t>
            </a:r>
            <a:endParaRPr lang="hr-HR" sz="18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1800" dirty="0" smtClean="0">
                <a:effectLst>
                  <a:outerShdw blurRad="38100" dist="38100" dir="2700000" algn="tl">
                    <a:srgbClr val="000000">
                      <a:alpha val="43137"/>
                    </a:srgbClr>
                  </a:outerShdw>
                </a:effectLst>
                <a:latin typeface="Times New Roman" pitchFamily="18" charset="0"/>
                <a:cs typeface="Times New Roman" pitchFamily="18" charset="0"/>
              </a:rPr>
              <a:t>Za </a:t>
            </a:r>
            <a:r>
              <a:rPr lang="vi-VN" sz="1800" dirty="0">
                <a:effectLst>
                  <a:outerShdw blurRad="38100" dist="38100" dir="2700000" algn="tl">
                    <a:srgbClr val="000000">
                      <a:alpha val="43137"/>
                    </a:srgbClr>
                  </a:outerShdw>
                </a:effectLst>
                <a:latin typeface="Times New Roman" pitchFamily="18" charset="0"/>
                <a:cs typeface="Times New Roman" pitchFamily="18" charset="0"/>
              </a:rPr>
              <a:t>moderno društvo je to konstitutivno, da su autoritarne forme vlasti uklonjene i naprotiv politička vlast gotovo anonimizirana i depersonalizirana. Naredbodavna moć je u pozitivno zakonske pravne propise preuzeta. Naredbe poprimaju formu zakona, čija se funkcija u tome sastoji, dužnosti (obaveze) djelovanja ugovorno (kontrafaktično) </a:t>
            </a:r>
            <a:r>
              <a:rPr lang="vi-VN" sz="1800" dirty="0" smtClean="0">
                <a:effectLst>
                  <a:outerShdw blurRad="38100" dist="38100" dir="2700000" algn="tl">
                    <a:srgbClr val="000000">
                      <a:alpha val="43137"/>
                    </a:srgbClr>
                  </a:outerShdw>
                </a:effectLst>
                <a:latin typeface="Times New Roman" pitchFamily="18" charset="0"/>
                <a:cs typeface="Times New Roman" pitchFamily="18" charset="0"/>
              </a:rPr>
              <a:t>odrediti </a:t>
            </a:r>
            <a:r>
              <a:rPr lang="vi-VN" sz="1800" dirty="0">
                <a:effectLst>
                  <a:outerShdw blurRad="38100" dist="38100" dir="2700000" algn="tl">
                    <a:srgbClr val="000000">
                      <a:alpha val="43137"/>
                    </a:srgbClr>
                  </a:outerShdw>
                </a:effectLst>
                <a:latin typeface="Times New Roman" pitchFamily="18" charset="0"/>
                <a:cs typeface="Times New Roman" pitchFamily="18" charset="0"/>
              </a:rPr>
              <a:t>i pravne norme čvrsto (da ispune očekivanja svih) etablirati. </a:t>
            </a:r>
            <a:endParaRPr lang="hr-HR" sz="18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1800" dirty="0" smtClean="0">
                <a:effectLst>
                  <a:outerShdw blurRad="38100" dist="38100" dir="2700000" algn="tl">
                    <a:srgbClr val="000000">
                      <a:alpha val="43137"/>
                    </a:srgbClr>
                  </a:outerShdw>
                </a:effectLst>
                <a:latin typeface="Times New Roman" pitchFamily="18" charset="0"/>
                <a:cs typeface="Times New Roman" pitchFamily="18" charset="0"/>
              </a:rPr>
              <a:t>Svakako </a:t>
            </a:r>
            <a:r>
              <a:rPr lang="vi-VN" sz="1800" dirty="0">
                <a:effectLst>
                  <a:outerShdw blurRad="38100" dist="38100" dir="2700000" algn="tl">
                    <a:srgbClr val="000000">
                      <a:alpha val="43137"/>
                    </a:srgbClr>
                  </a:outerShdw>
                </a:effectLst>
                <a:latin typeface="Times New Roman" pitchFamily="18" charset="0"/>
                <a:cs typeface="Times New Roman" pitchFamily="18" charset="0"/>
              </a:rPr>
              <a:t>ne znači još racionalizacija političke vlasti u prelazu od personalne naredbodavne vlasti prema vladavini </a:t>
            </a:r>
            <a:r>
              <a:rPr lang="vi-VN" sz="1800" dirty="0" smtClean="0">
                <a:effectLst>
                  <a:outerShdw blurRad="38100" dist="38100" dir="2700000" algn="tl">
                    <a:srgbClr val="000000">
                      <a:alpha val="43137"/>
                    </a:srgbClr>
                  </a:outerShdw>
                </a:effectLst>
                <a:latin typeface="Times New Roman" pitchFamily="18" charset="0"/>
                <a:cs typeface="Times New Roman" pitchFamily="18" charset="0"/>
              </a:rPr>
              <a:t>zakona</a:t>
            </a:r>
            <a:r>
              <a:rPr lang="hr-HR" sz="1800" dirty="0" smtClean="0">
                <a:effectLst>
                  <a:outerShdw blurRad="38100" dist="38100" dir="2700000" algn="tl">
                    <a:srgbClr val="000000">
                      <a:alpha val="43137"/>
                    </a:srgbClr>
                  </a:outerShdw>
                </a:effectLst>
                <a:latin typeface="Times New Roman" pitchFamily="18" charset="0"/>
                <a:cs typeface="Times New Roman" pitchFamily="18" charset="0"/>
              </a:rPr>
              <a:t>,</a:t>
            </a:r>
            <a:r>
              <a:rPr lang="vi-VN"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1800" dirty="0">
                <a:effectLst>
                  <a:outerShdw blurRad="38100" dist="38100" dir="2700000" algn="tl">
                    <a:srgbClr val="000000">
                      <a:alpha val="43137"/>
                    </a:srgbClr>
                  </a:outerShdw>
                </a:effectLst>
                <a:latin typeface="Times New Roman" pitchFamily="18" charset="0"/>
                <a:cs typeface="Times New Roman" pitchFamily="18" charset="0"/>
              </a:rPr>
              <a:t>ukidanje političke vlasti kao jedne strukturalno asimetrične distribucije mogućnosti zadovoljenja potreba, kada su naredbe u formi pravnih normi </a:t>
            </a:r>
            <a:r>
              <a:rPr lang="vi-VN" sz="1800" dirty="0" smtClean="0">
                <a:effectLst>
                  <a:outerShdw blurRad="38100" dist="38100" dir="2700000" algn="tl">
                    <a:srgbClr val="000000">
                      <a:alpha val="43137"/>
                    </a:srgbClr>
                  </a:outerShdw>
                </a:effectLst>
                <a:latin typeface="Times New Roman" pitchFamily="18" charset="0"/>
                <a:cs typeface="Times New Roman" pitchFamily="18" charset="0"/>
              </a:rPr>
              <a:t>date</a:t>
            </a:r>
            <a:r>
              <a:rPr lang="hr-HR" sz="18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hr-BA" sz="1800" dirty="0">
              <a:effectLst>
                <a:outerShdw blurRad="38100" dist="38100" dir="2700000" algn="tl">
                  <a:srgbClr val="000000">
                    <a:alpha val="43137"/>
                  </a:srgbClr>
                </a:outerShdw>
              </a:effectLst>
              <a:latin typeface="Times New Roman" pitchFamily="18" charset="0"/>
              <a:cs typeface="Times New Roman" pitchFamily="18" charset="0"/>
            </a:endParaRPr>
          </a:p>
          <a:p>
            <a:pPr marL="0" indent="0" algn="just">
              <a:buNone/>
            </a:pPr>
            <a:endParaRPr lang="hr-BA" sz="18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4229760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J</a:t>
            </a:r>
            <a:r>
              <a:rPr lang="en-US" sz="3200" b="1" dirty="0" smtClean="0">
                <a:effectLst>
                  <a:outerShdw blurRad="38100" dist="38100" dir="2700000" algn="tl">
                    <a:srgbClr val="000000">
                      <a:alpha val="43137"/>
                    </a:srgbClr>
                  </a:outerShdw>
                </a:effectLst>
                <a:latin typeface="Times New Roman" pitchFamily="18" charset="0"/>
                <a:cs typeface="Times New Roman" pitchFamily="18" charset="0"/>
              </a:rPr>
              <a:t>ü</a:t>
            </a:r>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rgen Habermas</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000" dirty="0" err="1">
                <a:effectLst>
                  <a:outerShdw blurRad="38100" dist="38100" dir="2700000" algn="tl">
                    <a:srgbClr val="000000">
                      <a:alpha val="43137"/>
                    </a:srgbClr>
                  </a:outerShdw>
                </a:effectLst>
                <a:latin typeface="Times New Roman" pitchFamily="18" charset="0"/>
                <a:cs typeface="Times New Roman" pitchFamily="18" charset="0"/>
              </a:rPr>
              <a:t>Za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smtClean="0">
                <a:effectLst>
                  <a:outerShdw blurRad="38100" dist="38100" dir="2700000" algn="tl">
                    <a:srgbClr val="000000">
                      <a:alpha val="43137"/>
                    </a:srgbClr>
                  </a:outerShdw>
                </a:effectLst>
                <a:latin typeface="Times New Roman" pitchFamily="18" charset="0"/>
                <a:cs typeface="Times New Roman" pitchFamily="18" charset="0"/>
              </a:rPr>
              <a:t>racionalno</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poimanje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vlasti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ovo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znači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prema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Habermas</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da </a:t>
            </a:r>
            <a:r>
              <a:rPr lang="en-US" sz="2000" dirty="0">
                <a:effectLst>
                  <a:outerShdw blurRad="38100" dist="38100" dir="2700000" algn="tl">
                    <a:srgbClr val="000000">
                      <a:alpha val="43137"/>
                    </a:srgbClr>
                  </a:outerShdw>
                </a:effectLst>
                <a:latin typeface="Times New Roman" pitchFamily="18" charset="0"/>
                <a:cs typeface="Times New Roman" pitchFamily="18" charset="0"/>
              </a:rPr>
              <a:t>u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prvom</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slučaju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vlast</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kao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legitimna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biva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pojmljena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kada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ispunjena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najmanje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dva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uslova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smtClean="0">
                <a:effectLst>
                  <a:outerShdw blurRad="38100" dist="38100" dir="2700000" algn="tl">
                    <a:srgbClr val="000000">
                      <a:alpha val="43137"/>
                    </a:srgbClr>
                  </a:outerShdw>
                </a:effectLst>
                <a:latin typeface="Times New Roman" pitchFamily="18" charset="0"/>
                <a:cs typeface="Times New Roman" pitchFamily="18" charset="0"/>
              </a:rPr>
              <a:t>normativni</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poredak</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mora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biti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pozitivno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postavljen</a:t>
            </a:r>
            <a:r>
              <a:rPr lang="en-US" sz="2000" dirty="0">
                <a:effectLst>
                  <a:outerShdw blurRad="38100" dist="38100" dir="2700000" algn="tl">
                    <a:srgbClr val="000000">
                      <a:alpha val="43137"/>
                    </a:srgbClr>
                  </a:outerShdw>
                </a:effectLst>
                <a:latin typeface="Times New Roman" pitchFamily="18" charset="0"/>
                <a:cs typeface="Times New Roman" pitchFamily="18" charset="0"/>
              </a:rPr>
              <a:t>, i </a:t>
            </a:r>
            <a:r>
              <a:rPr lang="en-US" sz="2000" dirty="0" err="1" smtClean="0">
                <a:effectLst>
                  <a:outerShdw blurRad="38100" dist="38100" dir="2700000" algn="tl">
                    <a:srgbClr val="000000">
                      <a:alpha val="43137"/>
                    </a:srgbClr>
                  </a:outerShdw>
                </a:effectLst>
                <a:latin typeface="Times New Roman" pitchFamily="18" charset="0"/>
                <a:cs typeface="Times New Roman" pitchFamily="18" charset="0"/>
              </a:rPr>
              <a:t>akteri</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prava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moraju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vjerovati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u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njegov</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smtClean="0">
                <a:effectLst>
                  <a:outerShdw blurRad="38100" dist="38100" dir="2700000" algn="tl">
                    <a:srgbClr val="000000">
                      <a:alpha val="43137"/>
                    </a:srgbClr>
                  </a:outerShdw>
                </a:effectLst>
                <a:latin typeface="Times New Roman" pitchFamily="18" charset="0"/>
                <a:cs typeface="Times New Roman" pitchFamily="18" charset="0"/>
              </a:rPr>
              <a:t>legalitet</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odnosno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u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formalno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korektan</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postupak</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stvaranja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prava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i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primjene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prava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endParaRPr lang="hr-HR" sz="20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2000" dirty="0">
                <a:effectLst>
                  <a:outerShdw blurRad="38100" dist="38100" dir="2700000" algn="tl">
                    <a:srgbClr val="000000">
                      <a:alpha val="43137"/>
                    </a:srgbClr>
                  </a:outerShdw>
                </a:effectLst>
                <a:latin typeface="Times New Roman" pitchFamily="18" charset="0"/>
                <a:cs typeface="Times New Roman" pitchFamily="18" charset="0"/>
              </a:rPr>
              <a:t>Habermas želi biti u stanju osnovu važenja moderne političke vlasti kroz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uslove važenja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normi </a:t>
            </a:r>
            <a:r>
              <a:rPr lang="vi-VN" sz="2000" dirty="0">
                <a:effectLst>
                  <a:outerShdw blurRad="38100" dist="38100" dir="2700000" algn="tl">
                    <a:srgbClr val="000000">
                      <a:alpha val="43137"/>
                    </a:srgbClr>
                  </a:outerShdw>
                </a:effectLst>
                <a:latin typeface="Times New Roman" pitchFamily="18" charset="0"/>
                <a:cs typeface="Times New Roman" pitchFamily="18" charset="0"/>
              </a:rPr>
              <a:t>rekonstruisati i pokazati, da se vjerovanje u legitimnosti ne samo na legalitetu normativno zasnovane procedure može zasnivati, nego da isto tako proces potrebuje jednu legitimnost, koja ne proizilazi iz njega sama. Habermas nudi jedan dalji krieterijum za provjeru legitimiteta: „Legalitet može tada i samo tada legitimnost stvoriti, kada razlozi za to mogu biti dati, da određene formalne procedure pod određenim institucionalnim sporednim uslovima ispunjavaju materijalne zahtjeve za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pravednošću</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66326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J</a:t>
            </a:r>
            <a:r>
              <a:rPr lang="en-US" sz="3200" b="1" dirty="0" smtClean="0">
                <a:effectLst>
                  <a:outerShdw blurRad="38100" dist="38100" dir="2700000" algn="tl">
                    <a:srgbClr val="000000">
                      <a:alpha val="43137"/>
                    </a:srgbClr>
                  </a:outerShdw>
                </a:effectLst>
                <a:latin typeface="Times New Roman" pitchFamily="18" charset="0"/>
                <a:cs typeface="Times New Roman" pitchFamily="18" charset="0"/>
              </a:rPr>
              <a:t>ü</a:t>
            </a:r>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rgen Habermas</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Politička moć bi bila za pozicije i institucije vezana, da bi ona pod uslovima političkog pluralizma i konkurencije bila izborena. Vršenje takve političke moći u pozicijama vlasti označava Habermas u odnosu na politički sistem kao administrativnu moć.</a:t>
            </a:r>
          </a:p>
          <a:p>
            <a:pPr algn="just"/>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Sa druge strane u priključku na Hannah Arendt, ostaje primjena administrativne moći u političkim procesima odlučivanja upućena na procese obrazloženja, koji moć trebaju legitimirati.</a:t>
            </a:r>
            <a:endParaRPr lang="hr-HR"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900773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Jürgen Habermas</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obrazloženje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normi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može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se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samo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pod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pretpostavkama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osigurati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da se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djelatni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akteri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od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jednog</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strategijskog</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orijentiranja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uspijeh</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kako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je on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vršenje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političke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moći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karakterističan</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distanciraju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i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sebe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mnogo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više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razumjevanju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o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važenju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normi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posvete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endParaRPr lang="hr-HR" sz="20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en-US" sz="2000" dirty="0" err="1" smtClean="0">
                <a:effectLst>
                  <a:outerShdw blurRad="38100" dist="38100" dir="2700000" algn="tl">
                    <a:srgbClr val="000000">
                      <a:alpha val="43137"/>
                    </a:srgbClr>
                  </a:outerShdw>
                </a:effectLst>
                <a:latin typeface="Times New Roman" pitchFamily="18" charset="0"/>
                <a:cs typeface="Times New Roman" pitchFamily="18" charset="0"/>
              </a:rPr>
              <a:t>Ovom</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procesu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odgovaraju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dva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različita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područja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djelovanja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smtClean="0">
                <a:effectLst>
                  <a:outerShdw blurRad="38100" dist="38100" dir="2700000" algn="tl">
                    <a:srgbClr val="000000">
                      <a:alpha val="43137"/>
                    </a:srgbClr>
                  </a:outerShdw>
                </a:effectLst>
                <a:latin typeface="Times New Roman" pitchFamily="18" charset="0"/>
                <a:cs typeface="Times New Roman" pitchFamily="18" charset="0"/>
              </a:rPr>
              <a:t>Kada</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djelatni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akteri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norme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stvaraju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kreću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se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uvijek</a:t>
            </a:r>
            <a:r>
              <a:rPr lang="en-US" sz="2000" dirty="0">
                <a:effectLst>
                  <a:outerShdw blurRad="38100" dist="38100" dir="2700000" algn="tl">
                    <a:srgbClr val="000000">
                      <a:alpha val="43137"/>
                    </a:srgbClr>
                  </a:outerShdw>
                </a:effectLst>
                <a:latin typeface="Times New Roman" pitchFamily="18" charset="0"/>
                <a:cs typeface="Times New Roman" pitchFamily="18" charset="0"/>
              </a:rPr>
              <a:t> u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strategijskom</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kontekstu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političkog</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ili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ekonomskog</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sistema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njihovim</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medijima</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upravljanja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administrativne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moći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i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novca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da bi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norme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obrazložili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trebaju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djelatni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akteri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ovaj</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strategijski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kontekst</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napustiti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i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sebe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jedan</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intersubjektivno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djeljiv</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životni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svijet</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odnositi</a:t>
            </a:r>
            <a:r>
              <a:rPr lang="en-US" sz="2000" dirty="0">
                <a:effectLst>
                  <a:outerShdw blurRad="38100" dist="38100" dir="2700000" algn="tl">
                    <a:srgbClr val="000000">
                      <a:alpha val="43137"/>
                    </a:srgbClr>
                  </a:outerShdw>
                </a:effectLst>
                <a:latin typeface="Times New Roman" pitchFamily="18" charset="0"/>
                <a:cs typeface="Times New Roman" pitchFamily="18" charset="0"/>
              </a:rPr>
              <a:t>.</a:t>
            </a:r>
          </a:p>
        </p:txBody>
      </p:sp>
    </p:spTree>
    <p:extLst>
      <p:ext uri="{BB962C8B-B14F-4D97-AF65-F5344CB8AC3E}">
        <p14:creationId xmlns:p14="http://schemas.microsoft.com/office/powerpoint/2010/main" val="1370806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Jürgen Habermas</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000" dirty="0" err="1">
                <a:effectLst>
                  <a:outerShdw blurRad="38100" dist="38100" dir="2700000" algn="tl">
                    <a:srgbClr val="000000">
                      <a:alpha val="43137"/>
                    </a:srgbClr>
                  </a:outerShdw>
                </a:effectLst>
                <a:latin typeface="Times New Roman" pitchFamily="18" charset="0"/>
                <a:cs typeface="Times New Roman" pitchFamily="18" charset="0"/>
              </a:rPr>
              <a:t>Saglasno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tome je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praktičnom</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diskursu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pripisan</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zadatak</a:t>
            </a:r>
            <a:r>
              <a:rPr lang="en-US" sz="2000" dirty="0">
                <a:effectLst>
                  <a:outerShdw blurRad="38100" dist="38100" dir="2700000" algn="tl">
                    <a:srgbClr val="000000">
                      <a:alpha val="43137"/>
                    </a:srgbClr>
                  </a:outerShdw>
                </a:effectLst>
                <a:latin typeface="Times New Roman" pitchFamily="18" charset="0"/>
                <a:cs typeface="Times New Roman" pitchFamily="18" charset="0"/>
              </a:rPr>
              <a:t>, da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zahtjeve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važenja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kao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što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valjanost</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istina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i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istinitost</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objektivnost</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djelovanja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i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normi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objasni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to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istaknuta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procedura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legitimacije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normi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je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etička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argumentacija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da bi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tim</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pretpostavke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legitimnost</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normi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bile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objašnjene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preuzima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Habermas</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rekonstrukciju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hipoteza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očekivanja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sebi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komunikacijski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akteri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kod</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stupanja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u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diskurse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trebaju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već</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uvijek</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obezbijediti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endParaRPr lang="hr-HR" sz="20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hr-HR" sz="2000" dirty="0">
                <a:effectLst>
                  <a:outerShdw blurRad="38100" dist="38100" dir="2700000" algn="tl">
                    <a:srgbClr val="000000">
                      <a:alpha val="43137"/>
                    </a:srgbClr>
                  </a:outerShdw>
                </a:effectLst>
                <a:latin typeface="Times New Roman" pitchFamily="18" charset="0"/>
                <a:cs typeface="Times New Roman" pitchFamily="18" charset="0"/>
              </a:rPr>
              <a:t>P</a:t>
            </a:r>
            <a:r>
              <a:rPr lang="en-US" sz="2000" dirty="0" err="1" smtClean="0">
                <a:effectLst>
                  <a:outerShdw blurRad="38100" dist="38100" dir="2700000" algn="tl">
                    <a:srgbClr val="000000">
                      <a:alpha val="43137"/>
                    </a:srgbClr>
                  </a:outerShdw>
                </a:effectLst>
                <a:latin typeface="Times New Roman" pitchFamily="18" charset="0"/>
                <a:cs typeface="Times New Roman" pitchFamily="18" charset="0"/>
              </a:rPr>
              <a:t>ri</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a:effectLst>
                  <a:outerShdw blurRad="38100" dist="38100" dir="2700000" algn="tl">
                    <a:srgbClr val="000000">
                      <a:alpha val="43137"/>
                    </a:srgbClr>
                  </a:outerShdw>
                </a:effectLst>
                <a:latin typeface="Times New Roman" pitchFamily="18" charset="0"/>
                <a:cs typeface="Times New Roman" pitchFamily="18" charset="0"/>
              </a:rPr>
              <a:t>tome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se mogu razlikovati </a:t>
            </a:r>
            <a:r>
              <a:rPr lang="en-US" sz="2000" dirty="0" err="1" smtClean="0">
                <a:effectLst>
                  <a:outerShdw blurRad="38100" dist="38100" dir="2700000" algn="tl">
                    <a:srgbClr val="000000">
                      <a:alpha val="43137"/>
                    </a:srgbClr>
                  </a:outerShdw>
                </a:effectLst>
                <a:latin typeface="Times New Roman" pitchFamily="18" charset="0"/>
                <a:cs typeface="Times New Roman" pitchFamily="18" charset="0"/>
              </a:rPr>
              <a:t>dvije</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ravni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strane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posebni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zahtjevi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u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odnosu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komunikacijske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aktere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i,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druge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strane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uslovi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idealne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jezičke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situacije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ove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dvije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ravni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zajedno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uzeto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oblikuju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kontekstualne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uslove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jednog</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praktičnog</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smtClean="0">
                <a:effectLst>
                  <a:outerShdw blurRad="38100" dist="38100" dir="2700000" algn="tl">
                    <a:srgbClr val="000000">
                      <a:alpha val="43137"/>
                    </a:srgbClr>
                  </a:outerShdw>
                </a:effectLst>
                <a:latin typeface="Times New Roman" pitchFamily="18" charset="0"/>
                <a:cs typeface="Times New Roman" pitchFamily="18" charset="0"/>
              </a:rPr>
              <a:t>diskursa</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4079560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J</a:t>
            </a:r>
            <a:r>
              <a:rPr lang="en-US" sz="3200" b="1" dirty="0" smtClean="0">
                <a:effectLst>
                  <a:outerShdw blurRad="38100" dist="38100" dir="2700000" algn="tl">
                    <a:srgbClr val="000000">
                      <a:alpha val="43137"/>
                    </a:srgbClr>
                  </a:outerShdw>
                </a:effectLst>
                <a:latin typeface="Times New Roman" pitchFamily="18" charset="0"/>
                <a:cs typeface="Times New Roman" pitchFamily="18" charset="0"/>
              </a:rPr>
              <a:t>ü</a:t>
            </a:r>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rgen Habermas</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vi-VN" sz="2000" dirty="0">
                <a:effectLst>
                  <a:outerShdw blurRad="38100" dist="38100" dir="2700000" algn="tl">
                    <a:srgbClr val="000000">
                      <a:alpha val="43137"/>
                    </a:srgbClr>
                  </a:outerShdw>
                </a:effectLst>
                <a:latin typeface="+mj-lt"/>
              </a:rPr>
              <a:t>Naprijed opisane uslove jednog praktičnog diskursa promatra Habermas sublimirano pod pojmom idealne jezičke situacije. </a:t>
            </a:r>
            <a:r>
              <a:rPr lang="vi-VN" sz="2000" dirty="0" smtClean="0">
                <a:effectLst>
                  <a:outerShdw blurRad="38100" dist="38100" dir="2700000" algn="tl">
                    <a:srgbClr val="000000">
                      <a:alpha val="43137"/>
                    </a:srgbClr>
                  </a:outerShdw>
                </a:effectLst>
                <a:latin typeface="+mj-lt"/>
              </a:rPr>
              <a:t>Ja </a:t>
            </a:r>
            <a:r>
              <a:rPr lang="vi-VN" sz="2000" dirty="0">
                <a:effectLst>
                  <a:outerShdw blurRad="38100" dist="38100" dir="2700000" algn="tl">
                    <a:srgbClr val="000000">
                      <a:alpha val="43137"/>
                    </a:srgbClr>
                  </a:outerShdw>
                </a:effectLst>
                <a:latin typeface="+mj-lt"/>
              </a:rPr>
              <a:t>sam </a:t>
            </a:r>
            <a:r>
              <a:rPr lang="vi-VN" sz="2000" dirty="0" smtClean="0">
                <a:effectLst>
                  <a:outerShdw blurRad="38100" dist="38100" dir="2700000" algn="tl">
                    <a:srgbClr val="000000">
                      <a:alpha val="43137"/>
                    </a:srgbClr>
                  </a:outerShdw>
                </a:effectLst>
                <a:latin typeface="+mj-lt"/>
              </a:rPr>
              <a:t>pokušao,</a:t>
            </a:r>
            <a:r>
              <a:rPr lang="hr-HR" sz="2000" dirty="0" smtClean="0">
                <a:effectLst>
                  <a:outerShdw blurRad="38100" dist="38100" dir="2700000" algn="tl">
                    <a:srgbClr val="000000">
                      <a:alpha val="43137"/>
                    </a:srgbClr>
                  </a:outerShdw>
                </a:effectLst>
                <a:latin typeface="+mj-lt"/>
              </a:rPr>
              <a:t> </a:t>
            </a:r>
            <a:r>
              <a:rPr lang="vi-VN" sz="2000" dirty="0" smtClean="0">
                <a:effectLst>
                  <a:outerShdw blurRad="38100" dist="38100" dir="2700000" algn="tl">
                    <a:srgbClr val="000000">
                      <a:alpha val="43137"/>
                    </a:srgbClr>
                  </a:outerShdw>
                </a:effectLst>
                <a:latin typeface="+mj-lt"/>
              </a:rPr>
              <a:t>piše </a:t>
            </a:r>
            <a:r>
              <a:rPr lang="hr-HR" sz="2000" dirty="0" smtClean="0">
                <a:effectLst>
                  <a:outerShdw blurRad="38100" dist="38100" dir="2700000" algn="tl">
                    <a:srgbClr val="000000">
                      <a:alpha val="43137"/>
                    </a:srgbClr>
                  </a:outerShdw>
                </a:effectLst>
                <a:latin typeface="+mj-lt"/>
              </a:rPr>
              <a:t>„</a:t>
            </a:r>
            <a:r>
              <a:rPr lang="vi-VN" sz="2000" dirty="0" smtClean="0">
                <a:effectLst>
                  <a:outerShdw blurRad="38100" dist="38100" dir="2700000" algn="tl">
                    <a:srgbClr val="000000">
                      <a:alpha val="43137"/>
                    </a:srgbClr>
                  </a:outerShdw>
                </a:effectLst>
                <a:latin typeface="+mj-lt"/>
              </a:rPr>
              <a:t>Habermas idealnu </a:t>
            </a:r>
            <a:r>
              <a:rPr lang="vi-VN" sz="2000" dirty="0">
                <a:effectLst>
                  <a:outerShdw blurRad="38100" dist="38100" dir="2700000" algn="tl">
                    <a:srgbClr val="000000">
                      <a:alpha val="43137"/>
                    </a:srgbClr>
                  </a:outerShdw>
                </a:effectLst>
                <a:latin typeface="+mj-lt"/>
              </a:rPr>
              <a:t>jezičku situaciju ne kroz dimenzije personalnosti idealnog govornika, nego kroz strukturalna obilježja jedne situacije mogućeg govora, naime kroz simetričnu distribuciju šansi, dijalogne uloge koristiti i jezičke akte izvesti, katakterizirati</a:t>
            </a:r>
            <a:r>
              <a:rPr lang="vi-VN" sz="2000" dirty="0" smtClean="0">
                <a:effectLst>
                  <a:outerShdw blurRad="38100" dist="38100" dir="2700000" algn="tl">
                    <a:srgbClr val="000000">
                      <a:alpha val="43137"/>
                    </a:srgbClr>
                  </a:outerShdw>
                </a:effectLst>
                <a:latin typeface="+mj-lt"/>
              </a:rPr>
              <a:t>.</a:t>
            </a:r>
            <a:r>
              <a:rPr lang="hr-HR" sz="2000" dirty="0" smtClean="0">
                <a:effectLst>
                  <a:outerShdw blurRad="38100" dist="38100" dir="2700000" algn="tl">
                    <a:srgbClr val="000000">
                      <a:alpha val="43137"/>
                    </a:srgbClr>
                  </a:outerShdw>
                </a:effectLst>
                <a:latin typeface="+mj-lt"/>
              </a:rPr>
              <a:t>”</a:t>
            </a:r>
            <a:r>
              <a:rPr lang="vi-VN" sz="2000" dirty="0" smtClean="0">
                <a:effectLst>
                  <a:outerShdw blurRad="38100" dist="38100" dir="2700000" algn="tl">
                    <a:srgbClr val="000000">
                      <a:alpha val="43137"/>
                    </a:srgbClr>
                  </a:outerShdw>
                </a:effectLst>
                <a:latin typeface="+mj-lt"/>
              </a:rPr>
              <a:t> </a:t>
            </a:r>
            <a:endParaRPr lang="hr-HR" sz="2000" dirty="0" smtClean="0">
              <a:effectLst>
                <a:outerShdw blurRad="38100" dist="38100" dir="2700000" algn="tl">
                  <a:srgbClr val="000000">
                    <a:alpha val="43137"/>
                  </a:srgbClr>
                </a:outerShdw>
              </a:effectLst>
              <a:latin typeface="+mj-lt"/>
            </a:endParaRPr>
          </a:p>
          <a:p>
            <a:pPr algn="just"/>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Dalje</a:t>
            </a:r>
            <a:r>
              <a:rPr lang="hr-HR" sz="2000" dirty="0" smtClean="0">
                <a:effectLst>
                  <a:outerShdw blurRad="38100" dist="38100" dir="2700000" algn="tl">
                    <a:srgbClr val="000000">
                      <a:alpha val="43137"/>
                    </a:srgbClr>
                  </a:outerShdw>
                </a:effectLst>
                <a:latin typeface="+mj-lt"/>
              </a:rPr>
              <a:t> </a:t>
            </a:r>
            <a:r>
              <a:rPr lang="vi-VN" sz="2000" dirty="0" smtClean="0">
                <a:effectLst>
                  <a:outerShdw blurRad="38100" dist="38100" dir="2700000" algn="tl">
                    <a:srgbClr val="000000">
                      <a:alpha val="43137"/>
                    </a:srgbClr>
                  </a:outerShdw>
                </a:effectLst>
                <a:latin typeface="+mj-lt"/>
              </a:rPr>
              <a:t>Habermas </a:t>
            </a:r>
            <a:r>
              <a:rPr lang="vi-VN" sz="2000" dirty="0">
                <a:effectLst>
                  <a:outerShdw blurRad="38100" dist="38100" dir="2700000" algn="tl">
                    <a:srgbClr val="000000">
                      <a:alpha val="43137"/>
                    </a:srgbClr>
                  </a:outerShdw>
                </a:effectLst>
                <a:latin typeface="+mj-lt"/>
              </a:rPr>
              <a:t>pretpostavlja, da je u idealnoj jezičkoj situaciji samo govornicima (diskutantima) dopušteno, </a:t>
            </a:r>
            <a:r>
              <a:rPr lang="vi-VN" sz="2000" dirty="0" smtClean="0">
                <a:effectLst>
                  <a:outerShdw blurRad="38100" dist="38100" dir="2700000" algn="tl">
                    <a:srgbClr val="000000">
                      <a:alpha val="43137"/>
                    </a:srgbClr>
                  </a:outerShdw>
                </a:effectLst>
                <a:latin typeface="+mj-lt"/>
              </a:rPr>
              <a:t>koji </a:t>
            </a:r>
            <a:r>
              <a:rPr lang="vi-VN" sz="2000" dirty="0">
                <a:effectLst>
                  <a:outerShdw blurRad="38100" dist="38100" dir="2700000" algn="tl">
                    <a:srgbClr val="000000">
                      <a:alpha val="43137"/>
                    </a:srgbClr>
                  </a:outerShdw>
                </a:effectLst>
                <a:latin typeface="+mj-lt"/>
              </a:rPr>
              <a:t>kao djelatni akteri jednake šanse imaju, reprezentativu primjeniti: jer samo uzajamno podudaranje slobode kretanja u određenom slučaju individualnih izjava i dopunjena uravnoteženost blizine i daljine nude jamstvo za to, da su akteri u tome, šta oni stvarno čine i misle, pred sobom i drugima transparentni i u slučaju potrebe njihove ekstra verbalne izjave mogu u jezičke prevesti. </a:t>
            </a:r>
            <a:endParaRPr lang="en-US" sz="200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9878539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J</a:t>
            </a:r>
            <a:r>
              <a:rPr lang="en-US" sz="3200" b="1" dirty="0" smtClean="0">
                <a:effectLst>
                  <a:outerShdw blurRad="38100" dist="38100" dir="2700000" algn="tl">
                    <a:srgbClr val="000000">
                      <a:alpha val="43137"/>
                    </a:srgbClr>
                  </a:outerShdw>
                </a:effectLst>
                <a:latin typeface="Times New Roman" pitchFamily="18" charset="0"/>
                <a:cs typeface="Times New Roman" pitchFamily="18" charset="0"/>
              </a:rPr>
              <a:t>ü</a:t>
            </a:r>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rgen Habermas</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000" dirty="0" err="1">
                <a:effectLst>
                  <a:outerShdw blurRad="38100" dist="38100" dir="2700000" algn="tl">
                    <a:srgbClr val="000000">
                      <a:alpha val="43137"/>
                    </a:srgbClr>
                  </a:outerShdw>
                </a:effectLst>
                <a:latin typeface="Times New Roman" pitchFamily="18" charset="0"/>
                <a:cs typeface="Times New Roman" pitchFamily="18" charset="0"/>
              </a:rPr>
              <a:t>Kada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norme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legitimne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ne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znači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ovo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još</a:t>
            </a:r>
            <a:r>
              <a:rPr lang="en-US" sz="2000" dirty="0">
                <a:effectLst>
                  <a:outerShdw blurRad="38100" dist="38100" dir="2700000" algn="tl">
                    <a:srgbClr val="000000">
                      <a:alpha val="43137"/>
                    </a:srgbClr>
                  </a:outerShdw>
                </a:effectLst>
                <a:latin typeface="Times New Roman" pitchFamily="18" charset="0"/>
                <a:cs typeface="Times New Roman" pitchFamily="18" charset="0"/>
              </a:rPr>
              <a:t>, da one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isto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tako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i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stvarno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važenje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imaju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možemo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istina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o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ispravnosti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norme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uvjereni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biti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ali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iz</a:t>
            </a:r>
            <a:r>
              <a:rPr lang="en-US" sz="2000" dirty="0">
                <a:effectLst>
                  <a:outerShdw blurRad="38100" dist="38100" dir="2700000" algn="tl">
                    <a:srgbClr val="000000">
                      <a:alpha val="43137"/>
                    </a:srgbClr>
                  </a:outerShdw>
                </a:effectLst>
                <a:latin typeface="Times New Roman" pitchFamily="18" charset="0"/>
                <a:cs typeface="Times New Roman" pitchFamily="18" charset="0"/>
              </a:rPr>
              <a:t> toga se ne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rezultira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bezuslovno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da se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svi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drugi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prema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njoj</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moraju</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orijentisati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Zato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potrebuje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važenje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norme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isto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tako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kontrafaktičko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stabiliziranje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očekivanja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kako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njega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pravo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kroz</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spajanje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normativnom</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politikom</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omogućava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endParaRPr lang="hr-HR" sz="20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Na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jednoj</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strani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je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pravni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subsistem</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tome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usmjeren</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kolektivno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obavezujuće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odluke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administrativno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političkog</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kompleksa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drugoj</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strani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institucionalizira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on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medije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upravljanja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normativne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politike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kao</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kod</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moći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koga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strategijska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primjena</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administrativne</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moći</a:t>
            </a:r>
            <a:r>
              <a:rPr lang="en-US" sz="200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dirty="0" err="1">
                <a:effectLst>
                  <a:outerShdw blurRad="38100" dist="38100" dir="2700000" algn="tl">
                    <a:srgbClr val="000000">
                      <a:alpha val="43137"/>
                    </a:srgbClr>
                  </a:outerShdw>
                </a:effectLst>
                <a:latin typeface="Times New Roman" pitchFamily="18" charset="0"/>
                <a:cs typeface="Times New Roman" pitchFamily="18" charset="0"/>
              </a:rPr>
              <a:t>dopušta</a:t>
            </a:r>
            <a:r>
              <a:rPr lang="en-US" sz="2000" dirty="0">
                <a:effectLst>
                  <a:outerShdw blurRad="38100" dist="38100" dir="2700000" algn="tl">
                    <a:srgbClr val="000000">
                      <a:alpha val="43137"/>
                    </a:srgbClr>
                  </a:outerShdw>
                </a:effectLst>
                <a:latin typeface="Times New Roman" pitchFamily="18" charset="0"/>
                <a:cs typeface="Times New Roman" pitchFamily="18" charset="0"/>
              </a:rPr>
              <a:t>.</a:t>
            </a:r>
          </a:p>
        </p:txBody>
      </p:sp>
    </p:spTree>
    <p:extLst>
      <p:ext uri="{BB962C8B-B14F-4D97-AF65-F5344CB8AC3E}">
        <p14:creationId xmlns:p14="http://schemas.microsoft.com/office/powerpoint/2010/main" val="3829674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200" b="1" dirty="0" smtClean="0">
                <a:effectLst>
                  <a:outerShdw blurRad="38100" dist="38100" dir="2700000" algn="tl">
                    <a:srgbClr val="000000">
                      <a:alpha val="43137"/>
                    </a:srgbClr>
                  </a:outerShdw>
                </a:effectLst>
                <a:latin typeface="Times New Roman" pitchFamily="18" charset="0"/>
                <a:cs typeface="Times New Roman" pitchFamily="18" charset="0"/>
              </a:rPr>
              <a:t>Uvod</a:t>
            </a:r>
            <a:endParaRPr lang="bs-Latn-BA"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bs-Latn-BA" sz="2000" dirty="0">
                <a:effectLst>
                  <a:outerShdw blurRad="38100" dist="38100" dir="2700000" algn="tl">
                    <a:srgbClr val="000000">
                      <a:alpha val="43137"/>
                    </a:srgbClr>
                  </a:outerShdw>
                </a:effectLst>
                <a:latin typeface="Times New Roman" pitchFamily="18" charset="0"/>
                <a:cs typeface="Times New Roman" pitchFamily="18" charset="0"/>
              </a:rPr>
              <a:t>Jürgen </a:t>
            </a:r>
            <a:r>
              <a:rPr lang="bs-Latn-BA" sz="2000" dirty="0" smtClean="0">
                <a:effectLst>
                  <a:outerShdw blurRad="38100" dist="38100" dir="2700000" algn="tl">
                    <a:srgbClr val="000000">
                      <a:alpha val="43137"/>
                    </a:srgbClr>
                  </a:outerShdw>
                </a:effectLst>
                <a:latin typeface="Times New Roman" pitchFamily="18" charset="0"/>
                <a:cs typeface="Times New Roman" pitchFamily="18" charset="0"/>
              </a:rPr>
              <a:t>Habermas jedan je od najznačajnijih socijalnih mislilaca 20. stoljeća.</a:t>
            </a:r>
          </a:p>
          <a:p>
            <a:pPr algn="just"/>
            <a:r>
              <a:rPr lang="bs-Latn-BA" sz="2000" dirty="0" smtClean="0">
                <a:effectLst>
                  <a:outerShdw blurRad="38100" dist="38100" dir="2700000" algn="tl">
                    <a:srgbClr val="000000">
                      <a:alpha val="43137"/>
                    </a:srgbClr>
                  </a:outerShdw>
                </a:effectLst>
                <a:latin typeface="Times New Roman" pitchFamily="18" charset="0"/>
                <a:cs typeface="Times New Roman" pitchFamily="18" charset="0"/>
              </a:rPr>
              <a:t>Često se ističe kako su upravo njegova djela imala najviše utjecaja na razvoj sociologije, filozofije i socijalne misli uopšte.</a:t>
            </a:r>
          </a:p>
          <a:p>
            <a:pPr algn="just"/>
            <a:r>
              <a:rPr lang="bs-Latn-BA" sz="2000" dirty="0" smtClean="0">
                <a:effectLst>
                  <a:outerShdw blurRad="38100" dist="38100" dir="2700000" algn="tl">
                    <a:srgbClr val="000000">
                      <a:alpha val="43137"/>
                    </a:srgbClr>
                  </a:outerShdw>
                </a:effectLst>
                <a:latin typeface="Times New Roman" pitchFamily="18" charset="0"/>
                <a:cs typeface="Times New Roman" pitchFamily="18" charset="0"/>
              </a:rPr>
              <a:t>Data prezentacija tematizira pojam komunikacije, sistema, svijeta života, praktičnog diskursa, etike diskursa, legitimnosti pravila i pravnih normi, idealnu jezičku situaciju, koloniziranje svijeta života, zbiljsko i legitimno važenje pravnih normi, odnos između pravnog i političkog subsistema etc.</a:t>
            </a:r>
          </a:p>
          <a:p>
            <a:pPr marL="0" indent="0" algn="just">
              <a:buNone/>
            </a:pPr>
            <a:endParaRPr lang="bs-Latn-BA"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5099930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J</a:t>
            </a:r>
            <a:r>
              <a:rPr lang="en-US" sz="3200" b="1" dirty="0" smtClean="0">
                <a:effectLst>
                  <a:outerShdw blurRad="38100" dist="38100" dir="2700000" algn="tl">
                    <a:srgbClr val="000000">
                      <a:alpha val="43137"/>
                    </a:srgbClr>
                  </a:outerShdw>
                </a:effectLst>
                <a:latin typeface="Times New Roman" pitchFamily="18" charset="0"/>
                <a:cs typeface="Times New Roman" pitchFamily="18" charset="0"/>
              </a:rPr>
              <a:t>ü</a:t>
            </a:r>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rgen Habermas</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55000" lnSpcReduction="20000"/>
          </a:bodyPr>
          <a:lstStyle/>
          <a:p>
            <a:pPr algn="just"/>
            <a:r>
              <a:rPr lang="hr-HR" sz="3300" dirty="0">
                <a:effectLst>
                  <a:outerShdw blurRad="38100" dist="38100" dir="2700000" algn="tl">
                    <a:srgbClr val="000000">
                      <a:alpha val="43137"/>
                    </a:srgbClr>
                  </a:outerShdw>
                </a:effectLst>
                <a:latin typeface="Times New Roman" pitchFamily="18" charset="0"/>
                <a:cs typeface="Times New Roman" pitchFamily="18" charset="0"/>
              </a:rPr>
              <a:t>O</a:t>
            </a:r>
            <a:r>
              <a:rPr lang="en-US" sz="3300" dirty="0" err="1" smtClean="0">
                <a:effectLst>
                  <a:outerShdw blurRad="38100" dist="38100" dir="2700000" algn="tl">
                    <a:srgbClr val="000000">
                      <a:alpha val="43137"/>
                    </a:srgbClr>
                  </a:outerShdw>
                </a:effectLst>
                <a:latin typeface="Times New Roman" pitchFamily="18" charset="0"/>
                <a:cs typeface="Times New Roman" pitchFamily="18" charset="0"/>
              </a:rPr>
              <a:t>mogućava</a:t>
            </a:r>
            <a:r>
              <a:rPr lang="en-US" sz="33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demokratija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svaku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za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jedno</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moderno</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društvo</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tipičnu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autonomiju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prava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jer</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za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zakonodavstvo</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donošenje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normi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i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praksu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sudskih</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odluka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primjena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normi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institucionalizovane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procedure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osiguravaju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smtClean="0">
                <a:effectLst>
                  <a:outerShdw blurRad="38100" dist="38100" dir="2700000" algn="tl">
                    <a:srgbClr val="000000">
                      <a:alpha val="43137"/>
                    </a:srgbClr>
                  </a:outerShdw>
                </a:effectLst>
                <a:latin typeface="Times New Roman" pitchFamily="18" charset="0"/>
                <a:cs typeface="Times New Roman" pitchFamily="18" charset="0"/>
              </a:rPr>
              <a:t>demokratsko</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odnosno</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nepreformirano</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oblikovanje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mnijenja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i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volje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endParaRPr lang="hr-HR" sz="33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hr-HR" sz="3300" dirty="0" smtClean="0">
                <a:effectLst>
                  <a:outerShdw blurRad="38100" dist="38100" dir="2700000" algn="tl">
                    <a:srgbClr val="000000">
                      <a:alpha val="43137"/>
                    </a:srgbClr>
                  </a:outerShdw>
                </a:effectLst>
                <a:latin typeface="Times New Roman" pitchFamily="18" charset="0"/>
                <a:cs typeface="Times New Roman" pitchFamily="18" charset="0"/>
              </a:rPr>
              <a:t>Zato Habermas poentirano formuliše: „Autonomija ne stiće pravni subsistem za sebe samu. Autonoman je on samo u mjeri, kako za zakonodavstvo i jurisdikciju institucionalizirane procedure garantiraju jedno nepristrasno oblikovanje mnijenja i volje i na ovaj </a:t>
            </a:r>
            <a:r>
              <a:rPr lang="en-US" sz="3300" dirty="0" err="1" smtClean="0">
                <a:effectLst>
                  <a:outerShdw blurRad="38100" dist="38100" dir="2700000" algn="tl">
                    <a:srgbClr val="000000">
                      <a:alpha val="43137"/>
                    </a:srgbClr>
                  </a:outerShdw>
                </a:effectLst>
                <a:latin typeface="Times New Roman" pitchFamily="18" charset="0"/>
                <a:cs typeface="Times New Roman" pitchFamily="18" charset="0"/>
              </a:rPr>
              <a:t>način</a:t>
            </a:r>
            <a:r>
              <a:rPr lang="en-US" sz="33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stvaraju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pristup</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jednom</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etićnom</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proceduralnom</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racionalitetu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podjednako</a:t>
            </a:r>
            <a:r>
              <a:rPr lang="en-US" sz="3300" dirty="0">
                <a:effectLst>
                  <a:outerShdw blurRad="38100" dist="38100" dir="2700000" algn="tl">
                    <a:srgbClr val="000000">
                      <a:alpha val="43137"/>
                    </a:srgbClr>
                  </a:outerShdw>
                </a:effectLst>
                <a:latin typeface="Times New Roman" pitchFamily="18" charset="0"/>
                <a:cs typeface="Times New Roman" pitchFamily="18" charset="0"/>
              </a:rPr>
              <a:t> u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pravu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i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politici</a:t>
            </a:r>
            <a:r>
              <a:rPr lang="en-US" sz="3300" dirty="0" smtClean="0">
                <a:effectLst>
                  <a:outerShdw blurRad="38100" dist="38100" dir="2700000" algn="tl">
                    <a:srgbClr val="000000">
                      <a:alpha val="43137"/>
                    </a:srgbClr>
                  </a:outerShdw>
                </a:effectLst>
                <a:latin typeface="Times New Roman" pitchFamily="18" charset="0"/>
                <a:cs typeface="Times New Roman" pitchFamily="18" charset="0"/>
              </a:rPr>
              <a:t>.</a:t>
            </a:r>
            <a:r>
              <a:rPr lang="hr-HR" sz="3300" dirty="0" smtClean="0">
                <a:effectLst>
                  <a:outerShdw blurRad="38100" dist="38100" dir="2700000" algn="tl">
                    <a:srgbClr val="000000">
                      <a:alpha val="43137"/>
                    </a:srgbClr>
                  </a:outerShdw>
                </a:effectLst>
                <a:latin typeface="Times New Roman" pitchFamily="18" charset="0"/>
                <a:cs typeface="Times New Roman" pitchFamily="18" charset="0"/>
              </a:rPr>
              <a:t>”</a:t>
            </a:r>
            <a:r>
              <a:rPr lang="en-US" sz="3300" dirty="0" smtClean="0">
                <a:effectLst>
                  <a:outerShdw blurRad="38100" dist="38100" dir="2700000" algn="tl">
                    <a:srgbClr val="000000">
                      <a:alpha val="43137"/>
                    </a:srgbClr>
                  </a:outerShdw>
                </a:effectLst>
                <a:latin typeface="Times New Roman" pitchFamily="18" charset="0"/>
                <a:cs typeface="Times New Roman" pitchFamily="18" charset="0"/>
              </a:rPr>
              <a:t> </a:t>
            </a:r>
            <a:endParaRPr lang="hr-HR" sz="33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en-US" sz="3300" dirty="0" err="1" smtClean="0">
                <a:effectLst>
                  <a:outerShdw blurRad="38100" dist="38100" dir="2700000" algn="tl">
                    <a:srgbClr val="000000">
                      <a:alpha val="43137"/>
                    </a:srgbClr>
                  </a:outerShdw>
                </a:effectLst>
                <a:latin typeface="Times New Roman" pitchFamily="18" charset="0"/>
                <a:cs typeface="Times New Roman" pitchFamily="18" charset="0"/>
              </a:rPr>
              <a:t>Nema</a:t>
            </a:r>
            <a:r>
              <a:rPr lang="en-US" sz="33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autonomnog</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prava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bez</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ozbiljene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demokratije</a:t>
            </a:r>
            <a:r>
              <a:rPr lang="en-US" sz="33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Dakle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ne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postoji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legitimna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racionalna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vlast</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bez</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diskurzivnog</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oblikovanja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mnijenja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i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volje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i ne bi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trebala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biti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data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administrativna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bez</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komunikativne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moći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endParaRPr lang="hr-HR" sz="33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en-US" sz="3300" dirty="0" err="1" smtClean="0">
                <a:effectLst>
                  <a:outerShdw blurRad="38100" dist="38100" dir="2700000" algn="tl">
                    <a:srgbClr val="000000">
                      <a:alpha val="43137"/>
                    </a:srgbClr>
                  </a:outerShdw>
                </a:effectLst>
                <a:latin typeface="Times New Roman" pitchFamily="18" charset="0"/>
                <a:cs typeface="Times New Roman" pitchFamily="18" charset="0"/>
              </a:rPr>
              <a:t>Habermas</a:t>
            </a:r>
            <a:r>
              <a:rPr lang="en-US" sz="33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a:effectLst>
                  <a:outerShdw blurRad="38100" dist="38100" dir="2700000" algn="tl">
                    <a:srgbClr val="000000">
                      <a:alpha val="43137"/>
                    </a:srgbClr>
                  </a:outerShdw>
                </a:effectLst>
                <a:latin typeface="Times New Roman" pitchFamily="18" charset="0"/>
                <a:cs typeface="Times New Roman" pitchFamily="18" charset="0"/>
              </a:rPr>
              <a:t>je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analizirao</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legitimacijske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procese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i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mehanizme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moći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i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vlasti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u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kontekstu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njihove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jezičnosti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S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tim</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Habermas</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napušta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teorije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kod</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kojih</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moć</a:t>
            </a:r>
            <a:r>
              <a:rPr lang="en-US" sz="3300" dirty="0">
                <a:effectLst>
                  <a:outerShdw blurRad="38100" dist="38100" dir="2700000" algn="tl">
                    <a:srgbClr val="000000">
                      <a:alpha val="43137"/>
                    </a:srgbClr>
                  </a:outerShdw>
                </a:effectLst>
                <a:latin typeface="Times New Roman" pitchFamily="18" charset="0"/>
                <a:cs typeface="Times New Roman" pitchFamily="18" charset="0"/>
              </a:rPr>
              <a:t> i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vlast</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ostaju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odnosni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na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aktere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ili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kolektivne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aktere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kao</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jedna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vladajuća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klasa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ili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suveren</a:t>
            </a:r>
            <a:r>
              <a:rPr lang="en-US" sz="3300" dirty="0">
                <a:effectLst>
                  <a:outerShdw blurRad="38100" dist="38100" dir="2700000" algn="tl">
                    <a:srgbClr val="000000">
                      <a:alpha val="43137"/>
                    </a:srgbClr>
                  </a:outerShdw>
                </a:effectLst>
                <a:latin typeface="Times New Roman" pitchFamily="18" charset="0"/>
                <a:cs typeface="Times New Roman" pitchFamily="18" charset="0"/>
              </a:rPr>
              <a:t> -, i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razvija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umjesto</a:t>
            </a:r>
            <a:r>
              <a:rPr lang="en-US" sz="3300" dirty="0">
                <a:effectLst>
                  <a:outerShdw blurRad="38100" dist="38100" dir="2700000" algn="tl">
                    <a:srgbClr val="000000">
                      <a:alpha val="43137"/>
                    </a:srgbClr>
                  </a:outerShdw>
                </a:effectLst>
                <a:latin typeface="Times New Roman" pitchFamily="18" charset="0"/>
                <a:cs typeface="Times New Roman" pitchFamily="18" charset="0"/>
              </a:rPr>
              <a:t> toga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pristupe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prema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problemu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legitimosti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koji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su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na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jednoj</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strani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karakterizirani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kroz</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diskurzivnu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rekonstrukciju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pretpostavki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legitimne</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vlasti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i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na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drugoj</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strani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kroz</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dekonstrukciju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deontologizaciju</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semantičkih</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pokušaja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legitimnosti</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za</a:t>
            </a:r>
            <a:r>
              <a:rPr lang="en-US" sz="3300" dirty="0">
                <a:effectLst>
                  <a:outerShdw blurRad="38100" dist="38100" dir="2700000" algn="tl">
                    <a:srgbClr val="000000">
                      <a:alpha val="43137"/>
                    </a:srgbClr>
                  </a:outerShdw>
                </a:effectLst>
                <a:latin typeface="Times New Roman" pitchFamily="18" charset="0"/>
                <a:cs typeface="Times New Roman" pitchFamily="18" charset="0"/>
              </a:rPr>
              <a:t> </a:t>
            </a:r>
            <a:r>
              <a:rPr lang="en-US" sz="3300" dirty="0" err="1">
                <a:effectLst>
                  <a:outerShdw blurRad="38100" dist="38100" dir="2700000" algn="tl">
                    <a:srgbClr val="000000">
                      <a:alpha val="43137"/>
                    </a:srgbClr>
                  </a:outerShdw>
                </a:effectLst>
                <a:latin typeface="Times New Roman" pitchFamily="18" charset="0"/>
                <a:cs typeface="Times New Roman" pitchFamily="18" charset="0"/>
              </a:rPr>
              <a:t>vlast</a:t>
            </a:r>
            <a:r>
              <a:rPr lang="en-US" sz="3300" dirty="0">
                <a:effectLst>
                  <a:outerShdw blurRad="38100" dist="38100" dir="2700000" algn="tl">
                    <a:srgbClr val="000000">
                      <a:alpha val="43137"/>
                    </a:srgbClr>
                  </a:outerShdw>
                </a:effectLst>
                <a:latin typeface="Times New Roman" pitchFamily="18" charset="0"/>
                <a:cs typeface="Times New Roman" pitchFamily="18" charset="0"/>
              </a:rPr>
              <a:t>.</a:t>
            </a:r>
          </a:p>
          <a:p>
            <a:pPr algn="just"/>
            <a:endParaRPr lang="en-US" sz="3300" dirty="0">
              <a:effectLst>
                <a:outerShdw blurRad="38100" dist="38100" dir="2700000" algn="tl">
                  <a:srgbClr val="000000">
                    <a:alpha val="43137"/>
                  </a:srgbClr>
                </a:outerShdw>
              </a:effectLst>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877754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J</a:t>
            </a:r>
            <a:r>
              <a:rPr lang="en-US" sz="3200" b="1" dirty="0" smtClean="0">
                <a:effectLst>
                  <a:outerShdw blurRad="38100" dist="38100" dir="2700000" algn="tl">
                    <a:srgbClr val="000000">
                      <a:alpha val="43137"/>
                    </a:srgbClr>
                  </a:outerShdw>
                </a:effectLst>
                <a:latin typeface="Times New Roman" pitchFamily="18" charset="0"/>
                <a:cs typeface="Times New Roman" pitchFamily="18" charset="0"/>
              </a:rPr>
              <a:t>ü</a:t>
            </a:r>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rgen Habermas</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HR" sz="2000" dirty="0">
                <a:effectLst>
                  <a:outerShdw blurRad="38100" dist="38100" dir="2700000" algn="tl">
                    <a:srgbClr val="000000">
                      <a:alpha val="43137"/>
                    </a:srgbClr>
                  </a:outerShdw>
                </a:effectLst>
                <a:latin typeface="Times New Roman" pitchFamily="18" charset="0"/>
                <a:cs typeface="Times New Roman" pitchFamily="18" charset="0"/>
              </a:rPr>
              <a:t>D</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emokratska </a:t>
            </a:r>
            <a:r>
              <a:rPr lang="vi-VN" sz="2000" dirty="0">
                <a:effectLst>
                  <a:outerShdw blurRad="38100" dist="38100" dir="2700000" algn="tl">
                    <a:srgbClr val="000000">
                      <a:alpha val="43137"/>
                    </a:srgbClr>
                  </a:outerShdw>
                </a:effectLst>
                <a:latin typeface="Times New Roman" pitchFamily="18" charset="0"/>
                <a:cs typeface="Times New Roman" pitchFamily="18" charset="0"/>
              </a:rPr>
              <a:t>pravna država predstavlja za Habermasa jedan interakcijski sklop, u kome se racionalna vlast kao vlast zakona podudara sa legitimnošću kao institucionalizacijom jedne demokratske javnosti. Samo jedna funkcionirajuća demokratija može stvorene norme prethodno obrazložiti ili ove u procesu utjecaja interesnih grupa kritikovati kao nepravedne. </a:t>
            </a:r>
            <a:endParaRPr lang="hr-HR" sz="20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Napokon </a:t>
            </a:r>
            <a:r>
              <a:rPr lang="vi-VN" sz="2000" dirty="0">
                <a:effectLst>
                  <a:outerShdw blurRad="38100" dist="38100" dir="2700000" algn="tl">
                    <a:srgbClr val="000000">
                      <a:alpha val="43137"/>
                    </a:srgbClr>
                  </a:outerShdw>
                </a:effectLst>
                <a:latin typeface="Times New Roman" pitchFamily="18" charset="0"/>
                <a:cs typeface="Times New Roman" pitchFamily="18" charset="0"/>
              </a:rPr>
              <a:t>oslanja se normativno očekivanje legitimnosti vlasti prema Habermasu na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uzajamno </a:t>
            </a:r>
            <a:r>
              <a:rPr lang="vi-VN" sz="2000" dirty="0">
                <a:effectLst>
                  <a:outerShdw blurRad="38100" dist="38100" dir="2700000" algn="tl">
                    <a:srgbClr val="000000">
                      <a:alpha val="43137"/>
                    </a:srgbClr>
                  </a:outerShdw>
                </a:effectLst>
                <a:latin typeface="Times New Roman" pitchFamily="18" charset="0"/>
                <a:cs typeface="Times New Roman" pitchFamily="18" charset="0"/>
              </a:rPr>
              <a:t>djelovanje između institucionalno obuhvaćenog oblikovanja mnijenja i volje sa spontanim, odnosima komunikativne moći, komunikacijskim tokovima jedne na neusvajanje zaljučaka programirane, u ovom smislu neorganizovane javnosti</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endParaRPr lang="hr-HR" sz="20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Demokratija </a:t>
            </a:r>
            <a:r>
              <a:rPr lang="vi-VN" sz="2000" dirty="0">
                <a:effectLst>
                  <a:outerShdw blurRad="38100" dist="38100" dir="2700000" algn="tl">
                    <a:srgbClr val="000000">
                      <a:alpha val="43137"/>
                    </a:srgbClr>
                  </a:outerShdw>
                </a:effectLst>
                <a:latin typeface="Times New Roman" pitchFamily="18" charset="0"/>
                <a:cs typeface="Times New Roman" pitchFamily="18" charset="0"/>
              </a:rPr>
              <a:t>treba otuda stvoriti pravno osigurane mogućnosti, da u okviru intersubjektivnih i fundamentalno deliberativnih procesa razumijevanja segmenti zivotnog svijeta vrše utjecaj na zakonodavce.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804899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200" b="1" dirty="0" smtClean="0">
                <a:effectLst>
                  <a:outerShdw blurRad="38100" dist="38100" dir="2700000" algn="tl">
                    <a:srgbClr val="000000">
                      <a:alpha val="43137"/>
                    </a:srgbClr>
                  </a:outerShdw>
                </a:effectLst>
                <a:latin typeface="Times New Roman" pitchFamily="18" charset="0"/>
                <a:cs typeface="Times New Roman" pitchFamily="18" charset="0"/>
              </a:rPr>
              <a:t>Zaključak</a:t>
            </a:r>
            <a:endParaRPr lang="hr-BA"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BA" sz="2000" dirty="0" smtClean="0">
                <a:effectLst>
                  <a:outerShdw blurRad="38100" dist="38100" dir="2700000" algn="tl">
                    <a:srgbClr val="000000">
                      <a:alpha val="43137"/>
                    </a:srgbClr>
                  </a:outerShdw>
                </a:effectLst>
                <a:latin typeface="Times New Roman" pitchFamily="18" charset="0"/>
                <a:cs typeface="Times New Roman" pitchFamily="18" charset="0"/>
              </a:rPr>
              <a:t>Prethodno smo vidjeli snažan doprinos </a:t>
            </a:r>
            <a:r>
              <a:rPr lang="hr-BA" sz="2000" dirty="0">
                <a:effectLst>
                  <a:outerShdw blurRad="38100" dist="38100" dir="2700000" algn="tl">
                    <a:srgbClr val="000000">
                      <a:alpha val="43137"/>
                    </a:srgbClr>
                  </a:outerShdw>
                </a:effectLst>
                <a:latin typeface="Times New Roman" pitchFamily="18" charset="0"/>
                <a:cs typeface="Times New Roman" pitchFamily="18" charset="0"/>
              </a:rPr>
              <a:t>Jürgena </a:t>
            </a:r>
            <a:r>
              <a:rPr lang="hr-BA" sz="2000" dirty="0" smtClean="0">
                <a:effectLst>
                  <a:outerShdw blurRad="38100" dist="38100" dir="2700000" algn="tl">
                    <a:srgbClr val="000000">
                      <a:alpha val="43137"/>
                    </a:srgbClr>
                  </a:outerShdw>
                </a:effectLst>
                <a:latin typeface="Times New Roman" pitchFamily="18" charset="0"/>
                <a:cs typeface="Times New Roman" pitchFamily="18" charset="0"/>
              </a:rPr>
              <a:t>Habermasa razvoju sociologije i filozofije u 20. stoljeću.</a:t>
            </a:r>
          </a:p>
          <a:p>
            <a:pPr algn="just"/>
            <a:r>
              <a:rPr lang="hr-BA" sz="2000" dirty="0" smtClean="0">
                <a:effectLst>
                  <a:outerShdw blurRad="38100" dist="38100" dir="2700000" algn="tl">
                    <a:srgbClr val="000000">
                      <a:alpha val="43137"/>
                    </a:srgbClr>
                  </a:outerShdw>
                </a:effectLst>
                <a:latin typeface="Times New Roman" pitchFamily="18" charset="0"/>
                <a:cs typeface="Times New Roman" pitchFamily="18" charset="0"/>
              </a:rPr>
              <a:t>Razmotrili smo neke od njegovih glavnih ideja, poput sistema, svijeta života, konsenzusa, komunikacijskog racionaliteta, pravnog sistema, prava, demokratske pravne države i komunikacija.</a:t>
            </a:r>
          </a:p>
          <a:p>
            <a:pPr algn="just"/>
            <a:r>
              <a:rPr lang="hr-BA" sz="2000" dirty="0" smtClean="0">
                <a:effectLst>
                  <a:outerShdw blurRad="38100" dist="38100" dir="2700000" algn="tl">
                    <a:srgbClr val="000000">
                      <a:alpha val="43137"/>
                    </a:srgbClr>
                  </a:outerShdw>
                </a:effectLst>
                <a:latin typeface="Times New Roman" pitchFamily="18" charset="0"/>
                <a:cs typeface="Times New Roman" pitchFamily="18" charset="0"/>
              </a:rPr>
              <a:t>Potom smo ukazali na principe idealne jezične situacije i donošenja odluka u praktičnom diskursu između komunikacijskih aktera. Kao rezultat saglasnosti stavova aktera nastaju pravila i norme na osnovu etike praktičnog diskursa.</a:t>
            </a:r>
            <a:endParaRPr lang="hr-BA"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966495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200" b="1" dirty="0">
                <a:effectLst>
                  <a:outerShdw blurRad="38100" dist="38100" dir="2700000" algn="tl">
                    <a:srgbClr val="000000">
                      <a:alpha val="43137"/>
                    </a:srgbClr>
                  </a:outerShdw>
                </a:effectLst>
                <a:latin typeface="Times New Roman" pitchFamily="18" charset="0"/>
                <a:cs typeface="Times New Roman" pitchFamily="18" charset="0"/>
              </a:rPr>
              <a:t>Jürgen </a:t>
            </a:r>
            <a:r>
              <a:rPr lang="hr-BA" sz="3200" b="1" dirty="0" smtClean="0">
                <a:effectLst>
                  <a:outerShdw blurRad="38100" dist="38100" dir="2700000" algn="tl">
                    <a:srgbClr val="000000">
                      <a:alpha val="43137"/>
                    </a:srgbClr>
                  </a:outerShdw>
                </a:effectLst>
                <a:latin typeface="Times New Roman" pitchFamily="18" charset="0"/>
                <a:cs typeface="Times New Roman" pitchFamily="18" charset="0"/>
              </a:rPr>
              <a:t>Habermas</a:t>
            </a:r>
            <a:endParaRPr lang="hr-BA"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BA" sz="2000" dirty="0" smtClean="0">
                <a:effectLst>
                  <a:outerShdw blurRad="38100" dist="38100" dir="2700000" algn="tl">
                    <a:srgbClr val="000000">
                      <a:alpha val="43137"/>
                    </a:srgbClr>
                  </a:outerShdw>
                </a:effectLst>
                <a:latin typeface="Times New Roman" pitchFamily="18" charset="0"/>
                <a:cs typeface="Times New Roman" pitchFamily="18" charset="0"/>
              </a:rPr>
              <a:t>Jürgen </a:t>
            </a:r>
            <a:r>
              <a:rPr lang="hr-BA" sz="2000" dirty="0">
                <a:effectLst>
                  <a:outerShdw blurRad="38100" dist="38100" dir="2700000" algn="tl">
                    <a:srgbClr val="000000">
                      <a:alpha val="43137"/>
                    </a:srgbClr>
                  </a:outerShdw>
                </a:effectLst>
                <a:latin typeface="Times New Roman" pitchFamily="18" charset="0"/>
                <a:cs typeface="Times New Roman" pitchFamily="18" charset="0"/>
              </a:rPr>
              <a:t>Habermas shvata funkcionalno diferencirano društvo kao dvostepenasti poredak: </a:t>
            </a:r>
            <a:r>
              <a:rPr lang="hr-BA" sz="2000" dirty="0" smtClean="0">
                <a:effectLst>
                  <a:outerShdw blurRad="38100" dist="38100" dir="2700000" algn="tl">
                    <a:srgbClr val="000000">
                      <a:alpha val="43137"/>
                    </a:srgbClr>
                  </a:outerShdw>
                </a:effectLst>
                <a:latin typeface="Times New Roman" pitchFamily="18" charset="0"/>
                <a:cs typeface="Times New Roman" pitchFamily="18" charset="0"/>
              </a:rPr>
              <a:t>kao </a:t>
            </a:r>
            <a:r>
              <a:rPr lang="hr-BA" sz="2000" dirty="0">
                <a:effectLst>
                  <a:outerShdw blurRad="38100" dist="38100" dir="2700000" algn="tl">
                    <a:srgbClr val="000000">
                      <a:alpha val="43137"/>
                    </a:srgbClr>
                  </a:outerShdw>
                </a:effectLst>
                <a:latin typeface="Times New Roman" pitchFamily="18" charset="0"/>
                <a:cs typeface="Times New Roman" pitchFamily="18" charset="0"/>
              </a:rPr>
              <a:t>sistemski stabilizovane interakcije djelovanja socijalno integriranih grupa</a:t>
            </a:r>
            <a:r>
              <a:rPr lang="hr-BA" sz="2000" dirty="0" smtClean="0">
                <a:effectLst>
                  <a:outerShdw blurRad="38100" dist="38100" dir="2700000" algn="tl">
                    <a:srgbClr val="000000">
                      <a:alpha val="43137"/>
                    </a:srgbClr>
                  </a:outerShdw>
                </a:effectLst>
                <a:latin typeface="Times New Roman" pitchFamily="18" charset="0"/>
                <a:cs typeface="Times New Roman" pitchFamily="18" charset="0"/>
              </a:rPr>
              <a:t>.  </a:t>
            </a:r>
          </a:p>
          <a:p>
            <a:pPr algn="just"/>
            <a:r>
              <a:rPr lang="hr-BA" sz="2000" dirty="0" smtClean="0">
                <a:effectLst>
                  <a:outerShdw blurRad="38100" dist="38100" dir="2700000" algn="tl">
                    <a:srgbClr val="000000">
                      <a:alpha val="43137"/>
                    </a:srgbClr>
                  </a:outerShdw>
                </a:effectLst>
                <a:latin typeface="Times New Roman" pitchFamily="18" charset="0"/>
                <a:cs typeface="Times New Roman" pitchFamily="18" charset="0"/>
              </a:rPr>
              <a:t>Prva </a:t>
            </a:r>
            <a:r>
              <a:rPr lang="hr-BA" sz="2000" dirty="0">
                <a:effectLst>
                  <a:outerShdw blurRad="38100" dist="38100" dir="2700000" algn="tl">
                    <a:srgbClr val="000000">
                      <a:alpha val="43137"/>
                    </a:srgbClr>
                  </a:outerShdw>
                </a:effectLst>
                <a:latin typeface="Times New Roman" pitchFamily="18" charset="0"/>
                <a:cs typeface="Times New Roman" pitchFamily="18" charset="0"/>
              </a:rPr>
              <a:t>komponenta ove definicije „sistemski stabilizovane interakcije djelovanja” odnosi se na </a:t>
            </a:r>
            <a:r>
              <a:rPr lang="hr-BA" sz="2000" dirty="0" smtClean="0">
                <a:effectLst>
                  <a:outerShdw blurRad="38100" dist="38100" dir="2700000" algn="tl">
                    <a:srgbClr val="000000">
                      <a:alpha val="43137"/>
                    </a:srgbClr>
                  </a:outerShdw>
                </a:effectLst>
                <a:latin typeface="Times New Roman" pitchFamily="18" charset="0"/>
                <a:cs typeface="Times New Roman" pitchFamily="18" charset="0"/>
              </a:rPr>
              <a:t>sistem (politički i ekonomski subsistem i njihove komunikacijske medije). </a:t>
            </a:r>
          </a:p>
          <a:p>
            <a:pPr algn="just"/>
            <a:r>
              <a:rPr lang="hr-BA" sz="2000" dirty="0" smtClean="0">
                <a:effectLst>
                  <a:outerShdw blurRad="38100" dist="38100" dir="2700000" algn="tl">
                    <a:srgbClr val="000000">
                      <a:alpha val="43137"/>
                    </a:srgbClr>
                  </a:outerShdw>
                </a:effectLst>
                <a:latin typeface="Times New Roman" pitchFamily="18" charset="0"/>
                <a:cs typeface="Times New Roman" pitchFamily="18" charset="0"/>
              </a:rPr>
              <a:t>Druga </a:t>
            </a:r>
            <a:r>
              <a:rPr lang="hr-BA" sz="2000" dirty="0">
                <a:effectLst>
                  <a:outerShdw blurRad="38100" dist="38100" dir="2700000" algn="tl">
                    <a:srgbClr val="000000">
                      <a:alpha val="43137"/>
                    </a:srgbClr>
                  </a:outerShdw>
                </a:effectLst>
                <a:latin typeface="Times New Roman" pitchFamily="18" charset="0"/>
                <a:cs typeface="Times New Roman" pitchFamily="18" charset="0"/>
              </a:rPr>
              <a:t>komponenta „socijalno integrisane grupe” na životni svijet </a:t>
            </a:r>
            <a:r>
              <a:rPr lang="hr-BA" sz="2000" dirty="0" smtClean="0">
                <a:effectLst>
                  <a:outerShdw blurRad="38100" dist="38100" dir="2700000" algn="tl">
                    <a:srgbClr val="000000">
                      <a:alpha val="43137"/>
                    </a:srgbClr>
                  </a:outerShdw>
                </a:effectLst>
                <a:latin typeface="Times New Roman" pitchFamily="18" charset="0"/>
                <a:cs typeface="Times New Roman" pitchFamily="18" charset="0"/>
              </a:rPr>
              <a:t>modernog društva.</a:t>
            </a:r>
            <a:endParaRPr lang="hr-BA"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013809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200" b="1" dirty="0">
                <a:effectLst>
                  <a:outerShdw blurRad="38100" dist="38100" dir="2700000" algn="tl">
                    <a:srgbClr val="000000">
                      <a:alpha val="43137"/>
                    </a:srgbClr>
                  </a:outerShdw>
                </a:effectLst>
                <a:latin typeface="Times New Roman" pitchFamily="18" charset="0"/>
                <a:cs typeface="Times New Roman" pitchFamily="18" charset="0"/>
              </a:rPr>
              <a:t>Jürgen </a:t>
            </a:r>
            <a:r>
              <a:rPr lang="hr-BA" sz="3200" b="1" dirty="0" smtClean="0">
                <a:effectLst>
                  <a:outerShdw blurRad="38100" dist="38100" dir="2700000" algn="tl">
                    <a:srgbClr val="000000">
                      <a:alpha val="43137"/>
                    </a:srgbClr>
                  </a:outerShdw>
                </a:effectLst>
                <a:latin typeface="Times New Roman" pitchFamily="18" charset="0"/>
                <a:cs typeface="Times New Roman" pitchFamily="18" charset="0"/>
              </a:rPr>
              <a:t>Habermas</a:t>
            </a:r>
            <a:endParaRPr lang="hr-BA"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vi-VN" sz="2000" dirty="0">
                <a:effectLst>
                  <a:outerShdw blurRad="38100" dist="38100" dir="2700000" algn="tl">
                    <a:srgbClr val="000000">
                      <a:alpha val="43137"/>
                    </a:srgbClr>
                  </a:outerShdw>
                </a:effectLst>
                <a:latin typeface="Times New Roman" pitchFamily="18" charset="0"/>
                <a:cs typeface="Times New Roman" pitchFamily="18" charset="0"/>
              </a:rPr>
              <a:t>Pokušaj sinteze teorije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komunikativnog djelovanja</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sa sistemskom teorijom.</a:t>
            </a:r>
          </a:p>
          <a:p>
            <a:pPr algn="just"/>
            <a:r>
              <a:rPr lang="vi-VN" sz="2000" dirty="0">
                <a:effectLst>
                  <a:outerShdw blurRad="38100" dist="38100" dir="2700000" algn="tl">
                    <a:srgbClr val="000000">
                      <a:alpha val="43137"/>
                    </a:srgbClr>
                  </a:outerShdw>
                </a:effectLst>
                <a:latin typeface="Times New Roman" pitchFamily="18" charset="0"/>
                <a:cs typeface="Times New Roman" pitchFamily="18" charset="0"/>
              </a:rPr>
              <a:t>Sistem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strukturirani obrasci interakcije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iz</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među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komunikacijskih aktera</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vi-VN" sz="2000" dirty="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Komunikacija</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 je</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slobodno djelovanje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komunikacijskih aktera</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koji u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idealnoj jezičkoj situaciji</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donose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ra</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cionalne</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odluke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zasnovane</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na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kosenzusu</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vi-VN" sz="2000" dirty="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Socijalni</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kontekst</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svakodnevnog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življenja </a:t>
            </a:r>
            <a:r>
              <a:rPr lang="hr-HR" sz="2000" dirty="0">
                <a:effectLst>
                  <a:outerShdw blurRad="38100" dist="38100" dir="2700000" algn="tl">
                    <a:srgbClr val="000000">
                      <a:alpha val="43137"/>
                    </a:srgbClr>
                  </a:outerShdw>
                </a:effectLst>
                <a:latin typeface="Times New Roman" pitchFamily="18" charset="0"/>
                <a:cs typeface="Times New Roman" pitchFamily="18" charset="0"/>
              </a:rPr>
              <a:t>-</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životni svijet</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vi-VN" sz="2000" dirty="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Esencija</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krize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modernog</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društva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se sastoji u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širenj</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u</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sistema koji sužavaju slobodni prostor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djelovanja komunikacijskih aktera</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vi-VN" sz="2000" dirty="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Mogućnosti za transcendiranje</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krize </a:t>
            </a:r>
            <a:r>
              <a:rPr lang="vi-VN" sz="2000" dirty="0">
                <a:effectLst>
                  <a:outerShdw blurRad="38100" dist="38100" dir="2700000" algn="tl">
                    <a:srgbClr val="000000">
                      <a:alpha val="43137"/>
                    </a:srgbClr>
                  </a:outerShdw>
                </a:effectLst>
                <a:latin typeface="Times New Roman" pitchFamily="18" charset="0"/>
                <a:cs typeface="Times New Roman" pitchFamily="18" charset="0"/>
              </a:rPr>
              <a:t>treba tražiti u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komuni</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kacijskoj</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svijesti i komunikacijskoj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racionalnosti</a:t>
            </a:r>
            <a:r>
              <a:rPr lang="vi-VN" sz="2000" dirty="0">
                <a:effectLst>
                  <a:outerShdw blurRad="38100" dist="38100" dir="2700000" algn="tl">
                    <a:srgbClr val="000000">
                      <a:alpha val="43137"/>
                    </a:srgbClr>
                  </a:outerShdw>
                </a:effectLst>
                <a:latin typeface="Times New Roman" pitchFamily="18" charset="0"/>
                <a:cs typeface="Times New Roman" pitchFamily="18" charset="0"/>
              </a:rPr>
              <a:t>.</a:t>
            </a: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2325036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a:effectLst>
                  <a:outerShdw blurRad="38100" dist="38100" dir="2700000" algn="tl">
                    <a:srgbClr val="000000">
                      <a:alpha val="43137"/>
                    </a:srgbClr>
                  </a:outerShdw>
                </a:effectLst>
                <a:latin typeface="Times New Roman" pitchFamily="18" charset="0"/>
                <a:cs typeface="Times New Roman" pitchFamily="18" charset="0"/>
              </a:rPr>
              <a:t>Jürgen Habermas</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r>
              <a:rPr lang="vi-VN" sz="2000" dirty="0">
                <a:effectLst>
                  <a:outerShdw blurRad="38100" dist="38100" dir="2700000" algn="tl">
                    <a:srgbClr val="000000">
                      <a:alpha val="43137"/>
                    </a:srgbClr>
                  </a:outerShdw>
                </a:effectLst>
                <a:latin typeface="+mj-lt"/>
              </a:rPr>
              <a:t>Esencija društvene teorije od Jürgen Habermas sastoji se </a:t>
            </a:r>
            <a:r>
              <a:rPr lang="vi-VN" sz="2000" dirty="0" smtClean="0">
                <a:effectLst>
                  <a:outerShdw blurRad="38100" dist="38100" dir="2700000" algn="tl">
                    <a:srgbClr val="000000">
                      <a:alpha val="43137"/>
                    </a:srgbClr>
                  </a:outerShdw>
                </a:effectLst>
                <a:latin typeface="+mj-lt"/>
              </a:rPr>
              <a:t>u </a:t>
            </a:r>
            <a:r>
              <a:rPr lang="vi-VN" sz="2000" dirty="0">
                <a:effectLst>
                  <a:outerShdw blurRad="38100" dist="38100" dir="2700000" algn="tl">
                    <a:srgbClr val="000000">
                      <a:alpha val="43137"/>
                    </a:srgbClr>
                  </a:outerShdw>
                </a:effectLst>
                <a:latin typeface="+mj-lt"/>
              </a:rPr>
              <a:t>hipotezi, da bi sistem i životni svijet, sistemska i socijalna integracija na dvostruki način mogli međusobno u konflikt dospjeti. </a:t>
            </a:r>
            <a:endParaRPr lang="hr-HR" sz="2000" dirty="0" smtClean="0">
              <a:effectLst>
                <a:outerShdw blurRad="38100" dist="38100" dir="2700000" algn="tl">
                  <a:srgbClr val="000000">
                    <a:alpha val="43137"/>
                  </a:srgbClr>
                </a:outerShdw>
              </a:effectLst>
              <a:latin typeface="+mj-lt"/>
            </a:endParaRPr>
          </a:p>
          <a:p>
            <a:pPr algn="just"/>
            <a:r>
              <a:rPr lang="vi-VN" sz="2000" dirty="0" smtClean="0">
                <a:effectLst>
                  <a:outerShdw blurRad="38100" dist="38100" dir="2700000" algn="tl">
                    <a:srgbClr val="000000">
                      <a:alpha val="43137"/>
                    </a:srgbClr>
                  </a:outerShdw>
                </a:effectLst>
                <a:latin typeface="+mj-lt"/>
              </a:rPr>
              <a:t>Pod </a:t>
            </a:r>
            <a:r>
              <a:rPr lang="vi-VN" sz="2000" dirty="0">
                <a:effectLst>
                  <a:outerShdw blurRad="38100" dist="38100" dir="2700000" algn="tl">
                    <a:srgbClr val="000000">
                      <a:alpha val="43137"/>
                    </a:srgbClr>
                  </a:outerShdw>
                </a:effectLst>
                <a:latin typeface="+mj-lt"/>
              </a:rPr>
              <a:t>određenim društvenim uslovima je oboje moguće: </a:t>
            </a:r>
            <a:r>
              <a:rPr lang="vi-VN" sz="2000" dirty="0" smtClean="0">
                <a:effectLst>
                  <a:outerShdw blurRad="38100" dist="38100" dir="2700000" algn="tl">
                    <a:srgbClr val="000000">
                      <a:alpha val="43137"/>
                    </a:srgbClr>
                  </a:outerShdw>
                </a:effectLst>
                <a:latin typeface="+mj-lt"/>
              </a:rPr>
              <a:t>institucije</a:t>
            </a:r>
            <a:r>
              <a:rPr lang="vi-VN" sz="2000" dirty="0">
                <a:effectLst>
                  <a:outerShdw blurRad="38100" dist="38100" dir="2700000" algn="tl">
                    <a:srgbClr val="000000">
                      <a:alpha val="43137"/>
                    </a:srgbClr>
                  </a:outerShdw>
                </a:effectLst>
                <a:latin typeface="+mj-lt"/>
              </a:rPr>
              <a:t>, koje mehanizme upravljanja kao novac ili moć u životnom svijetu usidravaju, kanaliziraju ili uticaj životnog svijeta na formalno organizovane sfere djelovanja ili obrnuto uticaj sistema na komunikacijski struktuirane sklopove djelovanja. </a:t>
            </a:r>
            <a:endParaRPr lang="hr-HR" sz="2000" dirty="0" smtClean="0">
              <a:effectLst>
                <a:outerShdw blurRad="38100" dist="38100" dir="2700000" algn="tl">
                  <a:srgbClr val="000000">
                    <a:alpha val="43137"/>
                  </a:srgbClr>
                </a:outerShdw>
              </a:effectLst>
              <a:latin typeface="+mj-lt"/>
            </a:endParaRPr>
          </a:p>
          <a:p>
            <a:pPr algn="just"/>
            <a:r>
              <a:rPr lang="vi-VN" sz="2000" dirty="0" smtClean="0">
                <a:effectLst>
                  <a:outerShdw blurRad="38100" dist="38100" dir="2700000" algn="tl">
                    <a:srgbClr val="000000">
                      <a:alpha val="43137"/>
                    </a:srgbClr>
                  </a:outerShdw>
                </a:effectLst>
                <a:latin typeface="+mj-lt"/>
              </a:rPr>
              <a:t>U </a:t>
            </a:r>
            <a:r>
              <a:rPr lang="vi-VN" sz="2000" dirty="0">
                <a:effectLst>
                  <a:outerShdw blurRad="38100" dist="38100" dir="2700000" algn="tl">
                    <a:srgbClr val="000000">
                      <a:alpha val="43137"/>
                    </a:srgbClr>
                  </a:outerShdw>
                </a:effectLst>
                <a:latin typeface="+mj-lt"/>
              </a:rPr>
              <a:t>jednom slučaju fungiraju one kao institucionalni okvir, koji održanje sistema normativnim restrikcijama životnog svijeta subordinira, u drugom slučaju kao baza, koja životni svijet sistemskim prisilama materijalne reprodukcije podčinjava i otuda medijatizira</a:t>
            </a:r>
            <a:r>
              <a:rPr lang="vi-VN" sz="2000" dirty="0" smtClean="0">
                <a:effectLst>
                  <a:outerShdw blurRad="38100" dist="38100" dir="2700000" algn="tl">
                    <a:srgbClr val="000000">
                      <a:alpha val="43137"/>
                    </a:srgbClr>
                  </a:outerShdw>
                </a:effectLst>
                <a:latin typeface="+mj-lt"/>
              </a:rPr>
              <a:t>.</a:t>
            </a:r>
            <a:endParaRPr lang="en-US" sz="200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819606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Jürgen Habermas</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Svijet života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se </a:t>
            </a:r>
            <a:r>
              <a:rPr lang="vi-VN" sz="2000" dirty="0">
                <a:effectLst>
                  <a:outerShdw blurRad="38100" dist="38100" dir="2700000" algn="tl">
                    <a:srgbClr val="000000">
                      <a:alpha val="43137"/>
                    </a:srgbClr>
                  </a:outerShdw>
                </a:effectLst>
                <a:latin typeface="Times New Roman" pitchFamily="18" charset="0"/>
                <a:cs typeface="Times New Roman" pitchFamily="18" charset="0"/>
              </a:rPr>
              <a:t>sastoji iz tri strukturalne komponente: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Kulturom </a:t>
            </a:r>
            <a:r>
              <a:rPr lang="vi-VN" sz="2000" dirty="0">
                <a:effectLst>
                  <a:outerShdw blurRad="38100" dist="38100" dir="2700000" algn="tl">
                    <a:srgbClr val="000000">
                      <a:alpha val="43137"/>
                    </a:srgbClr>
                  </a:outerShdw>
                </a:effectLst>
                <a:latin typeface="Times New Roman" pitchFamily="18" charset="0"/>
                <a:cs typeface="Times New Roman" pitchFamily="18" charset="0"/>
              </a:rPr>
              <a:t>ja označavam zalihu znanja, iz koje sebe komunikacijski akteri, da bi se o nečemu u svijetu razumjeli, sa interpretacijama snadbijevaju. </a:t>
            </a:r>
            <a:endParaRPr lang="hr-HR" sz="20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Društvom </a:t>
            </a:r>
            <a:r>
              <a:rPr lang="vi-VN" sz="2000" dirty="0">
                <a:effectLst>
                  <a:outerShdw blurRad="38100" dist="38100" dir="2700000" algn="tl">
                    <a:srgbClr val="000000">
                      <a:alpha val="43137"/>
                    </a:srgbClr>
                  </a:outerShdw>
                </a:effectLst>
                <a:latin typeface="Times New Roman" pitchFamily="18" charset="0"/>
                <a:cs typeface="Times New Roman" pitchFamily="18" charset="0"/>
              </a:rPr>
              <a:t>označavam ja legitimne poretke, preko kojih komunikacijski akteri njihovu pripadnost socijalnim grupama regulišu i sa tim solidarnost osiguravaju. </a:t>
            </a:r>
            <a:endParaRPr lang="hr-HR" sz="20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Pod </a:t>
            </a:r>
            <a:r>
              <a:rPr lang="vi-VN" sz="2000" dirty="0">
                <a:effectLst>
                  <a:outerShdw blurRad="38100" dist="38100" dir="2700000" algn="tl">
                    <a:srgbClr val="000000">
                      <a:alpha val="43137"/>
                    </a:srgbClr>
                  </a:outerShdw>
                </a:effectLst>
                <a:latin typeface="Times New Roman" pitchFamily="18" charset="0"/>
                <a:cs typeface="Times New Roman" pitchFamily="18" charset="0"/>
              </a:rPr>
              <a:t>personalitetom ja razumijem kompetencije, koje jednog aktera jezički i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djelatno </a:t>
            </a:r>
            <a:r>
              <a:rPr lang="vi-VN" sz="2000" dirty="0">
                <a:effectLst>
                  <a:outerShdw blurRad="38100" dist="38100" dir="2700000" algn="tl">
                    <a:srgbClr val="000000">
                      <a:alpha val="43137"/>
                    </a:srgbClr>
                  </a:outerShdw>
                </a:effectLst>
                <a:latin typeface="Times New Roman" pitchFamily="18" charset="0"/>
                <a:cs typeface="Times New Roman" pitchFamily="18" charset="0"/>
              </a:rPr>
              <a:t>čine sposobnim, dakle, dovodi ga u ispravno stanje, u procesima razumjievanja participirati i pri tome vlastiti identitet potvrđivati</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09412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J</a:t>
            </a:r>
            <a:r>
              <a:rPr lang="en-US" sz="3200" b="1" dirty="0" smtClean="0">
                <a:effectLst>
                  <a:outerShdw blurRad="38100" dist="38100" dir="2700000" algn="tl">
                    <a:srgbClr val="000000">
                      <a:alpha val="43137"/>
                    </a:srgbClr>
                  </a:outerShdw>
                </a:effectLst>
                <a:latin typeface="Times New Roman" pitchFamily="18" charset="0"/>
                <a:cs typeface="Times New Roman" pitchFamily="18" charset="0"/>
              </a:rPr>
              <a:t>ü</a:t>
            </a:r>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rgen Habermas</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vi-VN" sz="2000" dirty="0">
                <a:effectLst>
                  <a:outerShdw blurRad="38100" dist="38100" dir="2700000" algn="tl">
                    <a:srgbClr val="000000">
                      <a:alpha val="43137"/>
                    </a:srgbClr>
                  </a:outerShdw>
                </a:effectLst>
                <a:latin typeface="+mj-lt"/>
              </a:rPr>
              <a:t>Moderna društva </a:t>
            </a:r>
            <a:r>
              <a:rPr lang="vi-VN" sz="2000" dirty="0" smtClean="0">
                <a:effectLst>
                  <a:outerShdw blurRad="38100" dist="38100" dir="2700000" algn="tl">
                    <a:srgbClr val="000000">
                      <a:alpha val="43137"/>
                    </a:srgbClr>
                  </a:outerShdw>
                </a:effectLst>
                <a:latin typeface="+mj-lt"/>
              </a:rPr>
              <a:t>dostižu</a:t>
            </a:r>
            <a:r>
              <a:rPr lang="hr-HR" sz="2000" dirty="0" smtClean="0">
                <a:effectLst>
                  <a:outerShdw blurRad="38100" dist="38100" dir="2700000" algn="tl">
                    <a:srgbClr val="000000">
                      <a:alpha val="43137"/>
                    </a:srgbClr>
                  </a:outerShdw>
                </a:effectLst>
                <a:latin typeface="+mj-lt"/>
              </a:rPr>
              <a:t> </a:t>
            </a:r>
            <a:r>
              <a:rPr lang="vi-VN" sz="2000" dirty="0" smtClean="0">
                <a:effectLst>
                  <a:outerShdw blurRad="38100" dist="38100" dir="2700000" algn="tl">
                    <a:srgbClr val="000000">
                      <a:alpha val="43137"/>
                    </a:srgbClr>
                  </a:outerShdw>
                </a:effectLst>
                <a:latin typeface="+mj-lt"/>
              </a:rPr>
              <a:t>jedan </a:t>
            </a:r>
            <a:r>
              <a:rPr lang="vi-VN" sz="2000" dirty="0">
                <a:effectLst>
                  <a:outerShdw blurRad="38100" dist="38100" dir="2700000" algn="tl">
                    <a:srgbClr val="000000">
                      <a:alpha val="43137"/>
                    </a:srgbClr>
                  </a:outerShdw>
                </a:effectLst>
                <a:latin typeface="+mj-lt"/>
              </a:rPr>
              <a:t>nivo sistemske diferencijacije, na kojem autonomno nastale organizacije preko nejezičkih komunikacijskih medija međusobno u vezi stoje. </a:t>
            </a:r>
            <a:endParaRPr lang="hr-HR" sz="2000" dirty="0" smtClean="0">
              <a:effectLst>
                <a:outerShdw blurRad="38100" dist="38100" dir="2700000" algn="tl">
                  <a:srgbClr val="000000">
                    <a:alpha val="43137"/>
                  </a:srgbClr>
                </a:outerShdw>
              </a:effectLst>
              <a:latin typeface="+mj-lt"/>
            </a:endParaRPr>
          </a:p>
          <a:p>
            <a:pPr algn="just"/>
            <a:r>
              <a:rPr lang="vi-VN" sz="2000" dirty="0" smtClean="0">
                <a:effectLst>
                  <a:outerShdw blurRad="38100" dist="38100" dir="2700000" algn="tl">
                    <a:srgbClr val="000000">
                      <a:alpha val="43137"/>
                    </a:srgbClr>
                  </a:outerShdw>
                </a:effectLst>
                <a:latin typeface="+mj-lt"/>
              </a:rPr>
              <a:t>Ovi </a:t>
            </a:r>
            <a:r>
              <a:rPr lang="vi-VN" sz="2000" dirty="0">
                <a:effectLst>
                  <a:outerShdw blurRad="38100" dist="38100" dir="2700000" algn="tl">
                    <a:srgbClr val="000000">
                      <a:alpha val="43137"/>
                    </a:srgbClr>
                  </a:outerShdw>
                </a:effectLst>
                <a:latin typeface="+mj-lt"/>
              </a:rPr>
              <a:t>sistemski mehanizmi upravljaju jednim od normi i vrijednosti dalekosežno zavisanim socijalnim odnosima, </a:t>
            </a:r>
            <a:r>
              <a:rPr lang="vi-VN" sz="2000" dirty="0" smtClean="0">
                <a:effectLst>
                  <a:outerShdw blurRad="38100" dist="38100" dir="2700000" algn="tl">
                    <a:srgbClr val="000000">
                      <a:alpha val="43137"/>
                    </a:srgbClr>
                  </a:outerShdw>
                </a:effectLst>
                <a:latin typeface="+mj-lt"/>
              </a:rPr>
              <a:t>naime</a:t>
            </a:r>
            <a:r>
              <a:rPr lang="en-US" sz="2000" dirty="0" smtClean="0">
                <a:effectLst>
                  <a:outerShdw blurRad="38100" dist="38100" dir="2700000" algn="tl">
                    <a:srgbClr val="000000">
                      <a:alpha val="43137"/>
                    </a:srgbClr>
                  </a:outerShdw>
                </a:effectLst>
                <a:latin typeface="+mj-lt"/>
              </a:rPr>
              <a:t>,</a:t>
            </a:r>
            <a:r>
              <a:rPr lang="vi-VN" sz="2000" dirty="0" smtClean="0">
                <a:effectLst>
                  <a:outerShdw blurRad="38100" dist="38100" dir="2700000" algn="tl">
                    <a:srgbClr val="000000">
                      <a:alpha val="43137"/>
                    </a:srgbClr>
                  </a:outerShdw>
                </a:effectLst>
                <a:latin typeface="+mj-lt"/>
              </a:rPr>
              <a:t> </a:t>
            </a:r>
            <a:r>
              <a:rPr lang="vi-VN" sz="2000" dirty="0">
                <a:effectLst>
                  <a:outerShdw blurRad="38100" dist="38100" dir="2700000" algn="tl">
                    <a:srgbClr val="000000">
                      <a:alpha val="43137"/>
                    </a:srgbClr>
                  </a:outerShdw>
                </a:effectLst>
                <a:latin typeface="+mj-lt"/>
              </a:rPr>
              <a:t>sistemima svrhovito racionalnog privrednog i upravnog djelovanja, koji su se </a:t>
            </a:r>
            <a:r>
              <a:rPr lang="vi-VN" sz="2000" dirty="0" smtClean="0">
                <a:effectLst>
                  <a:outerShdw blurRad="38100" dist="38100" dir="2700000" algn="tl">
                    <a:srgbClr val="000000">
                      <a:alpha val="43137"/>
                    </a:srgbClr>
                  </a:outerShdw>
                </a:effectLst>
                <a:latin typeface="+mj-lt"/>
              </a:rPr>
              <a:t>prema </a:t>
            </a:r>
            <a:r>
              <a:rPr lang="vi-VN" sz="2000" dirty="0">
                <a:effectLst>
                  <a:outerShdw blurRad="38100" dist="38100" dir="2700000" algn="tl">
                    <a:srgbClr val="000000">
                      <a:alpha val="43137"/>
                    </a:srgbClr>
                  </a:outerShdw>
                </a:effectLst>
                <a:latin typeface="+mj-lt"/>
              </a:rPr>
              <a:t>njihovim moralno praktičnim </a:t>
            </a:r>
            <a:r>
              <a:rPr lang="vi-VN" sz="2000" dirty="0" smtClean="0">
                <a:effectLst>
                  <a:outerShdw blurRad="38100" dist="38100" dir="2700000" algn="tl">
                    <a:srgbClr val="000000">
                      <a:alpha val="43137"/>
                    </a:srgbClr>
                  </a:outerShdw>
                </a:effectLst>
                <a:latin typeface="+mj-lt"/>
              </a:rPr>
              <a:t>osnovama </a:t>
            </a:r>
            <a:r>
              <a:rPr lang="vi-VN" sz="2000" dirty="0">
                <a:effectLst>
                  <a:outerShdw blurRad="38100" dist="38100" dir="2700000" algn="tl">
                    <a:srgbClr val="000000">
                      <a:alpha val="43137"/>
                    </a:srgbClr>
                  </a:outerShdw>
                </a:effectLst>
                <a:latin typeface="+mj-lt"/>
              </a:rPr>
              <a:t>već </a:t>
            </a:r>
            <a:r>
              <a:rPr lang="vi-VN" sz="2000" dirty="0" smtClean="0">
                <a:effectLst>
                  <a:outerShdw blurRad="38100" dist="38100" dir="2700000" algn="tl">
                    <a:srgbClr val="000000">
                      <a:alpha val="43137"/>
                    </a:srgbClr>
                  </a:outerShdw>
                </a:effectLst>
                <a:latin typeface="+mj-lt"/>
              </a:rPr>
              <a:t>osamostalili</a:t>
            </a:r>
            <a:r>
              <a:rPr lang="hr-HR" sz="2000" dirty="0" smtClean="0">
                <a:effectLst>
                  <a:outerShdw blurRad="38100" dist="38100" dir="2700000" algn="tl">
                    <a:srgbClr val="000000">
                      <a:alpha val="43137"/>
                    </a:srgbClr>
                  </a:outerShdw>
                </a:effectLst>
                <a:latin typeface="+mj-lt"/>
              </a:rPr>
              <a:t>.</a:t>
            </a:r>
            <a:endParaRPr lang="en-US" sz="200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416516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200" b="1" dirty="0">
                <a:effectLst>
                  <a:outerShdw blurRad="38100" dist="38100" dir="2700000" algn="tl">
                    <a:srgbClr val="000000">
                      <a:alpha val="43137"/>
                    </a:srgbClr>
                  </a:outerShdw>
                </a:effectLst>
                <a:latin typeface="Times New Roman" pitchFamily="18" charset="0"/>
                <a:cs typeface="Times New Roman" pitchFamily="18" charset="0"/>
              </a:rPr>
              <a:t>Jürgen </a:t>
            </a:r>
            <a:r>
              <a:rPr lang="hr-BA" sz="3200" b="1" dirty="0" smtClean="0">
                <a:effectLst>
                  <a:outerShdw blurRad="38100" dist="38100" dir="2700000" algn="tl">
                    <a:srgbClr val="000000">
                      <a:alpha val="43137"/>
                    </a:srgbClr>
                  </a:outerShdw>
                </a:effectLst>
                <a:latin typeface="Times New Roman" pitchFamily="18" charset="0"/>
                <a:cs typeface="Times New Roman" pitchFamily="18" charset="0"/>
              </a:rPr>
              <a:t>Habermas</a:t>
            </a:r>
            <a:endParaRPr lang="hr-BA"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Komunikacija</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 između komunikacijskih aktera</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200" dirty="0">
                <a:effectLst>
                  <a:outerShdw blurRad="38100" dist="38100" dir="2700000" algn="tl">
                    <a:srgbClr val="000000">
                      <a:alpha val="43137"/>
                    </a:srgbClr>
                  </a:outerShdw>
                </a:effectLst>
                <a:latin typeface="Times New Roman" pitchFamily="18" charset="0"/>
                <a:cs typeface="Times New Roman" pitchFamily="18" charset="0"/>
              </a:rPr>
              <a:t>se uvijek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dešava</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200" dirty="0">
                <a:effectLst>
                  <a:outerShdw blurRad="38100" dist="38100" dir="2700000" algn="tl">
                    <a:srgbClr val="000000">
                      <a:alpha val="43137"/>
                    </a:srgbClr>
                  </a:outerShdw>
                </a:effectLst>
                <a:latin typeface="Times New Roman" pitchFamily="18" charset="0"/>
                <a:cs typeface="Times New Roman" pitchFamily="18" charset="0"/>
              </a:rPr>
              <a:t>u horizontu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životnog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svijeta.</a:t>
            </a:r>
            <a:endParaRPr lang="vi-VN" sz="2200" dirty="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2200" dirty="0">
                <a:effectLst>
                  <a:outerShdw blurRad="38100" dist="38100" dir="2700000" algn="tl">
                    <a:srgbClr val="000000">
                      <a:alpha val="43137"/>
                    </a:srgbClr>
                  </a:outerShdw>
                </a:effectLst>
                <a:latin typeface="Times New Roman" pitchFamily="18" charset="0"/>
                <a:cs typeface="Times New Roman" pitchFamily="18" charset="0"/>
              </a:rPr>
              <a:t>Intuitivno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pojmljen</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200" dirty="0">
                <a:effectLst>
                  <a:outerShdw blurRad="38100" dist="38100" dir="2700000" algn="tl">
                    <a:srgbClr val="000000">
                      <a:alpha val="43137"/>
                    </a:srgbClr>
                  </a:outerShdw>
                </a:effectLst>
                <a:latin typeface="Times New Roman" pitchFamily="18" charset="0"/>
                <a:cs typeface="Times New Roman" pitchFamily="18" charset="0"/>
              </a:rPr>
              <a:t>kontekst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situacije</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 ili situacione definicije</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200" dirty="0">
                <a:effectLst>
                  <a:outerShdw blurRad="38100" dist="38100" dir="2700000" algn="tl">
                    <a:srgbClr val="000000">
                      <a:alpha val="43137"/>
                    </a:srgbClr>
                  </a:outerShdw>
                </a:effectLst>
                <a:latin typeface="Times New Roman" pitchFamily="18" charset="0"/>
                <a:cs typeface="Times New Roman" pitchFamily="18" charset="0"/>
              </a:rPr>
              <a:t>u kojoj se djeluje.</a:t>
            </a:r>
          </a:p>
          <a:p>
            <a:pPr algn="just"/>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Životni svijet</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200" dirty="0">
                <a:effectLst>
                  <a:outerShdw blurRad="38100" dist="38100" dir="2700000" algn="tl">
                    <a:srgbClr val="000000">
                      <a:alpha val="43137"/>
                    </a:srgbClr>
                  </a:outerShdw>
                </a:effectLst>
                <a:latin typeface="Times New Roman" pitchFamily="18" charset="0"/>
                <a:cs typeface="Times New Roman" pitchFamily="18" charset="0"/>
              </a:rPr>
              <a:t>je u stvari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skup komunikacijskih (socijalnih)</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interakcij</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a</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200" dirty="0">
                <a:effectLst>
                  <a:outerShdw blurRad="38100" dist="38100" dir="2700000" algn="tl">
                    <a:srgbClr val="000000">
                      <a:alpha val="43137"/>
                    </a:srgbClr>
                  </a:outerShdw>
                </a:effectLst>
                <a:latin typeface="Times New Roman" pitchFamily="18" charset="0"/>
                <a:cs typeface="Times New Roman" pitchFamily="18" charset="0"/>
              </a:rPr>
              <a:t>u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koj</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ima</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200" dirty="0">
                <a:effectLst>
                  <a:outerShdw blurRad="38100" dist="38100" dir="2700000" algn="tl">
                    <a:srgbClr val="000000">
                      <a:alpha val="43137"/>
                    </a:srgbClr>
                  </a:outerShdw>
                </a:effectLst>
                <a:latin typeface="Times New Roman" pitchFamily="18" charset="0"/>
                <a:cs typeface="Times New Roman" pitchFamily="18" charset="0"/>
              </a:rPr>
              <a:t>se objektivni, društveni i subjektivni svijet međusobno povezuju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 idealnom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jezičnom </a:t>
            </a:r>
            <a:r>
              <a:rPr lang="vi-VN" sz="2200" dirty="0">
                <a:effectLst>
                  <a:outerShdw blurRad="38100" dist="38100" dir="2700000" algn="tl">
                    <a:srgbClr val="000000">
                      <a:alpha val="43137"/>
                    </a:srgbClr>
                  </a:outerShdw>
                </a:effectLst>
                <a:latin typeface="Times New Roman" pitchFamily="18" charset="0"/>
                <a:cs typeface="Times New Roman" pitchFamily="18" charset="0"/>
              </a:rPr>
              <a:t>komunikacijom.</a:t>
            </a:r>
          </a:p>
          <a:p>
            <a:pPr algn="just"/>
            <a:r>
              <a:rPr lang="vi-VN" sz="2200" dirty="0">
                <a:effectLst>
                  <a:outerShdw blurRad="38100" dist="38100" dir="2700000" algn="tl">
                    <a:srgbClr val="000000">
                      <a:alpha val="43137"/>
                    </a:srgbClr>
                  </a:outerShdw>
                </a:effectLst>
                <a:latin typeface="Times New Roman" pitchFamily="18" charset="0"/>
                <a:cs typeface="Times New Roman" pitchFamily="18" charset="0"/>
              </a:rPr>
              <a:t>Reprodukcija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životnog svijeta se dešava</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na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kulturnoj dimenziji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kroz institucije</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 na socijalnoj</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dimenziji</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kroz </a:t>
            </a:r>
            <a:r>
              <a:rPr lang="vi-VN" sz="2200" dirty="0">
                <a:effectLst>
                  <a:outerShdw blurRad="38100" dist="38100" dir="2700000" algn="tl">
                    <a:srgbClr val="000000">
                      <a:alpha val="43137"/>
                    </a:srgbClr>
                  </a:outerShdw>
                </a:effectLst>
                <a:latin typeface="Times New Roman" pitchFamily="18" charset="0"/>
                <a:cs typeface="Times New Roman" pitchFamily="18" charset="0"/>
              </a:rPr>
              <a:t>legitimnost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socijalnog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poretka</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 i na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dimenziji socijalizacije</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 (kroz</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oblikovanje vlastitog </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identiteta</a:t>
            </a:r>
            <a:r>
              <a:rPr lang="hr-HR" sz="2200" dirty="0" smtClean="0">
                <a:effectLst>
                  <a:outerShdw blurRad="38100" dist="38100" dir="2700000" algn="tl">
                    <a:srgbClr val="000000">
                      <a:alpha val="43137"/>
                    </a:srgbClr>
                  </a:outerShdw>
                </a:effectLst>
                <a:latin typeface="Times New Roman" pitchFamily="18" charset="0"/>
                <a:cs typeface="Times New Roman" pitchFamily="18" charset="0"/>
              </a:rPr>
              <a:t>)</a:t>
            </a:r>
            <a:r>
              <a:rPr lang="vi-VN" sz="22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vi-VN" sz="2200" dirty="0">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vi-VN" dirty="0">
              <a:latin typeface="Times New Roman" pitchFamily="18" charset="0"/>
              <a:cs typeface="Times New Roman" pitchFamily="18" charset="0"/>
            </a:endParaRPr>
          </a:p>
          <a:p>
            <a:pPr algn="just"/>
            <a:endParaRPr lang="hr-BA" dirty="0">
              <a:latin typeface="Times New Roman" pitchFamily="18" charset="0"/>
              <a:cs typeface="Times New Roman" pitchFamily="18" charset="0"/>
            </a:endParaRPr>
          </a:p>
        </p:txBody>
      </p:sp>
    </p:spTree>
    <p:extLst>
      <p:ext uri="{BB962C8B-B14F-4D97-AF65-F5344CB8AC3E}">
        <p14:creationId xmlns:p14="http://schemas.microsoft.com/office/powerpoint/2010/main" val="229785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a:effectLst>
                  <a:outerShdw blurRad="38100" dist="38100" dir="2700000" algn="tl">
                    <a:srgbClr val="000000">
                      <a:alpha val="43137"/>
                    </a:srgbClr>
                  </a:outerShdw>
                </a:effectLst>
                <a:latin typeface="Times New Roman" pitchFamily="18" charset="0"/>
                <a:cs typeface="Times New Roman" pitchFamily="18" charset="0"/>
              </a:rPr>
              <a:t>Jürgen </a:t>
            </a:r>
            <a:r>
              <a:rPr lang="hr-HR" sz="3200" b="1" dirty="0" smtClean="0">
                <a:effectLst>
                  <a:outerShdw blurRad="38100" dist="38100" dir="2700000" algn="tl">
                    <a:srgbClr val="000000">
                      <a:alpha val="43137"/>
                    </a:srgbClr>
                  </a:outerShdw>
                </a:effectLst>
                <a:latin typeface="Times New Roman" pitchFamily="18" charset="0"/>
                <a:cs typeface="Times New Roman" pitchFamily="18" charset="0"/>
              </a:rPr>
              <a:t>Habermas</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U g</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rađansko</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m</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društv</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u</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pojedinci </a:t>
            </a:r>
            <a:r>
              <a:rPr lang="vi-VN" sz="2000" dirty="0">
                <a:effectLst>
                  <a:outerShdw blurRad="38100" dist="38100" dir="2700000" algn="tl">
                    <a:srgbClr val="000000">
                      <a:alpha val="43137"/>
                    </a:srgbClr>
                  </a:outerShdw>
                </a:effectLst>
                <a:latin typeface="Times New Roman" pitchFamily="18" charset="0"/>
                <a:cs typeface="Times New Roman" pitchFamily="18" charset="0"/>
              </a:rPr>
              <a:t>prelaze na djelovanje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kompatibilno njihovim vlastitim</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interesima.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Str</a:t>
            </a:r>
            <a:r>
              <a:rPr lang="en-US" sz="2000" dirty="0" smtClean="0">
                <a:effectLst>
                  <a:outerShdw blurRad="38100" dist="38100" dir="2700000" algn="tl">
                    <a:srgbClr val="000000">
                      <a:alpha val="43137"/>
                    </a:srgbClr>
                  </a:outerShdw>
                </a:effectLst>
                <a:latin typeface="Times New Roman" pitchFamily="18" charset="0"/>
                <a:cs typeface="Times New Roman" pitchFamily="18" charset="0"/>
              </a:rPr>
              <a:t>a</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tegijsko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d</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jelovanje </a:t>
            </a:r>
            <a:r>
              <a:rPr lang="vi-VN" sz="2000" dirty="0">
                <a:effectLst>
                  <a:outerShdw blurRad="38100" dist="38100" dir="2700000" algn="tl">
                    <a:srgbClr val="000000">
                      <a:alpha val="43137"/>
                    </a:srgbClr>
                  </a:outerShdw>
                </a:effectLst>
                <a:latin typeface="Times New Roman" pitchFamily="18" charset="0"/>
                <a:cs typeface="Times New Roman" pitchFamily="18" charset="0"/>
              </a:rPr>
              <a:t>je usmjereno na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korist</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a ne na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komunikacijsko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sporazumijevanje</a:t>
            </a:r>
            <a:r>
              <a:rPr lang="vi-VN" sz="2000" dirty="0">
                <a:effectLst>
                  <a:outerShdw blurRad="38100" dist="38100" dir="2700000" algn="tl">
                    <a:srgbClr val="000000">
                      <a:alpha val="43137"/>
                    </a:srgbClr>
                  </a:outerShdw>
                </a:effectLst>
                <a:latin typeface="Times New Roman" pitchFamily="18" charset="0"/>
                <a:cs typeface="Times New Roman" pitchFamily="18" charset="0"/>
              </a:rPr>
              <a:t>.</a:t>
            </a:r>
          </a:p>
          <a:p>
            <a:pPr algn="just"/>
            <a:r>
              <a:rPr lang="vi-VN" sz="2000" dirty="0">
                <a:effectLst>
                  <a:outerShdw blurRad="38100" dist="38100" dir="2700000" algn="tl">
                    <a:srgbClr val="000000">
                      <a:alpha val="43137"/>
                    </a:srgbClr>
                  </a:outerShdw>
                </a:effectLst>
                <a:latin typeface="Times New Roman" pitchFamily="18" charset="0"/>
                <a:cs typeface="Times New Roman" pitchFamily="18" charset="0"/>
              </a:rPr>
              <a:t>Pojava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str</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atifikovanih</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sub</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sistema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determiniše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sistemsk</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u</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zavisnost</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i sistemsku integraciju</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vi-VN" sz="2000" dirty="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General</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izovani komunikacijski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mediji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ili mediji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upravljanja</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moć </a:t>
            </a:r>
            <a:r>
              <a:rPr lang="vi-VN" sz="2000" dirty="0">
                <a:effectLst>
                  <a:outerShdw blurRad="38100" dist="38100" dir="2700000" algn="tl">
                    <a:srgbClr val="000000">
                      <a:alpha val="43137"/>
                    </a:srgbClr>
                  </a:outerShdw>
                </a:effectLst>
                <a:latin typeface="Times New Roman" pitchFamily="18" charset="0"/>
                <a:cs typeface="Times New Roman" pitchFamily="18" charset="0"/>
              </a:rPr>
              <a:t>i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novac</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vi-VN" sz="2000" dirty="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P</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reko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genera</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lizovanih</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vi-VN" sz="2000" dirty="0">
                <a:effectLst>
                  <a:outerShdw blurRad="38100" dist="38100" dir="2700000" algn="tl">
                    <a:srgbClr val="000000">
                      <a:alpha val="43137"/>
                    </a:srgbClr>
                  </a:outerShdw>
                </a:effectLst>
                <a:latin typeface="Times New Roman" pitchFamily="18" charset="0"/>
                <a:cs typeface="Times New Roman" pitchFamily="18" charset="0"/>
              </a:rPr>
              <a:t>medija komunikacije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sub</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sistemi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(politički i ekonomski subsistem) djeluju </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na </a:t>
            </a:r>
            <a:r>
              <a:rPr lang="vi-VN" sz="2000" dirty="0">
                <a:effectLst>
                  <a:outerShdw blurRad="38100" dist="38100" dir="2700000" algn="tl">
                    <a:srgbClr val="000000">
                      <a:alpha val="43137"/>
                    </a:srgbClr>
                  </a:outerShdw>
                </a:effectLst>
                <a:latin typeface="Times New Roman" pitchFamily="18" charset="0"/>
                <a:cs typeface="Times New Roman" pitchFamily="18" charset="0"/>
              </a:rPr>
              <a:t>ponašanje </a:t>
            </a:r>
            <a:r>
              <a:rPr lang="hr-HR" sz="2000" dirty="0" smtClean="0">
                <a:effectLst>
                  <a:outerShdw blurRad="38100" dist="38100" dir="2700000" algn="tl">
                    <a:srgbClr val="000000">
                      <a:alpha val="43137"/>
                    </a:srgbClr>
                  </a:outerShdw>
                </a:effectLst>
                <a:latin typeface="Times New Roman" pitchFamily="18" charset="0"/>
                <a:cs typeface="Times New Roman" pitchFamily="18" charset="0"/>
              </a:rPr>
              <a:t>individuma</a:t>
            </a:r>
            <a:r>
              <a:rPr lang="vi-VN" sz="2000" dirty="0" smtClean="0">
                <a:effectLst>
                  <a:outerShdw blurRad="38100" dist="38100" dir="2700000" algn="tl">
                    <a:srgbClr val="000000">
                      <a:alpha val="43137"/>
                    </a:srgbClr>
                  </a:outerShdw>
                </a:effectLst>
                <a:latin typeface="Times New Roman" pitchFamily="18" charset="0"/>
                <a:cs typeface="Times New Roman" pitchFamily="18" charset="0"/>
              </a:rPr>
              <a:t> nezavisno </a:t>
            </a:r>
            <a:r>
              <a:rPr lang="vi-VN" sz="2000" dirty="0">
                <a:effectLst>
                  <a:outerShdw blurRad="38100" dist="38100" dir="2700000" algn="tl">
                    <a:srgbClr val="000000">
                      <a:alpha val="43137"/>
                    </a:srgbClr>
                  </a:outerShdw>
                </a:effectLst>
                <a:latin typeface="Times New Roman" pitchFamily="18" charset="0"/>
                <a:cs typeface="Times New Roman" pitchFamily="18" charset="0"/>
              </a:rPr>
              <a:t>od njihove neposredne interakcije i njihovih pojedinačnih interesa</a:t>
            </a:r>
            <a:r>
              <a:rPr lang="vi-VN" sz="2000" dirty="0">
                <a:effectLst>
                  <a:outerShdw blurRad="38100" dist="38100" dir="2700000" algn="tl">
                    <a:srgbClr val="000000">
                      <a:alpha val="43137"/>
                    </a:srgbClr>
                  </a:outerShdw>
                </a:effectLst>
                <a:latin typeface="+mj-lt"/>
              </a:rPr>
              <a:t>. </a:t>
            </a:r>
          </a:p>
          <a:p>
            <a:endParaRPr lang="en-US" dirty="0"/>
          </a:p>
        </p:txBody>
      </p:sp>
    </p:spTree>
    <p:extLst>
      <p:ext uri="{BB962C8B-B14F-4D97-AF65-F5344CB8AC3E}">
        <p14:creationId xmlns:p14="http://schemas.microsoft.com/office/powerpoint/2010/main" val="723314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490</TotalTime>
  <Words>2241</Words>
  <Application>Microsoft Office PowerPoint</Application>
  <PresentationFormat>On-screen Show (4:3)</PresentationFormat>
  <Paragraphs>89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Sociologija sa sociologijom prava</vt:lpstr>
      <vt:lpstr>Uvod</vt:lpstr>
      <vt:lpstr>Jürgen Habermas</vt:lpstr>
      <vt:lpstr>Jürgen Habermas</vt:lpstr>
      <vt:lpstr>Jürgen Habermas</vt:lpstr>
      <vt:lpstr>Jürgen Habermas</vt:lpstr>
      <vt:lpstr>Jürgen Habermas</vt:lpstr>
      <vt:lpstr>Jürgen Habermas</vt:lpstr>
      <vt:lpstr>Jürgen Habermas</vt:lpstr>
      <vt:lpstr>Jürgen Habermas</vt:lpstr>
      <vt:lpstr>Jürgen Habermas</vt:lpstr>
      <vt:lpstr>Jürgen Habermas</vt:lpstr>
      <vt:lpstr>Jürgen Habermas</vt:lpstr>
      <vt:lpstr>Jürgen Habermas</vt:lpstr>
      <vt:lpstr>Jürgen Habermas</vt:lpstr>
      <vt:lpstr>Jürgen Habermas</vt:lpstr>
      <vt:lpstr>Jürgen Habermas</vt:lpstr>
      <vt:lpstr>Jürgen Habermas</vt:lpstr>
      <vt:lpstr>Jürgen Habermas</vt:lpstr>
      <vt:lpstr>Jürgen Habermas</vt:lpstr>
      <vt:lpstr>Jürgen Habermas</vt:lpstr>
      <vt:lpstr>Zaključak</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PFK8</dc:creator>
  <cp:lastModifiedBy>mensur</cp:lastModifiedBy>
  <cp:revision>54</cp:revision>
  <dcterms:created xsi:type="dcterms:W3CDTF">2017-03-02T12:00:53Z</dcterms:created>
  <dcterms:modified xsi:type="dcterms:W3CDTF">2019-12-09T11:42:03Z</dcterms:modified>
</cp:coreProperties>
</file>