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6.12.2019.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6.12.2019.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6.12.2019.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6.12.2019.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6.12.2019.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6.12.2019.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6.12.2019.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6.12.2019.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6.12.2019.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6.12.2019.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6.12.2019.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6.12.2019.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pPr algn="ctr"/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EKONOMSKE OSNOVE DRŽAVE I PRAVA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050" dirty="0" smtClean="0"/>
              <a:t>Jašarević, Faruk &amp; Zlatan Jašarević (2010). </a:t>
            </a:r>
            <a:r>
              <a:rPr lang="hr-HR" sz="1050" b="1" i="1" dirty="0" smtClean="0"/>
              <a:t>POLITIČKA EKONOMIJA.</a:t>
            </a:r>
            <a:r>
              <a:rPr lang="hr-HR" sz="1050" dirty="0" smtClean="0"/>
              <a:t> Sarajevo: Interlinea.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POTROŠNJA DRŽAVE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FISKALNE PRIHODE DRŽAVA PRIKUPLJA TEMELJEM FISKALNOG SUVERENITETA – USTAVNIH I ZAKONSKIH OVLAŠTENJA UVOĐENJA I UBIRANJA RAZLIČITIH VRSTA POREZA, DOPRINOSA, PRISTOJBI I PARAFISKALITETA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FISKALNI PRIHODI</a:t>
            </a:r>
            <a:r>
              <a:rPr lang="hr-HR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se prikupljaju bez posredovanja tržišnog mehanizma a obveznost plaćanja osigurava prisila državne organizacije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POTROŠNJA DRŽAVE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NEFISKALNI PRIHODI, koji se ostvaruju ekonomskim mehanizmima, pritječu u državni proračun temeljem: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crpljenja ekonomskih koristi iz imovine u javnom vlasništvu (zemljišta, šuma, rudnika)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deficitarnim financiranjem (prodajom obveznica)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jednosmjernim transferima (darovanja, bespovratna ekonomska pomoć iz inozemstva)</a:t>
            </a:r>
            <a:endParaRPr lang="en-US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STRUKTURA</a:t>
            </a:r>
            <a:b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DRŽAVNE POTROŠNJE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KONAČNU UPOTREBU NOVOSTVORENE VRIJEDNOSTI (P)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čini ZBIR osobne potrošnje stanovništva (C), investicija (I) i državne potrošnje (G), ili</a:t>
            </a:r>
          </a:p>
          <a:p>
            <a:pPr algn="just">
              <a:buNone/>
              <a:defRPr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 = C + I + G</a:t>
            </a:r>
            <a:endParaRPr lang="en-US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DRŽAVA SNAŽNO UTJEČE NA RASPODJELU STVORENE VRIJEDNOSTI PRIKUPLJANJEM POREZA OD POTROŠAČKIH I PROIZVOĐAČKIH SUBJEKATA TE SE MOŽE SMATRATI KLJUČNIM FAKTOROM NJEZINE REDISTRIBUCIJE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STRUKTURA</a:t>
            </a:r>
            <a:b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DRŽAVNE POTROŠNJE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defRPr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DRŽAVA: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isplaćuje dohotke svojim službenicima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transferira dio svojih prihoda socijalno ugroženima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podmiruje troškove nabave dobara i usluga institucijama – korisinicima državnog proračuNA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DRŽAVNA POTROŠNJA (G) PREDSTAVLJA ZBIR</a:t>
            </a:r>
          </a:p>
          <a:p>
            <a:pPr lvl="1"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osobne potrošnje državnih službenika (C)</a:t>
            </a:r>
          </a:p>
          <a:p>
            <a:pPr lvl="1"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investicija u privredu u državnom vlasništvu (I)</a:t>
            </a:r>
          </a:p>
          <a:p>
            <a:pPr lvl="1"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izdataka za funkcioniranje državnih institucija (G)</a:t>
            </a:r>
            <a:endParaRPr lang="en-US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KONTROVERZE O</a:t>
            </a:r>
            <a:br>
              <a:rPr lang="hr-HR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SKUPOJ I JEFTINOJ DRŽAVI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931354"/>
          </a:xfrm>
        </p:spPr>
        <p:txBody>
          <a:bodyPr/>
          <a:lstStyle/>
          <a:p>
            <a:pPr algn="just">
              <a:defRPr/>
            </a:pP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SAVREMENO DEMOKRATSKO DRUŠTVO koncipiralo je: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kontrolne mehanizme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politički pluralizam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parlamentarni sistem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trodiobu vlasti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8"/>
          </a:xfrm>
        </p:spPr>
        <p:txBody>
          <a:bodyPr>
            <a:normAutofit/>
          </a:bodyPr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r>
              <a:rPr lang="bs-Latn-BA" sz="2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Ekonomske osnove države i prava ima za cilj:</a:t>
            </a:r>
          </a:p>
          <a:p>
            <a:pPr marL="109728" indent="0">
              <a:buNone/>
            </a:pPr>
            <a:endParaRPr lang="bs-Latn-BA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900" dirty="0" smtClean="0"/>
              <a:t>definirati političku ekonomiju kao znanost, a potom kao nastavnu disciplinu i teorijski kolegij neophodan za propitivanje temeljne strukture ekonomije;</a:t>
            </a:r>
            <a:endParaRPr lang="bs-Latn-BA" sz="2900" dirty="0" smtClean="0"/>
          </a:p>
          <a:p>
            <a:pPr lvl="0"/>
            <a:r>
              <a:rPr lang="hr-HR" sz="2900" dirty="0" smtClean="0"/>
              <a:t>sistematizirati i klasificirati izlaganja velikih ekonomista i poznatijih ekonomskih škola prateći slijed njihovih misli;</a:t>
            </a:r>
            <a:endParaRPr lang="bs-Latn-BA" sz="2900" dirty="0" smtClean="0"/>
          </a:p>
          <a:p>
            <a:pPr lvl="0"/>
            <a:r>
              <a:rPr lang="hr-HR" sz="2900" dirty="0" smtClean="0"/>
              <a:t>izučiti ekonomski proces, kao ključnu društvenu sferu koja determinira opstanak i povijesnu perspektivu svakog društva s posebnim osvrtom na organsko jedinstvo i simultanost proizvodnje, raspodjele, razmjene i potrošnje;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uvjete i oblike proizvodnje i zakone koji vladaju proizvodnjom materijalnih dobara i usluga;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raspodjelu kao kariku poveznicu između proizvodnje i potrošnje sa svim njezinim kontroverzama i u svim njezinim aspektima;</a:t>
            </a:r>
            <a:endParaRPr lang="bs-Latn-BA" sz="2900" dirty="0" smtClean="0"/>
          </a:p>
          <a:p>
            <a:pPr lvl="0"/>
            <a:r>
              <a:rPr lang="hr-HR" sz="2900" dirty="0" smtClean="0"/>
              <a:t>prezentirati teorijske i praktične aspekte razmjene, nužne spone između proizvodnje i potrošnje i dati seriozan i sistematičan pristup tržišnom mehanizmu – regulatoru društvene reprodukcije;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fazu potrošnje kao proces konačne upotrebe bruto domaćeg proizvoda i vječiti uvjet opstanka ljudske vrste;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odnose u koje ljudi stupaju u proizvodnji i koji odgovaraju određenom stepenu razvitka proizvodnih snaga;</a:t>
            </a:r>
            <a:endParaRPr lang="bs-Latn-BA" sz="2900" dirty="0" smtClean="0"/>
          </a:p>
          <a:p>
            <a:pPr lvl="0"/>
            <a:r>
              <a:rPr lang="hr-HR" sz="2900" dirty="0" smtClean="0"/>
              <a:t>definirati makroekonomske indikatore u koje se sažimaju rezultati društvenog privređivanja;</a:t>
            </a:r>
            <a:endParaRPr lang="bs-Latn-BA" sz="2900" dirty="0" smtClean="0"/>
          </a:p>
          <a:p>
            <a:pPr lvl="0"/>
            <a:r>
              <a:rPr lang="hr-HR" sz="2900" dirty="0" smtClean="0"/>
              <a:t>dati osvrt na ekonomski rast i razvoj;</a:t>
            </a:r>
            <a:endParaRPr lang="bs-Latn-BA" sz="2900" dirty="0" smtClean="0"/>
          </a:p>
          <a:p>
            <a:pPr lvl="0"/>
            <a:r>
              <a:rPr lang="hr-HR" sz="2900" dirty="0" smtClean="0"/>
              <a:t>klasificirati poslovne (konjunkturne) cikluse i sagledati uzroke njihovog nastajanja;</a:t>
            </a:r>
            <a:endParaRPr lang="bs-Latn-BA" sz="2900" dirty="0" smtClean="0"/>
          </a:p>
          <a:p>
            <a:r>
              <a:rPr lang="hr-HR" sz="2900" dirty="0" smtClean="0"/>
              <a:t>sagledati međuovisnost i uzajamnu povezanost između države i ekonomije.</a:t>
            </a:r>
            <a:endParaRPr lang="bs-Latn-BA" sz="2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ekonomskim terminima, pojavama i zakonitostima“</a:t>
            </a:r>
          </a:p>
          <a:p>
            <a:endParaRPr lang="bs-Latn-B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VJEŽBE </a:t>
            </a:r>
            <a:r>
              <a:rPr lang="en-US" dirty="0" smtClean="0"/>
              <a:t>10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bs-Latn-BA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Ekonomske osnove države i prava:</a:t>
            </a:r>
          </a:p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b="1" dirty="0" smtClean="0"/>
              <a:t>UVOD U EKONOMIJU</a:t>
            </a:r>
            <a:endParaRPr lang="bs-Latn-BA" dirty="0" smtClean="0"/>
          </a:p>
          <a:p>
            <a:pPr lvl="0"/>
            <a:r>
              <a:rPr lang="hr-HR" b="1" dirty="0" smtClean="0"/>
              <a:t>EVOLUCIJA EKONOMSKE MISLI</a:t>
            </a:r>
            <a:endParaRPr lang="bs-Latn-BA" dirty="0" smtClean="0"/>
          </a:p>
          <a:p>
            <a:pPr lvl="0"/>
            <a:r>
              <a:rPr lang="hr-HR" b="1" dirty="0" smtClean="0"/>
              <a:t>EKONOMSKI PROCES</a:t>
            </a:r>
            <a:endParaRPr lang="bs-Latn-BA" dirty="0" smtClean="0"/>
          </a:p>
          <a:p>
            <a:pPr lvl="0"/>
            <a:r>
              <a:rPr lang="hr-HR" b="1" dirty="0" smtClean="0"/>
              <a:t>PROIZVODNJA</a:t>
            </a:r>
            <a:endParaRPr lang="bs-Latn-BA" dirty="0" smtClean="0"/>
          </a:p>
          <a:p>
            <a:pPr lvl="0"/>
            <a:r>
              <a:rPr lang="hr-HR" b="1" dirty="0" smtClean="0"/>
              <a:t>RASPODJELA</a:t>
            </a:r>
            <a:endParaRPr lang="bs-Latn-BA" dirty="0" smtClean="0"/>
          </a:p>
          <a:p>
            <a:pPr lvl="0"/>
            <a:r>
              <a:rPr lang="hr-HR" b="1" dirty="0" smtClean="0"/>
              <a:t>RAZMJENA</a:t>
            </a:r>
            <a:endParaRPr lang="bs-Latn-BA" dirty="0" smtClean="0"/>
          </a:p>
          <a:p>
            <a:pPr lvl="0"/>
            <a:r>
              <a:rPr lang="hr-HR" b="1" dirty="0" smtClean="0"/>
              <a:t>POTROŠNJA</a:t>
            </a:r>
            <a:endParaRPr lang="bs-Latn-BA" dirty="0" smtClean="0"/>
          </a:p>
          <a:p>
            <a:pPr lvl="0"/>
            <a:r>
              <a:rPr lang="hr-HR" b="1" dirty="0" smtClean="0"/>
              <a:t>PRINCIPI PROIZVODNJE I ORGANIZACIJA POSLOVANJA</a:t>
            </a:r>
            <a:endParaRPr lang="bs-Latn-BA" dirty="0" smtClean="0"/>
          </a:p>
          <a:p>
            <a:pPr lvl="0"/>
            <a:r>
              <a:rPr lang="hr-HR" b="1" dirty="0" smtClean="0"/>
              <a:t>MJERENJE EKONOMSKE AKTIVNOSTI</a:t>
            </a:r>
            <a:endParaRPr lang="bs-Latn-BA" dirty="0" smtClean="0"/>
          </a:p>
          <a:p>
            <a:pPr lvl="0"/>
            <a:r>
              <a:rPr lang="hr-HR" b="1" dirty="0" smtClean="0"/>
              <a:t>EKONOMSKI RAST I RAZVOJ</a:t>
            </a:r>
          </a:p>
          <a:p>
            <a:pPr lvl="0"/>
            <a:r>
              <a:rPr lang="hr-HR" b="1" dirty="0" smtClean="0"/>
              <a:t>POSLOVNI (KONJUNKTURNI) CIKLUSI</a:t>
            </a:r>
            <a:endParaRPr lang="bs-Latn-BA" dirty="0" smtClean="0"/>
          </a:p>
          <a:p>
            <a:r>
              <a:rPr lang="hr-HR" b="1" dirty="0" smtClean="0"/>
              <a:t>DRŽAVA I EKONOMIJA</a:t>
            </a:r>
            <a:endParaRPr lang="bs-Latn-BA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FAZE EKONOMSKOG PROCESA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1.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PROIZVODNJA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2.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RASPODJELA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3.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RAZMJENA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4.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POTROŠNJA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CILJEVI IZLAGANJA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80000"/>
              </a:lnSpc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80000"/>
              </a:lnSpc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DATI OPĆE POJMOVE O POTROŠNJI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None/>
            </a:pP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OBJASNITI POVEZANOST PROIZVODNJE I POTROŠNJE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None/>
            </a:pP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OBJASNITI STRUKTURU I VRSTE POTROŠNJE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None/>
            </a:pP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ANALIZIRATI KAUZALNI ODNOS POTROŠNJE I ŠTEDNJE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DEFINIRATI PRIVREDNE INVESTICIJE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OBJASNITI POTROŠNJU DRŽAVE, STRUKTURU DRŽAVNE POTROŠNJE I KONTROVERZE O SKUPOJ I JEFTINOJ DRŽAVI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OPĆ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POJMOV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O POTROŠNJ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POTROŠNJA JE POSLJEDNJA FAZA EKONOMSKOG PROCESA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POTROŠNJA JE INDIVIDUALAN ČIN TROŠENJA DOBARA U SVRHU ZADOVOLJAVANJA POTREBA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POTROŠNJA </a:t>
            </a:r>
            <a:r>
              <a:rPr lang="en-US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EPILOG ZBIVANJA U PRETHODNIM FAZAMA EKONOMSKOG PROCESA</a:t>
            </a:r>
            <a:endParaRPr lang="en-US" sz="3200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POTROŠNJA	JE IZRAVAN </a:t>
            </a:r>
            <a:r>
              <a:rPr lang="hr-HR" sz="3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ODRAZ</a:t>
            </a: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POTREBA DRUŠTVA DA KONTINUIRANO ZADOVOLJAVA BROJNE POTREBE I VJEČITI JE </a:t>
            </a:r>
            <a:r>
              <a:rPr lang="hr-HR" sz="3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UVJET</a:t>
            </a: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OPSTANKA LJUDSKE VRSTE, DOK JE PROIZVODNJA VJEČITA </a:t>
            </a:r>
            <a:r>
              <a:rPr lang="hr-HR" sz="3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PRETPOSTAVKA</a:t>
            </a: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NJEGOVA OSTVARENJA</a:t>
            </a:r>
            <a:endParaRPr lang="en-US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b="1" dirty="0" smtClean="0">
              <a:solidFill>
                <a:schemeClr val="folHlink"/>
              </a:solidFill>
              <a:latin typeface="Arial" charset="0"/>
            </a:endParaRPr>
          </a:p>
          <a:p>
            <a:pPr algn="ctr">
              <a:buNone/>
            </a:pP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FAZA POTROŠNJE</a:t>
            </a:r>
          </a:p>
          <a:p>
            <a:pPr algn="ctr">
              <a:buNone/>
            </a:pP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PROCES KONAČNE UPOTREBE BRUTO DOMAĆEG PROIZVODA ILI NACIONALNOG DOHOTKA</a:t>
            </a:r>
            <a:endParaRPr lang="en-US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365760" lvl="1" indent="-256032">
              <a:buClr>
                <a:schemeClr val="accent3"/>
              </a:buClr>
              <a:buNone/>
            </a:pPr>
            <a:endParaRPr lang="en-US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endParaRPr lang="en-US" sz="3200" b="1" cap="all" dirty="0" smtClean="0">
              <a:latin typeface="Arial" charset="0"/>
            </a:endParaRPr>
          </a:p>
          <a:p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7157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OPĆENITO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60048"/>
          </a:xfrm>
        </p:spPr>
        <p:txBody>
          <a:bodyPr>
            <a:normAutofit fontScale="55000" lnSpcReduction="20000"/>
          </a:bodyPr>
          <a:lstStyle/>
          <a:p>
            <a:r>
              <a:rPr lang="hr-HR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POTROŠNJA I ŠTEDNJA</a:t>
            </a:r>
            <a:endParaRPr lang="en-US" sz="3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hr-HR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OSOBNA POTROŠNJA</a:t>
            </a:r>
            <a:endParaRPr lang="en-US" sz="3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ENGELOVI ZAKONI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ANTICIPIRANA POTROŠNJA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None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/>
            <a:r>
              <a:rPr lang="hr-HR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PRIVREDNE INVESTICIJE</a:t>
            </a:r>
            <a:endParaRPr lang="en-US" sz="3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POKAZATELJI INVESTICIJA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-</a:t>
            </a:r>
            <a:r>
              <a:rPr lang="hr-HR" sz="3600" b="1" cap="all" dirty="0" smtClean="0">
                <a:latin typeface="Times New Roman" pitchFamily="18" charset="0"/>
                <a:cs typeface="Times New Roman" pitchFamily="18" charset="0"/>
              </a:rPr>
              <a:t>bruto investicije</a:t>
            </a:r>
          </a:p>
          <a:p>
            <a:pPr>
              <a:buNone/>
              <a:defRPr/>
            </a:pPr>
            <a:r>
              <a:rPr lang="en-US" sz="3600" b="1" cap="all" dirty="0" smtClean="0">
                <a:latin typeface="Times New Roman" pitchFamily="18" charset="0"/>
                <a:cs typeface="Times New Roman" pitchFamily="18" charset="0"/>
              </a:rPr>
              <a:t>         -</a:t>
            </a:r>
            <a:r>
              <a:rPr lang="hr-HR" sz="3600" b="1" cap="all" dirty="0" smtClean="0">
                <a:latin typeface="Times New Roman" pitchFamily="18" charset="0"/>
                <a:cs typeface="Times New Roman" pitchFamily="18" charset="0"/>
              </a:rPr>
              <a:t>neto investicije</a:t>
            </a:r>
          </a:p>
          <a:p>
            <a:pPr>
              <a:buNone/>
              <a:defRPr/>
            </a:pPr>
            <a:r>
              <a:rPr lang="en-US" sz="3600" b="1" cap="all" dirty="0" smtClean="0">
                <a:latin typeface="Times New Roman" pitchFamily="18" charset="0"/>
                <a:cs typeface="Times New Roman" pitchFamily="18" charset="0"/>
              </a:rPr>
              <a:t>         -</a:t>
            </a:r>
            <a:r>
              <a:rPr lang="hr-HR" sz="3600" b="1" cap="all" dirty="0" smtClean="0">
                <a:latin typeface="Times New Roman" pitchFamily="18" charset="0"/>
                <a:cs typeface="Times New Roman" pitchFamily="18" charset="0"/>
              </a:rPr>
              <a:t>nove investicije</a:t>
            </a:r>
            <a:endParaRPr lang="en-US" sz="36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marL="852678" indent="-742950">
              <a:buNone/>
              <a:defRPr/>
            </a:pPr>
            <a:r>
              <a:rPr lang="en-US" sz="3600" dirty="0" smtClean="0">
                <a:latin typeface="Arial" charset="0"/>
              </a:rPr>
              <a:t>2.    </a:t>
            </a:r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PROCES DEZINVESTIRANJA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None/>
              <a:defRPr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     </a:t>
            </a:r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VELIČINA INVESTICIJA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hr-HR" sz="2100" b="1" i="1" dirty="0" smtClean="0">
                <a:latin typeface="Times New Roman" pitchFamily="18" charset="0"/>
                <a:cs typeface="Times New Roman" pitchFamily="18" charset="0"/>
              </a:rPr>
              <a:t>NAPREDAK U BUDUĆNOSTI TEMELJI SE</a:t>
            </a:r>
            <a:r>
              <a:rPr lang="en-US" sz="21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100" b="1" i="1" dirty="0" smtClean="0">
                <a:latin typeface="Times New Roman" pitchFamily="18" charset="0"/>
                <a:cs typeface="Times New Roman" pitchFamily="18" charset="0"/>
              </a:rPr>
              <a:t>NA ODRICANJIMA U SADAŠNJOSTI</a:t>
            </a:r>
            <a:r>
              <a:rPr lang="en-US" sz="21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hr-HR" sz="2100" b="1" i="1" dirty="0" smtClean="0">
                <a:latin typeface="Times New Roman" pitchFamily="18" charset="0"/>
                <a:cs typeface="Times New Roman" pitchFamily="18" charset="0"/>
              </a:rPr>
              <a:t>NA IZUZIMANJU JEDNOG DIJELA STVORENE VRIJEDNOSTI OD TEKUĆE POTROŠNJE,U SVRHU STVARANJA UVJETA ZA RAST POTROŠNJE U BUDUĆNOSTI</a:t>
            </a:r>
            <a:endParaRPr lang="en-US" sz="2100" b="1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POTROŠNJA DRŽAVE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KLJUČNO JE PITANJE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EKONOMSKE RAVNOTEŽE KAKO OŽIVJETI AGREGATNU POTRAŽNJU</a:t>
            </a: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KADA NISKE KAMATNE STOPE NE POTIČU ŠTEDIŠE DA INVESTIRAJU SVOJ KAPITAL, TADA JE ZADAĆA DRŽAVE DA INTERVENIRA U OŽIVLJAVANJU POTRAŽNJE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DRŽAVNA EKONOMSKA POLITIKA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JE NEZAMJENJIVA POLUGA: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održavanja</a:t>
            </a:r>
            <a:r>
              <a:rPr lang="hr-HR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ekonomske ravnoteže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sprečavanja ekonomskih kriza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poticanja ekonomskog rasta i razvoja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POTROŠNJA DRŽAVE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608576"/>
          </a:xfrm>
        </p:spPr>
        <p:txBody>
          <a:bodyPr>
            <a:normAutofit fontScale="77500" lnSpcReduction="2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PUTEM DRŽAVNOG PRORAČUNA (BUDŽETA) DRŽAVA DISPONIRA ZNAČAJNIM DIJELOM UČINKA DRUŠTVENE REPRODUKCIJE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FISKALNIM INSTRUMENTIMA (porezima, carinama...) država prikuplja značajna sredstva, a u slučaju potrebe DODATNE IZVORE FINANCIRANJA osigurava emisijom državnih obveznica koje prodaje u zemlji i inozemstvu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KROZ JAVNI DUG PREMOŠĆUJE SE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RASKORAK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IZMEĐU: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TRENUTNE VISINE DRŽAVNIH RASHODA</a:t>
            </a:r>
          </a:p>
          <a:p>
            <a:pPr lvl="1" algn="just">
              <a:buNone/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I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OGRANIČENIH PRIHODA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Dio državnih prihoda ostvaruje se iz NEFISKALNIH IZVORA (od imovine u državnom vlasništvu, od vlastitih prihoda, darova...)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416</TotalTime>
  <Words>730</Words>
  <Application>Microsoft Office PowerPoint</Application>
  <PresentationFormat>On-screen Show (4:3)</PresentationFormat>
  <Paragraphs>130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</vt:lpstr>
      <vt:lpstr>PRAVNI FAKULTET  EKONOMSKE OSNOVE DRŽAVE I PRAVA Jašarević, Faruk &amp; Zlatan Jašarević (2010). POLITIČKA EKONOMIJA. Sarajevo: Interlinea. </vt:lpstr>
      <vt:lpstr> VJEŽBE 10</vt:lpstr>
      <vt:lpstr>VJEŽBE 10</vt:lpstr>
      <vt:lpstr>FAZE EKONOMSKOG PROCESA</vt:lpstr>
      <vt:lpstr>CILJEVI IZLAGANJA</vt:lpstr>
      <vt:lpstr>OPĆI POJMOVI O POTROŠNJE</vt:lpstr>
      <vt:lpstr> OPĆENITO</vt:lpstr>
      <vt:lpstr>POTROŠNJA DRŽAVE</vt:lpstr>
      <vt:lpstr>POTROŠNJA DRŽAVE</vt:lpstr>
      <vt:lpstr>POTROŠNJA DRŽAVE</vt:lpstr>
      <vt:lpstr>POTROŠNJA DRŽAVE</vt:lpstr>
      <vt:lpstr>STRUKTURA DRŽAVNE POTROŠNJE</vt:lpstr>
      <vt:lpstr>STRUKTURA DRŽAVNE POTROŠNJE</vt:lpstr>
      <vt:lpstr>KONTROVERZE O SKUPOJ I JEFTINOJ DRŽAVI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81</cp:revision>
  <dcterms:created xsi:type="dcterms:W3CDTF">2018-10-08T16:50:54Z</dcterms:created>
  <dcterms:modified xsi:type="dcterms:W3CDTF">2019-12-06T12:35:43Z</dcterms:modified>
</cp:coreProperties>
</file>