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8" r:id="rId4"/>
    <p:sldId id="259" r:id="rId5"/>
    <p:sldId id="262" r:id="rId6"/>
    <p:sldId id="263" r:id="rId7"/>
    <p:sldId id="265" r:id="rId8"/>
    <p:sldId id="264" r:id="rId9"/>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s-Latn-B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3767583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28985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s-Latn-B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81904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530900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s-Latn-B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99128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Date Placeholder 4"/>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023347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s-Latn-B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7" name="Date Placeholder 6"/>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70834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s-Latn-BA"/>
          </a:p>
        </p:txBody>
      </p:sp>
      <p:sp>
        <p:nvSpPr>
          <p:cNvPr id="3" name="Date Placeholder 2"/>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445316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859534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s-Latn-B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1563606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s-Latn-B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s-Latn-B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D8837E-E15A-4F53-9B86-A0EBC71CFA8D}" type="datetimeFigureOut">
              <a:rPr lang="bs-Latn-BA" smtClean="0"/>
              <a:t>4.12.2019</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C97BB6C7-3784-4EE1-A5B5-69659B6F2E84}" type="slidenum">
              <a:rPr lang="bs-Latn-BA" smtClean="0"/>
              <a:t>‹#›</a:t>
            </a:fld>
            <a:endParaRPr lang="bs-Latn-BA"/>
          </a:p>
        </p:txBody>
      </p:sp>
    </p:spTree>
    <p:extLst>
      <p:ext uri="{BB962C8B-B14F-4D97-AF65-F5344CB8AC3E}">
        <p14:creationId xmlns:p14="http://schemas.microsoft.com/office/powerpoint/2010/main" val="246907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21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s-Latn-B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D8837E-E15A-4F53-9B86-A0EBC71CFA8D}" type="datetimeFigureOut">
              <a:rPr lang="bs-Latn-BA" smtClean="0"/>
              <a:t>4.12.2019</a:t>
            </a:fld>
            <a:endParaRPr lang="bs-Latn-B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BB6C7-3784-4EE1-A5B5-69659B6F2E84}" type="slidenum">
              <a:rPr lang="bs-Latn-BA" smtClean="0"/>
              <a:t>‹#›</a:t>
            </a:fld>
            <a:endParaRPr lang="bs-Latn-BA"/>
          </a:p>
        </p:txBody>
      </p:sp>
    </p:spTree>
    <p:extLst>
      <p:ext uri="{BB962C8B-B14F-4D97-AF65-F5344CB8AC3E}">
        <p14:creationId xmlns:p14="http://schemas.microsoft.com/office/powerpoint/2010/main" val="4276420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3528" y="1988841"/>
            <a:ext cx="8496944" cy="1611610"/>
          </a:xfrm>
        </p:spPr>
        <p:txBody>
          <a:bodyPr>
            <a:norm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Sociologija sa sociologijom prava</a:t>
            </a: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Subtitle 4"/>
          <p:cNvSpPr>
            <a:spLocks noGrp="1"/>
          </p:cNvSpPr>
          <p:nvPr>
            <p:ph type="subTitle" idx="1"/>
          </p:nvPr>
        </p:nvSpPr>
        <p:spPr>
          <a:xfrm>
            <a:off x="1371600" y="3356992"/>
            <a:ext cx="6400800" cy="3240360"/>
          </a:xfrm>
        </p:spPr>
        <p:txBody>
          <a:bodyPr>
            <a:normAutofit/>
          </a:bodyPr>
          <a:lstStyle/>
          <a:p>
            <a:endParaRPr lang="bs-Latn-BA" b="1" dirty="0">
              <a:solidFill>
                <a:schemeClr val="tx1"/>
              </a:solidFill>
              <a:latin typeface="Cambria" panose="02040503050406030204"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Prof. dr. Mensur Kustura</a:t>
            </a:r>
          </a:p>
          <a:p>
            <a:endPar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201</a:t>
            </a:r>
            <a:r>
              <a:rPr lang="en-US"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9</a:t>
            </a:r>
            <a:r>
              <a:rPr lang="bs-Latn-BA"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en-US"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20</a:t>
            </a:r>
            <a:r>
              <a:rPr lang="bs-Latn-BA" b="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t>
            </a:r>
            <a:endParaRPr lang="bs-Latn-BA"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8958577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Uvod</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hr-BA" sz="2800" dirty="0" smtClean="0">
                <a:latin typeface="Times New Roman" pitchFamily="18" charset="0"/>
                <a:cs typeface="Times New Roman" pitchFamily="18" charset="0"/>
              </a:rPr>
              <a:t>Pojam pravnih pojava odnosno društveno nepravnih pojava kao takvih, ima veliki značaj za sociologiju prava. Doprinos pravnih i društveno nepravnih pojava funkcioniranju društvene zajednice je od epistemološke vrijednosti.</a:t>
            </a:r>
          </a:p>
          <a:p>
            <a:pPr algn="just"/>
            <a:r>
              <a:rPr lang="hr-BA" sz="2800" dirty="0" smtClean="0">
                <a:latin typeface="Times New Roman" pitchFamily="18" charset="0"/>
                <a:cs typeface="Times New Roman" pitchFamily="18" charset="0"/>
              </a:rPr>
              <a:t>Ovdje s</a:t>
            </a:r>
            <a:r>
              <a:rPr lang="en-US" sz="2800" dirty="0" smtClean="0">
                <a:latin typeface="Times New Roman" pitchFamily="18" charset="0"/>
                <a:cs typeface="Times New Roman" pitchFamily="18" charset="0"/>
              </a:rPr>
              <a:t>m</a:t>
            </a:r>
            <a:r>
              <a:rPr lang="hr-BA" sz="2800" dirty="0" smtClean="0">
                <a:latin typeface="Times New Roman" pitchFamily="18" charset="0"/>
                <a:cs typeface="Times New Roman" pitchFamily="18" charset="0"/>
              </a:rPr>
              <a:t>o dali osnove karakteristike pravnih i društveno nepravnih pojava koje susrećemo uglavnom u literaturi, razlike između datih pojava u arhajskim i modernim društvima, s obzirom na kriterij prinude</a:t>
            </a:r>
            <a:r>
              <a:rPr lang="hr-BA" sz="2800" dirty="0">
                <a:latin typeface="Times New Roman" pitchFamily="18" charset="0"/>
                <a:cs typeface="Times New Roman" pitchFamily="18" charset="0"/>
              </a:rPr>
              <a:t>.</a:t>
            </a:r>
            <a:r>
              <a:rPr lang="hr-BA" sz="2800" dirty="0" smtClean="0">
                <a:latin typeface="Times New Roman" pitchFamily="18" charset="0"/>
                <a:cs typeface="Times New Roman" pitchFamily="18" charset="0"/>
              </a:rPr>
              <a:t> </a:t>
            </a:r>
            <a:endParaRPr lang="hr-BA" sz="2800" dirty="0">
              <a:latin typeface="Times New Roman" pitchFamily="18" charset="0"/>
              <a:cs typeface="Times New Roman" pitchFamily="18" charset="0"/>
            </a:endParaRPr>
          </a:p>
        </p:txBody>
      </p:sp>
    </p:spTree>
    <p:extLst>
      <p:ext uri="{BB962C8B-B14F-4D97-AF65-F5344CB8AC3E}">
        <p14:creationId xmlns:p14="http://schemas.microsoft.com/office/powerpoint/2010/main" val="1849316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bs-Latn-BA" sz="3600" b="1" dirty="0" smtClean="0">
                <a:effectLst>
                  <a:outerShdw blurRad="38100" dist="38100" dir="2700000" algn="tl">
                    <a:srgbClr val="000000">
                      <a:alpha val="43137"/>
                    </a:srgbClr>
                  </a:outerShdw>
                </a:effectLst>
                <a:latin typeface="Times New Roman" pitchFamily="18" charset="0"/>
                <a:cs typeface="Times New Roman" pitchFamily="18" charset="0"/>
              </a:rPr>
              <a:t>Predmet pravne sociologije - drugi dio</a:t>
            </a:r>
            <a:endParaRPr lang="bs-Latn-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hr-HR" sz="2800" dirty="0">
                <a:latin typeface="Times New Roman" panose="02020603050405020304" pitchFamily="18" charset="0"/>
                <a:cs typeface="Times New Roman" panose="02020603050405020304" pitchFamily="18" charset="0"/>
              </a:rPr>
              <a:t>S</a:t>
            </a:r>
            <a:r>
              <a:rPr lang="vi-VN" sz="2800" dirty="0" smtClean="0">
                <a:latin typeface="Times New Roman" panose="02020603050405020304" pitchFamily="18" charset="0"/>
                <a:cs typeface="Times New Roman" panose="02020603050405020304" pitchFamily="18" charset="0"/>
              </a:rPr>
              <a:t>ve </a:t>
            </a:r>
            <a:r>
              <a:rPr lang="vi-VN" sz="2800" dirty="0">
                <a:latin typeface="Times New Roman" panose="02020603050405020304" pitchFamily="18" charset="0"/>
                <a:cs typeface="Times New Roman" panose="02020603050405020304" pitchFamily="18" charset="0"/>
              </a:rPr>
              <a:t>pravne pojave mogu biti posmatrane kao društvene pojave. Obrnuto, sve društvene pojave nisu pravne; to dovodi do toga da se pitamo po </a:t>
            </a:r>
            <a:r>
              <a:rPr lang="vi-VN" sz="2800" dirty="0" smtClean="0">
                <a:latin typeface="Times New Roman" panose="02020603050405020304" pitchFamily="18" charset="0"/>
                <a:cs typeface="Times New Roman" panose="02020603050405020304" pitchFamily="18" charset="0"/>
              </a:rPr>
              <a:t>ko</a:t>
            </a:r>
            <a:r>
              <a:rPr lang="hr-HR" sz="2800" dirty="0" smtClean="0">
                <a:latin typeface="Times New Roman" panose="02020603050405020304" pitchFamily="18" charset="0"/>
                <a:cs typeface="Times New Roman" panose="02020603050405020304" pitchFamily="18" charset="0"/>
              </a:rPr>
              <a:t>jem</a:t>
            </a:r>
            <a:r>
              <a:rPr lang="vi-VN" sz="2800" dirty="0" smtClean="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kriterijumu se pravne pojave mogu izdvojiti iz cjeline društvenih pojava. </a:t>
            </a:r>
            <a:endParaRPr lang="hr-HR" sz="2800" dirty="0" smtClean="0">
              <a:latin typeface="Times New Roman" panose="02020603050405020304" pitchFamily="18" charset="0"/>
              <a:cs typeface="Times New Roman" panose="02020603050405020304" pitchFamily="18" charset="0"/>
            </a:endParaRPr>
          </a:p>
          <a:p>
            <a:pPr algn="just"/>
            <a:r>
              <a:rPr lang="vi-VN" sz="2800" dirty="0" smtClean="0">
                <a:latin typeface="Times New Roman" panose="02020603050405020304" pitchFamily="18" charset="0"/>
                <a:cs typeface="Times New Roman" panose="02020603050405020304" pitchFamily="18" charset="0"/>
              </a:rPr>
              <a:t>Kako </a:t>
            </a:r>
            <a:r>
              <a:rPr lang="vi-VN" sz="2800" dirty="0">
                <a:latin typeface="Times New Roman" panose="02020603050405020304" pitchFamily="18" charset="0"/>
                <a:cs typeface="Times New Roman" panose="02020603050405020304" pitchFamily="18" charset="0"/>
              </a:rPr>
              <a:t>je objektivno pravo poistovjećeno s pravnim pravilom, razlika će najnormalnije biti izražena u izrazima </a:t>
            </a:r>
            <a:r>
              <a:rPr lang="hr-HR" sz="2800" dirty="0" smtClean="0">
                <a:latin typeface="Times New Roman" panose="02020603050405020304" pitchFamily="18" charset="0"/>
                <a:cs typeface="Times New Roman" panose="02020603050405020304" pitchFamily="18" charset="0"/>
              </a:rPr>
              <a:t>pravnih </a:t>
            </a:r>
            <a:r>
              <a:rPr lang="vi-VN" sz="2800" dirty="0" smtClean="0">
                <a:latin typeface="Times New Roman" panose="02020603050405020304" pitchFamily="18" charset="0"/>
                <a:cs typeface="Times New Roman" panose="02020603050405020304" pitchFamily="18" charset="0"/>
              </a:rPr>
              <a:t>pravila</a:t>
            </a:r>
            <a:r>
              <a:rPr lang="vi-VN" sz="2800" dirty="0">
                <a:latin typeface="Times New Roman" panose="02020603050405020304" pitchFamily="18" charset="0"/>
                <a:cs typeface="Times New Roman" panose="02020603050405020304" pitchFamily="18" charset="0"/>
              </a:rPr>
              <a:t>: pitaćemo se zbog koje osobine pravna pravila mogu biti izdvojena iz skupa pravila društvenog ponašanja. Ovo hipotetička osobina je nazvana </a:t>
            </a:r>
            <a:r>
              <a:rPr lang="vi-VN" sz="2800" dirty="0" smtClean="0">
                <a:latin typeface="Times New Roman" panose="02020603050405020304" pitchFamily="18" charset="0"/>
                <a:cs typeface="Times New Roman" panose="02020603050405020304" pitchFamily="18" charset="0"/>
              </a:rPr>
              <a:t>prav</a:t>
            </a:r>
            <a:r>
              <a:rPr lang="en-US" sz="2800" dirty="0" err="1" smtClean="0">
                <a:latin typeface="Times New Roman" panose="02020603050405020304" pitchFamily="18" charset="0"/>
                <a:cs typeface="Times New Roman" panose="02020603050405020304" pitchFamily="18" charset="0"/>
              </a:rPr>
              <a:t>nost</a:t>
            </a:r>
            <a:r>
              <a:rPr lang="vi-VN" sz="2800" dirty="0" smtClean="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993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Predmet pravne sociologije - drugi dio</a:t>
            </a:r>
          </a:p>
        </p:txBody>
      </p:sp>
      <p:sp>
        <p:nvSpPr>
          <p:cNvPr id="3" name="Content Placeholder 2"/>
          <p:cNvSpPr>
            <a:spLocks noGrp="1"/>
          </p:cNvSpPr>
          <p:nvPr>
            <p:ph idx="1"/>
          </p:nvPr>
        </p:nvSpPr>
        <p:spPr/>
        <p:txBody>
          <a:bodyPr>
            <a:normAutofit fontScale="77500" lnSpcReduction="20000"/>
          </a:bodyPr>
          <a:lstStyle/>
          <a:p>
            <a:pPr algn="just"/>
            <a:r>
              <a:rPr lang="vi-VN" sz="3500" dirty="0">
                <a:latin typeface="+mj-lt"/>
              </a:rPr>
              <a:t>Osnovni oblici razlike između pravnog i društvenog nepravnog - Pravnici nisu čekali sociologe da bi shvatili da pored prava postoje i druga pravila koja upravljaju </a:t>
            </a:r>
            <a:r>
              <a:rPr lang="hr-HR" sz="3500" dirty="0" smtClean="0">
                <a:latin typeface="Times New Roman" pitchFamily="18" charset="0"/>
                <a:cs typeface="Times New Roman" pitchFamily="18" charset="0"/>
              </a:rPr>
              <a:t>socijalnim</a:t>
            </a:r>
            <a:r>
              <a:rPr lang="hr-HR" sz="3500" dirty="0" smtClean="0">
                <a:latin typeface="+mj-lt"/>
              </a:rPr>
              <a:t> </a:t>
            </a:r>
            <a:r>
              <a:rPr lang="vi-VN" sz="3500" dirty="0" smtClean="0">
                <a:latin typeface="+mj-lt"/>
              </a:rPr>
              <a:t>odnosima </a:t>
            </a:r>
            <a:r>
              <a:rPr lang="vi-VN" sz="3500" dirty="0">
                <a:latin typeface="+mj-lt"/>
              </a:rPr>
              <a:t>čovjeka sa svojim </a:t>
            </a:r>
            <a:r>
              <a:rPr lang="vi-VN" sz="3500" dirty="0" smtClean="0">
                <a:latin typeface="+mj-lt"/>
              </a:rPr>
              <a:t>bli</a:t>
            </a:r>
            <a:r>
              <a:rPr lang="hr-HR" sz="3500" dirty="0" smtClean="0">
                <a:latin typeface="Times New Roman" pitchFamily="18" charset="0"/>
                <a:cs typeface="Times New Roman" pitchFamily="18" charset="0"/>
              </a:rPr>
              <a:t>ž</a:t>
            </a:r>
            <a:r>
              <a:rPr lang="vi-VN" sz="3500" dirty="0" smtClean="0">
                <a:latin typeface="+mj-lt"/>
              </a:rPr>
              <a:t>njim</a:t>
            </a:r>
            <a:r>
              <a:rPr lang="hr-HR" sz="3500" dirty="0" smtClean="0">
                <a:latin typeface="+mj-lt"/>
              </a:rPr>
              <a:t> </a:t>
            </a:r>
            <a:r>
              <a:rPr lang="hr-HR" sz="3500" dirty="0" smtClean="0">
                <a:latin typeface="Times New Roman" pitchFamily="18" charset="0"/>
                <a:cs typeface="Times New Roman" pitchFamily="18" charset="0"/>
              </a:rPr>
              <a:t>unutar političke zajednice</a:t>
            </a:r>
            <a:r>
              <a:rPr lang="vi-VN" sz="3500" dirty="0" smtClean="0">
                <a:latin typeface="Times New Roman" pitchFamily="18" charset="0"/>
                <a:cs typeface="Times New Roman" pitchFamily="18" charset="0"/>
              </a:rPr>
              <a:t>:</a:t>
            </a:r>
            <a:r>
              <a:rPr lang="vi-VN" sz="3500" dirty="0" smtClean="0">
                <a:latin typeface="+mj-lt"/>
              </a:rPr>
              <a:t> </a:t>
            </a:r>
            <a:r>
              <a:rPr lang="vi-VN" sz="3500" dirty="0">
                <a:latin typeface="+mj-lt"/>
              </a:rPr>
              <a:t>razlika religije, prava i morala već dugo ima opšte mjesto u svim uvodima za pravne studije</a:t>
            </a:r>
            <a:r>
              <a:rPr lang="vi-VN" sz="3500" dirty="0" smtClean="0">
                <a:latin typeface="+mj-lt"/>
              </a:rPr>
              <a:t>.</a:t>
            </a:r>
            <a:endParaRPr lang="hr-HR" sz="3500" dirty="0" smtClean="0">
              <a:latin typeface="+mj-lt"/>
            </a:endParaRPr>
          </a:p>
          <a:p>
            <a:pPr algn="just"/>
            <a:r>
              <a:rPr lang="hr-HR" sz="3500" dirty="0" smtClean="0">
                <a:latin typeface="Times New Roman" pitchFamily="18" charset="0"/>
                <a:cs typeface="Times New Roman" pitchFamily="18" charset="0"/>
              </a:rPr>
              <a:t>Postoje značajne razlike između pravnog i društveno nepravnog u arhajskim i modernim društvima s obzirom na kriterij pravnosti. U čemu se sastoji razlika između gore navedenih društva na osnovu kriterija pravnosti.</a:t>
            </a:r>
          </a:p>
          <a:p>
            <a:pPr algn="just"/>
            <a:endParaRPr lang="vi-VN" sz="3500" dirty="0">
              <a:latin typeface="+mj-lt"/>
            </a:endParaRPr>
          </a:p>
          <a:p>
            <a:pPr algn="just"/>
            <a:endParaRPr lang="vi-VN" dirty="0"/>
          </a:p>
          <a:p>
            <a:pPr algn="just"/>
            <a:endParaRPr lang="hr-BA" dirty="0"/>
          </a:p>
        </p:txBody>
      </p:sp>
    </p:spTree>
    <p:extLst>
      <p:ext uri="{BB962C8B-B14F-4D97-AF65-F5344CB8AC3E}">
        <p14:creationId xmlns:p14="http://schemas.microsoft.com/office/powerpoint/2010/main" val="556119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Predmet pravne sociologije - drugi dio</a:t>
            </a:r>
          </a:p>
        </p:txBody>
      </p:sp>
      <p:sp>
        <p:nvSpPr>
          <p:cNvPr id="3" name="Content Placeholder 2"/>
          <p:cNvSpPr>
            <a:spLocks noGrp="1"/>
          </p:cNvSpPr>
          <p:nvPr>
            <p:ph idx="1"/>
          </p:nvPr>
        </p:nvSpPr>
        <p:spPr/>
        <p:txBody>
          <a:bodyPr>
            <a:normAutofit fontScale="70000" lnSpcReduction="20000"/>
          </a:bodyPr>
          <a:lstStyle/>
          <a:p>
            <a:pPr algn="just"/>
            <a:r>
              <a:rPr lang="hr-BA" sz="3600" dirty="0">
                <a:latin typeface="Times New Roman" pitchFamily="18" charset="0"/>
                <a:cs typeface="Times New Roman" pitchFamily="18" charset="0"/>
              </a:rPr>
              <a:t>Razlika u modernim društvima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Problem pravnosti u takvim društvima znatno je izgubio oštrinu zbog jedne sasvim formalne okolnosti: ta društva imala su samo pisano pravo. Tako da se pravo ovdje podudara s dokumentima na koje je pečat prava stavila vlast, legislativa, propisi, pa i </a:t>
            </a:r>
            <a:r>
              <a:rPr lang="hr-BA" sz="3600" dirty="0" smtClean="0">
                <a:latin typeface="Times New Roman" pitchFamily="18" charset="0"/>
                <a:cs typeface="Times New Roman" pitchFamily="18" charset="0"/>
              </a:rPr>
              <a:t>(van)sudska </a:t>
            </a:r>
            <a:r>
              <a:rPr lang="hr-BA" sz="3600" dirty="0">
                <a:latin typeface="Times New Roman" pitchFamily="18" charset="0"/>
                <a:cs typeface="Times New Roman" pitchFamily="18" charset="0"/>
              </a:rPr>
              <a:t>praksa u okviru svoje nadležnosti</a:t>
            </a:r>
          </a:p>
          <a:p>
            <a:pPr algn="just"/>
            <a:r>
              <a:rPr lang="hr-BA" sz="3600" dirty="0">
                <a:latin typeface="Times New Roman" pitchFamily="18" charset="0"/>
                <a:cs typeface="Times New Roman" pitchFamily="18" charset="0"/>
              </a:rPr>
              <a:t>Razlika u starim društvima </a:t>
            </a:r>
            <a:r>
              <a:rPr lang="hr-BA" sz="3600" dirty="0" smtClean="0">
                <a:latin typeface="Times New Roman" pitchFamily="18" charset="0"/>
                <a:cs typeface="Times New Roman" pitchFamily="18" charset="0"/>
              </a:rPr>
              <a:t>- </a:t>
            </a:r>
            <a:r>
              <a:rPr lang="hr-BA" sz="3600" dirty="0">
                <a:latin typeface="Times New Roman" pitchFamily="18" charset="0"/>
                <a:cs typeface="Times New Roman" pitchFamily="18" charset="0"/>
              </a:rPr>
              <a:t>U ovim društvima u kojima prevladava nepisano pravo, razlučivanju ne može pomoći ta formalna olakšica koju za legalističke civilizacije predstavlja prisustvo </a:t>
            </a:r>
            <a:r>
              <a:rPr lang="hr-BA" sz="3600" dirty="0" smtClean="0">
                <a:latin typeface="Times New Roman" pitchFamily="18" charset="0"/>
                <a:cs typeface="Times New Roman" pitchFamily="18" charset="0"/>
              </a:rPr>
              <a:t>pisanih dokumenta </a:t>
            </a:r>
            <a:r>
              <a:rPr lang="hr-BA" sz="3600" dirty="0">
                <a:latin typeface="Times New Roman" pitchFamily="18" charset="0"/>
                <a:cs typeface="Times New Roman" pitchFamily="18" charset="0"/>
              </a:rPr>
              <a:t>o kojima se pravno razmišljalo. Jedna druga crta doprinosi zamagljivanju svake razlike: to je odsustvo države unutar etnije, odnosno izdvojenog organa upravljanja.</a:t>
            </a:r>
          </a:p>
          <a:p>
            <a:pPr algn="just"/>
            <a:endParaRPr lang="hr-BA" dirty="0"/>
          </a:p>
        </p:txBody>
      </p:sp>
    </p:spTree>
    <p:extLst>
      <p:ext uri="{BB962C8B-B14F-4D97-AF65-F5344CB8AC3E}">
        <p14:creationId xmlns:p14="http://schemas.microsoft.com/office/powerpoint/2010/main" val="1013178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Predmet pravne sociologije - drugi dio</a:t>
            </a:r>
          </a:p>
        </p:txBody>
      </p:sp>
      <p:sp>
        <p:nvSpPr>
          <p:cNvPr id="3" name="Content Placeholder 2"/>
          <p:cNvSpPr>
            <a:spLocks noGrp="1"/>
          </p:cNvSpPr>
          <p:nvPr>
            <p:ph idx="1"/>
          </p:nvPr>
        </p:nvSpPr>
        <p:spPr/>
        <p:txBody>
          <a:bodyPr>
            <a:normAutofit fontScale="47500" lnSpcReduction="20000"/>
          </a:bodyPr>
          <a:lstStyle/>
          <a:p>
            <a:pPr algn="just"/>
            <a:r>
              <a:rPr lang="hr-HR" sz="4400" dirty="0" smtClean="0">
                <a:latin typeface="Times New Roman" pitchFamily="18" charset="0"/>
                <a:cs typeface="Times New Roman" pitchFamily="18" charset="0"/>
              </a:rPr>
              <a:t>K</a:t>
            </a:r>
            <a:r>
              <a:rPr lang="vi-VN" sz="4400" dirty="0" smtClean="0">
                <a:latin typeface="Times New Roman" pitchFamily="18" charset="0"/>
                <a:cs typeface="Times New Roman" pitchFamily="18" charset="0"/>
              </a:rPr>
              <a:t>oegzistiraju </a:t>
            </a:r>
            <a:r>
              <a:rPr lang="vi-VN" sz="4400" dirty="0">
                <a:latin typeface="Times New Roman" pitchFamily="18" charset="0"/>
                <a:cs typeface="Times New Roman" pitchFamily="18" charset="0"/>
              </a:rPr>
              <a:t>dvije vrste normi, pravne norme i sve socijalne norme koje nisu pravne, nameće nam ispitivanje kriterija pomoću kojeg treba razlikovati ove dvije kategorije, s obzirom da pravno igra ulogu posebne pojave u odnosu na društvenu cjelinu, treba se angažovati u otkrivanju onog što može biti kriterij pravnoga, </a:t>
            </a:r>
            <a:r>
              <a:rPr lang="vi-VN" sz="4400" dirty="0" smtClean="0">
                <a:latin typeface="Times New Roman" pitchFamily="18" charset="0"/>
                <a:cs typeface="Times New Roman" pitchFamily="18" charset="0"/>
              </a:rPr>
              <a:t>pravnost</a:t>
            </a:r>
            <a:r>
              <a:rPr lang="hr-HR" sz="4400" dirty="0" smtClean="0">
                <a:latin typeface="Times New Roman" pitchFamily="18" charset="0"/>
                <a:cs typeface="Times New Roman" pitchFamily="18" charset="0"/>
              </a:rPr>
              <a:t>, odnosno kriterij prinude.</a:t>
            </a:r>
          </a:p>
          <a:p>
            <a:pPr algn="just"/>
            <a:endParaRPr lang="vi-VN" sz="4400" dirty="0">
              <a:latin typeface="Times New Roman" pitchFamily="18" charset="0"/>
              <a:cs typeface="Times New Roman" pitchFamily="18" charset="0"/>
            </a:endParaRPr>
          </a:p>
          <a:p>
            <a:pPr algn="just"/>
            <a:r>
              <a:rPr lang="vi-VN" sz="4400" dirty="0">
                <a:latin typeface="Times New Roman" pitchFamily="18" charset="0"/>
                <a:cs typeface="Times New Roman" pitchFamily="18" charset="0"/>
              </a:rPr>
              <a:t>Kriterij prinude </a:t>
            </a:r>
            <a:r>
              <a:rPr lang="hr-HR" sz="4400" dirty="0" smtClean="0">
                <a:latin typeface="Times New Roman" pitchFamily="18" charset="0"/>
                <a:cs typeface="Times New Roman" pitchFamily="18" charset="0"/>
              </a:rPr>
              <a:t>-</a:t>
            </a:r>
            <a:r>
              <a:rPr lang="vi-VN" sz="4400" dirty="0" smtClean="0">
                <a:latin typeface="Times New Roman" pitchFamily="18" charset="0"/>
                <a:cs typeface="Times New Roman" pitchFamily="18" charset="0"/>
              </a:rPr>
              <a:t> </a:t>
            </a:r>
            <a:r>
              <a:rPr lang="vi-VN" sz="4400" dirty="0">
                <a:latin typeface="Times New Roman" pitchFamily="18" charset="0"/>
                <a:cs typeface="Times New Roman" pitchFamily="18" charset="0"/>
              </a:rPr>
              <a:t>budući da je pravilo stvoreno da bi se primjenjivalo, ono traži prinudu koja će mu osigurati </a:t>
            </a:r>
            <a:r>
              <a:rPr lang="vi-VN" sz="4400" dirty="0" smtClean="0">
                <a:latin typeface="Times New Roman" pitchFamily="18" charset="0"/>
                <a:cs typeface="Times New Roman" pitchFamily="18" charset="0"/>
              </a:rPr>
              <a:t>primjenu</a:t>
            </a:r>
            <a:r>
              <a:rPr lang="hr-HR" sz="4400" dirty="0" smtClean="0">
                <a:latin typeface="Times New Roman" pitchFamily="18" charset="0"/>
                <a:cs typeface="Times New Roman" pitchFamily="18" charset="0"/>
              </a:rPr>
              <a:t> u socijalnoj zbilji</a:t>
            </a:r>
            <a:r>
              <a:rPr lang="vi-VN" sz="4400" dirty="0" smtClean="0">
                <a:latin typeface="Times New Roman" pitchFamily="18" charset="0"/>
                <a:cs typeface="Times New Roman" pitchFamily="18" charset="0"/>
              </a:rPr>
              <a:t>. </a:t>
            </a:r>
            <a:r>
              <a:rPr lang="vi-VN" sz="4400" dirty="0">
                <a:latin typeface="Times New Roman" pitchFamily="18" charset="0"/>
                <a:cs typeface="Times New Roman" pitchFamily="18" charset="0"/>
              </a:rPr>
              <a:t>Upravo po toj razlici u prirodi društvene prinude mogu biti razlikovane dvije kategorije pravila, pravna i ostala. Da li društvo svjesno namjerava da dovede pravilo do izvršenja snabdijevajući ga izvjesnom dozom prinude? Pravna prinuda je ona prinuda koja ima svoje porijeklo u odvojenom, specijalizovanom organu: organ čije je ime država u modernim društvima.</a:t>
            </a:r>
          </a:p>
          <a:p>
            <a:pPr algn="just"/>
            <a:endParaRPr lang="vi-VN" sz="3600" dirty="0">
              <a:latin typeface="+mj-lt"/>
            </a:endParaRPr>
          </a:p>
          <a:p>
            <a:pPr algn="just"/>
            <a:endParaRPr lang="hr-BA" dirty="0"/>
          </a:p>
        </p:txBody>
      </p:sp>
    </p:spTree>
    <p:extLst>
      <p:ext uri="{BB962C8B-B14F-4D97-AF65-F5344CB8AC3E}">
        <p14:creationId xmlns:p14="http://schemas.microsoft.com/office/powerpoint/2010/main" val="37784465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a:effectLst>
                  <a:outerShdw blurRad="38100" dist="38100" dir="2700000" algn="tl">
                    <a:srgbClr val="000000">
                      <a:alpha val="43137"/>
                    </a:srgbClr>
                  </a:outerShdw>
                </a:effectLst>
                <a:latin typeface="Times New Roman" pitchFamily="18" charset="0"/>
                <a:cs typeface="Times New Roman" pitchFamily="18" charset="0"/>
              </a:rPr>
              <a:t>Predmet pravne sociologije - drugi dio</a:t>
            </a:r>
          </a:p>
        </p:txBody>
      </p:sp>
      <p:sp>
        <p:nvSpPr>
          <p:cNvPr id="3" name="Content Placeholder 2"/>
          <p:cNvSpPr>
            <a:spLocks noGrp="1"/>
          </p:cNvSpPr>
          <p:nvPr>
            <p:ph idx="1"/>
          </p:nvPr>
        </p:nvSpPr>
        <p:spPr/>
        <p:txBody>
          <a:bodyPr>
            <a:normAutofit fontScale="70000" lnSpcReduction="20000"/>
          </a:bodyPr>
          <a:lstStyle/>
          <a:p>
            <a:pPr algn="just"/>
            <a:r>
              <a:rPr lang="vi-VN" dirty="0">
                <a:latin typeface="+mj-lt"/>
              </a:rPr>
              <a:t>Razlike u prirodi i stepenu prinude </a:t>
            </a:r>
            <a:r>
              <a:rPr lang="hr-HR" dirty="0" smtClean="0">
                <a:latin typeface="+mj-lt"/>
              </a:rPr>
              <a:t>-</a:t>
            </a:r>
            <a:r>
              <a:rPr lang="vi-VN" dirty="0" smtClean="0">
                <a:latin typeface="+mj-lt"/>
              </a:rPr>
              <a:t> </a:t>
            </a:r>
            <a:r>
              <a:rPr lang="vi-VN" dirty="0">
                <a:latin typeface="+mj-lt"/>
              </a:rPr>
              <a:t>analitički napor se može pojačati komparacijom, ne više opštih osobina prinude, nego konkretnih sredstava kojima se ona  vrši. Među sredstvima ima onih koja su čisto psihološka, potom ima ih koja su fizičke ili materijalne prirode</a:t>
            </a:r>
            <a:r>
              <a:rPr lang="vi-VN" dirty="0" smtClean="0">
                <a:latin typeface="+mj-lt"/>
              </a:rPr>
              <a:t>.</a:t>
            </a:r>
            <a:endParaRPr lang="hr-HR" dirty="0" smtClean="0">
              <a:latin typeface="+mj-lt"/>
            </a:endParaRPr>
          </a:p>
          <a:p>
            <a:pPr marL="0" indent="0" algn="just">
              <a:buNone/>
            </a:pPr>
            <a:endParaRPr lang="hr-BA" dirty="0">
              <a:latin typeface="+mj-lt"/>
            </a:endParaRPr>
          </a:p>
          <a:p>
            <a:pPr algn="just"/>
            <a:r>
              <a:rPr lang="hr-BA" dirty="0" smtClean="0">
                <a:latin typeface="Times New Roman" pitchFamily="18" charset="0"/>
                <a:cs typeface="Times New Roman" pitchFamily="18" charset="0"/>
              </a:rPr>
              <a:t>Kriterij osporavanja: stoljeća racionalne</a:t>
            </a:r>
            <a:r>
              <a:rPr lang="hr-BA" dirty="0">
                <a:latin typeface="Times New Roman" pitchFamily="18" charset="0"/>
                <a:cs typeface="Times New Roman" pitchFamily="18" charset="0"/>
              </a:rPr>
              <a:t>, efikasne policijske uprave formirali su ljudski um tako da od pravila pravi suštinu prava, a od sankcije, kojom je osigurano njeno izvršenje, jednu od njegovih nužnih dimenzija. Oni koji poimaju pravo samo kroz njegove sankcije ne mjere uvijek inherentnu dvosmislenost njihovog kriterija. Zaista,  tvrditi da je jedno pravilo pravno, ako prekršeno pokreče neki mehanizam pritiska koji pomaže da ga navede na izvršenje. Mogućnost prekršaja tako postaje mnogo značajnija od mogućnosti prinude, i izazov koji prekršilac upućuje pravilu javlja se kao odlučujući moment u mehanizmu </a:t>
            </a:r>
            <a:r>
              <a:rPr lang="hr-BA" dirty="0" smtClean="0">
                <a:latin typeface="Times New Roman" pitchFamily="18" charset="0"/>
                <a:cs typeface="Times New Roman" pitchFamily="18" charset="0"/>
              </a:rPr>
              <a:t>primjene prava</a:t>
            </a:r>
            <a:r>
              <a:rPr lang="hr-BA" dirty="0">
                <a:latin typeface="Times New Roman" pitchFamily="18" charset="0"/>
                <a:cs typeface="Times New Roman" pitchFamily="18" charset="0"/>
              </a:rPr>
              <a:t>.</a:t>
            </a:r>
          </a:p>
          <a:p>
            <a:pPr algn="just"/>
            <a:endParaRPr lang="hr-BA" dirty="0">
              <a:latin typeface="Times New Roman" pitchFamily="18" charset="0"/>
              <a:cs typeface="Times New Roman" pitchFamily="18" charset="0"/>
            </a:endParaRPr>
          </a:p>
        </p:txBody>
      </p:sp>
    </p:spTree>
    <p:extLst>
      <p:ext uri="{BB962C8B-B14F-4D97-AF65-F5344CB8AC3E}">
        <p14:creationId xmlns:p14="http://schemas.microsoft.com/office/powerpoint/2010/main" val="425739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b="1" dirty="0" smtClean="0">
                <a:effectLst>
                  <a:outerShdw blurRad="38100" dist="38100" dir="2700000" algn="tl">
                    <a:srgbClr val="000000">
                      <a:alpha val="43137"/>
                    </a:srgbClr>
                  </a:outerShdw>
                </a:effectLst>
                <a:latin typeface="Times New Roman" pitchFamily="18" charset="0"/>
                <a:cs typeface="Times New Roman" pitchFamily="18" charset="0"/>
              </a:rPr>
              <a:t>Zaključak</a:t>
            </a:r>
            <a:endParaRPr lang="hr-BA" sz="36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hr-BA" sz="2400" dirty="0">
                <a:latin typeface="Times New Roman" pitchFamily="18" charset="0"/>
                <a:cs typeface="Times New Roman" pitchFamily="18" charset="0"/>
              </a:rPr>
              <a:t>Koegzistiraju dvije vrste normi, pravne norme i sve socijalne norme koje nisu pravne, nameće nam ispitivanje kriterija pomoću kojeg treba razlikovati ove dvije kategorije, s obzirom da pravno igra ulogu posebne pojave u odnosu na društvenu cjelinu, treba se angažovati u otkrivanju onog što može biti kriterij pravnoga, </a:t>
            </a:r>
            <a:r>
              <a:rPr lang="hr-BA" sz="2400" dirty="0" smtClean="0">
                <a:latin typeface="Times New Roman" pitchFamily="18" charset="0"/>
                <a:cs typeface="Times New Roman" pitchFamily="18" charset="0"/>
              </a:rPr>
              <a:t>pravnost.</a:t>
            </a:r>
          </a:p>
          <a:p>
            <a:pPr algn="just"/>
            <a:r>
              <a:rPr lang="hr-BA" sz="2400" dirty="0" smtClean="0">
                <a:latin typeface="Times New Roman" pitchFamily="18" charset="0"/>
                <a:cs typeface="Times New Roman" pitchFamily="18" charset="0"/>
              </a:rPr>
              <a:t>Pravnost se stavlja u korelaciju sa državnom prisilom koja omogućuje primjenu pravnog pravila.</a:t>
            </a:r>
          </a:p>
          <a:p>
            <a:pPr algn="just"/>
            <a:r>
              <a:rPr lang="hr-BA" sz="2400" dirty="0" smtClean="0">
                <a:latin typeface="Times New Roman" pitchFamily="18" charset="0"/>
                <a:cs typeface="Times New Roman" pitchFamily="18" charset="0"/>
              </a:rPr>
              <a:t>Stoljeća </a:t>
            </a:r>
            <a:r>
              <a:rPr lang="hr-BA" sz="2400" dirty="0">
                <a:latin typeface="Times New Roman" pitchFamily="18" charset="0"/>
                <a:cs typeface="Times New Roman" pitchFamily="18" charset="0"/>
              </a:rPr>
              <a:t>racionalne, efikasne policijske uprave </a:t>
            </a:r>
            <a:r>
              <a:rPr lang="hr-BA" sz="2400" dirty="0" smtClean="0">
                <a:latin typeface="Times New Roman" pitchFamily="18" charset="0"/>
                <a:cs typeface="Times New Roman" pitchFamily="18" charset="0"/>
              </a:rPr>
              <a:t>oblikovali </a:t>
            </a:r>
            <a:r>
              <a:rPr lang="hr-BA" sz="2400" dirty="0">
                <a:latin typeface="Times New Roman" pitchFamily="18" charset="0"/>
                <a:cs typeface="Times New Roman" pitchFamily="18" charset="0"/>
              </a:rPr>
              <a:t>su ljudski um tako da od pravila pravi </a:t>
            </a:r>
            <a:r>
              <a:rPr lang="en-US" sz="2400" dirty="0" err="1" smtClean="0">
                <a:latin typeface="Times New Roman" pitchFamily="18" charset="0"/>
                <a:cs typeface="Times New Roman" pitchFamily="18" charset="0"/>
              </a:rPr>
              <a:t>esenciju</a:t>
            </a:r>
            <a:r>
              <a:rPr lang="hr-BA" sz="2400" dirty="0" smtClean="0">
                <a:latin typeface="Times New Roman" pitchFamily="18" charset="0"/>
                <a:cs typeface="Times New Roman" pitchFamily="18" charset="0"/>
              </a:rPr>
              <a:t> </a:t>
            </a:r>
            <a:r>
              <a:rPr lang="hr-BA" sz="2400" dirty="0">
                <a:latin typeface="Times New Roman" pitchFamily="18" charset="0"/>
                <a:cs typeface="Times New Roman" pitchFamily="18" charset="0"/>
              </a:rPr>
              <a:t>prava, a od sankcije, kojom je osigurano </a:t>
            </a:r>
            <a:r>
              <a:rPr lang="hr-BA" sz="2400" dirty="0" smtClean="0">
                <a:latin typeface="Times New Roman" pitchFamily="18" charset="0"/>
                <a:cs typeface="Times New Roman" pitchFamily="18" charset="0"/>
              </a:rPr>
              <a:t>nje</a:t>
            </a:r>
            <a:r>
              <a:rPr lang="en-US" sz="2400" smtClean="0">
                <a:latin typeface="Times New Roman" pitchFamily="18" charset="0"/>
                <a:cs typeface="Times New Roman" pitchFamily="18" charset="0"/>
              </a:rPr>
              <a:t>govo</a:t>
            </a:r>
            <a:r>
              <a:rPr lang="hr-BA" sz="2400" smtClean="0">
                <a:latin typeface="Times New Roman" pitchFamily="18" charset="0"/>
                <a:cs typeface="Times New Roman" pitchFamily="18" charset="0"/>
              </a:rPr>
              <a:t> </a:t>
            </a:r>
            <a:r>
              <a:rPr lang="hr-BA" sz="2400" dirty="0">
                <a:latin typeface="Times New Roman" pitchFamily="18" charset="0"/>
                <a:cs typeface="Times New Roman" pitchFamily="18" charset="0"/>
              </a:rPr>
              <a:t>izvršenje, jednu od </a:t>
            </a:r>
            <a:r>
              <a:rPr lang="hr-BA" sz="2400">
                <a:latin typeface="Times New Roman" pitchFamily="18" charset="0"/>
                <a:cs typeface="Times New Roman" pitchFamily="18" charset="0"/>
              </a:rPr>
              <a:t>njegovih </a:t>
            </a:r>
            <a:r>
              <a:rPr lang="hr-BA" sz="2400" smtClean="0">
                <a:latin typeface="Times New Roman" pitchFamily="18" charset="0"/>
                <a:cs typeface="Times New Roman" pitchFamily="18" charset="0"/>
              </a:rPr>
              <a:t>imanentnih </a:t>
            </a:r>
            <a:r>
              <a:rPr lang="hr-BA" sz="2400" dirty="0">
                <a:latin typeface="Times New Roman" pitchFamily="18" charset="0"/>
                <a:cs typeface="Times New Roman" pitchFamily="18" charset="0"/>
              </a:rPr>
              <a:t>dimenzija. </a:t>
            </a:r>
          </a:p>
        </p:txBody>
      </p:sp>
    </p:spTree>
    <p:extLst>
      <p:ext uri="{BB962C8B-B14F-4D97-AF65-F5344CB8AC3E}">
        <p14:creationId xmlns:p14="http://schemas.microsoft.com/office/powerpoint/2010/main" val="3042477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TotalTime>
  <Words>792</Words>
  <Application>Microsoft Office PowerPoint</Application>
  <PresentationFormat>On-screen Show (4:3)</PresentationFormat>
  <Paragraphs>30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Sociologija sa sociologijom prava</vt:lpstr>
      <vt:lpstr>Uvod</vt:lpstr>
      <vt:lpstr>Predmet pravne sociologije - drugi dio</vt:lpstr>
      <vt:lpstr>Predmet pravne sociologije - drugi dio</vt:lpstr>
      <vt:lpstr>Predmet pravne sociologije - drugi dio</vt:lpstr>
      <vt:lpstr>Predmet pravne sociologije - drugi dio</vt:lpstr>
      <vt:lpstr>Predmet pravne sociologije - drugi dio</vt:lpstr>
      <vt:lpstr>Zaključak</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PFK8</dc:creator>
  <cp:lastModifiedBy>mensur</cp:lastModifiedBy>
  <cp:revision>25</cp:revision>
  <dcterms:created xsi:type="dcterms:W3CDTF">2017-03-02T12:00:53Z</dcterms:created>
  <dcterms:modified xsi:type="dcterms:W3CDTF">2019-12-04T10:15:39Z</dcterms:modified>
</cp:coreProperties>
</file>