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59" r:id="rId5"/>
    <p:sldId id="260" r:id="rId6"/>
    <p:sldId id="262" r:id="rId7"/>
    <p:sldId id="263" r:id="rId8"/>
    <p:sldId id="265" r:id="rId9"/>
    <p:sldId id="264" r:id="rId10"/>
    <p:sldId id="266" r:id="rId11"/>
    <p:sldId id="267" r:id="rId12"/>
    <p:sldId id="268" r:id="rId13"/>
    <p:sldId id="269" r:id="rId14"/>
    <p:sldId id="270" r:id="rId15"/>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8.11.2019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8.11.2019</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Sociologija sa sociologijom prava</a:t>
            </a: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endParaRPr lang="bs-Latn-BA" b="1" dirty="0">
              <a:solidFill>
                <a:schemeClr val="tx1"/>
              </a:solidFill>
              <a:latin typeface="Cambria" panose="02040503050406030204"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Prof. dr. Mensur Kustura</a:t>
            </a:r>
          </a:p>
          <a:p>
            <a:endPar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201</a:t>
            </a:r>
            <a:r>
              <a:rPr lang="en-US"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9.</a:t>
            </a:r>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en-US"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bs-Latn-BA"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
            </a:r>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vi-VN" dirty="0">
                <a:latin typeface="Times New Roman" panose="02020603050405020304" pitchFamily="18" charset="0"/>
                <a:cs typeface="Times New Roman" panose="02020603050405020304" pitchFamily="18" charset="0"/>
              </a:rPr>
              <a:t>Između dvije vrste pojava, najekspresivnija razlika se izgleda sastoji u tome što se institucije karakterišu svojom istorijskom pojedinačnošću, dok su slučajevi brojne pojave. Isto tako postoje dva načina da se razmotre pojave-slucajevi </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kao individualne pojave i kao kolektivne pojave. Individualna pojava ostavi</a:t>
            </a:r>
            <a:r>
              <a:rPr lang="hr-BA" dirty="0">
                <a:latin typeface="Times New Roman" panose="02020603050405020304" pitchFamily="18" charset="0"/>
                <a:cs typeface="Times New Roman" panose="02020603050405020304" pitchFamily="18" charset="0"/>
              </a:rPr>
              <a:t>ć</a:t>
            </a:r>
            <a:r>
              <a:rPr lang="vi-VN" dirty="0">
                <a:latin typeface="Times New Roman" panose="02020603050405020304" pitchFamily="18" charset="0"/>
                <a:cs typeface="Times New Roman" panose="02020603050405020304" pitchFamily="18" charset="0"/>
              </a:rPr>
              <a:t>e svakom celokupno bogatstvo njegovih posebnih osobina. Kolektivna pojava, zajednica pojava apstrahovaće posebnost pojedinaca, i zadržati samo zajedničke osobine preko kojih se sve individue mogu ponovo međusobno povezati.</a:t>
            </a:r>
            <a:endParaRPr lang="hr-BA" dirty="0">
              <a:latin typeface="Times New Roman" panose="02020603050405020304" pitchFamily="18" charset="0"/>
              <a:cs typeface="Times New Roman" panose="02020603050405020304" pitchFamily="18" charset="0"/>
            </a:endParaRPr>
          </a:p>
          <a:p>
            <a:pPr marL="0" indent="0" algn="just">
              <a:buNone/>
            </a:pPr>
            <a:endParaRPr lang="hr-BA" dirty="0"/>
          </a:p>
        </p:txBody>
      </p:sp>
    </p:spTree>
    <p:extLst>
      <p:ext uri="{BB962C8B-B14F-4D97-AF65-F5344CB8AC3E}">
        <p14:creationId xmlns:p14="http://schemas.microsoft.com/office/powerpoint/2010/main" val="3308781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latin typeface="Times New Roman" pitchFamily="18" charset="0"/>
                <a:cs typeface="Times New Roman" pitchFamily="18" charset="0"/>
              </a:rPr>
              <a:t>Pravne pojave i njihova klasifikacija</a:t>
            </a: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smtClean="0">
                <a:latin typeface="Times New Roman" panose="02020603050405020304" pitchFamily="18" charset="0"/>
                <a:cs typeface="Times New Roman" panose="02020603050405020304" pitchFamily="18" charset="0"/>
              </a:rPr>
              <a:t>Na </a:t>
            </a:r>
            <a:r>
              <a:rPr lang="hr-BA" dirty="0">
                <a:latin typeface="Times New Roman" panose="02020603050405020304" pitchFamily="18" charset="0"/>
                <a:cs typeface="Times New Roman" panose="02020603050405020304" pitchFamily="18" charset="0"/>
              </a:rPr>
              <a:t>osnovu ovoga može se dati trodijelna klasifikacija pravnih pojava: institucija, individualni slučajevi i zajednice slučaja.</a:t>
            </a:r>
            <a:endParaRPr lang="vi-VN" dirty="0">
              <a:latin typeface="Times New Roman" panose="02020603050405020304" pitchFamily="18" charset="0"/>
              <a:cs typeface="Times New Roman" panose="02020603050405020304" pitchFamily="18" charset="0"/>
            </a:endParaRPr>
          </a:p>
          <a:p>
            <a:pPr algn="just"/>
            <a:r>
              <a:rPr lang="hr-BA" dirty="0">
                <a:latin typeface="Times New Roman" panose="02020603050405020304" pitchFamily="18" charset="0"/>
                <a:cs typeface="Times New Roman" panose="02020603050405020304" pitchFamily="18" charset="0"/>
              </a:rPr>
              <a:t>U okviru klasifikacije pravnih pojava nailazimo i na pravne pojave relacije.</a:t>
            </a:r>
          </a:p>
          <a:p>
            <a:pPr algn="just"/>
            <a:r>
              <a:rPr lang="hr-BA" dirty="0">
                <a:latin typeface="Times New Roman" panose="02020603050405020304" pitchFamily="18" charset="0"/>
                <a:cs typeface="Times New Roman" panose="02020603050405020304" pitchFamily="18" charset="0"/>
              </a:rPr>
              <a:t> Ovo je jedan drugi način da se razmatraju pojave-slučajevi. Analizom njihovog sadržaja može se, bez sumnje, izvuči to što čini osnovu njihove prirode: </a:t>
            </a:r>
            <a:r>
              <a:rPr lang="hr-BA" dirty="0" smtClean="0">
                <a:latin typeface="Times New Roman" panose="02020603050405020304" pitchFamily="18" charset="0"/>
                <a:cs typeface="Times New Roman" panose="02020603050405020304" pitchFamily="18" charset="0"/>
              </a:rPr>
              <a:t>interpersonalni odnosi.</a:t>
            </a:r>
            <a:endParaRPr lang="hr-BA" dirty="0"/>
          </a:p>
        </p:txBody>
      </p:sp>
    </p:spTree>
    <p:extLst>
      <p:ext uri="{BB962C8B-B14F-4D97-AF65-F5344CB8AC3E}">
        <p14:creationId xmlns:p14="http://schemas.microsoft.com/office/powerpoint/2010/main" val="2198343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a:latin typeface="Times New Roman" panose="02020603050405020304" pitchFamily="18" charset="0"/>
                <a:cs typeface="Times New Roman" panose="02020603050405020304" pitchFamily="18" charset="0"/>
              </a:rPr>
              <a:t>Klasični pravnici nisu griješili kad su od pravnog odnosa napravili jedan od svojih prvih pojmova. To je pojam koji nije nepovezan s kategorijama opće sociologije. Ona razmatra ono što se naziva interakcijom kao područje društvenog života.</a:t>
            </a:r>
          </a:p>
          <a:p>
            <a:pPr algn="just"/>
            <a:r>
              <a:rPr lang="hr-BA" dirty="0">
                <a:latin typeface="Times New Roman" panose="02020603050405020304" pitchFamily="18" charset="0"/>
                <a:cs typeface="Times New Roman" panose="02020603050405020304" pitchFamily="18" charset="0"/>
              </a:rPr>
              <a:t>Čisto pravni oblika pravne pojave relacije je parnica, spor pogodan da bude razriješen odgovorom prava. Parnica prethodi procesu. </a:t>
            </a:r>
            <a:endParaRPr lang="hr-BA" dirty="0"/>
          </a:p>
        </p:txBody>
      </p:sp>
    </p:spTree>
    <p:extLst>
      <p:ext uri="{BB962C8B-B14F-4D97-AF65-F5344CB8AC3E}">
        <p14:creationId xmlns:p14="http://schemas.microsoft.com/office/powerpoint/2010/main" val="168780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dirty="0">
                <a:latin typeface="Times New Roman" panose="02020603050405020304" pitchFamily="18" charset="0"/>
                <a:cs typeface="Times New Roman" panose="02020603050405020304" pitchFamily="18" charset="0"/>
              </a:rPr>
              <a:t>Može da se okonča procesom, što je samo slučajnost. Mnoge parnice završavaju sporazumnom nagodbom kojim dva parničara čine uzajamne ustupke.</a:t>
            </a:r>
          </a:p>
          <a:p>
            <a:pPr algn="just"/>
            <a:r>
              <a:rPr lang="hr-BA" dirty="0" smtClean="0">
                <a:latin typeface="Times New Roman" panose="02020603050405020304" pitchFamily="18" charset="0"/>
                <a:cs typeface="Times New Roman" panose="02020603050405020304" pitchFamily="18" charset="0"/>
              </a:rPr>
              <a:t>Četvrtu </a:t>
            </a:r>
            <a:r>
              <a:rPr lang="hr-BA" dirty="0">
                <a:latin typeface="Times New Roman" panose="02020603050405020304" pitchFamily="18" charset="0"/>
                <a:cs typeface="Times New Roman" panose="02020603050405020304" pitchFamily="18" charset="0"/>
              </a:rPr>
              <a:t>klasifikaciju pravnih pojava čine sporne i nesporne pravne pojave.</a:t>
            </a:r>
          </a:p>
          <a:p>
            <a:pPr algn="just"/>
            <a:r>
              <a:rPr lang="vi-VN" dirty="0">
                <a:latin typeface="Times New Roman" panose="02020603050405020304" pitchFamily="18" charset="0"/>
                <a:cs typeface="Times New Roman" panose="02020603050405020304" pitchFamily="18" charset="0"/>
              </a:rPr>
              <a:t>Spor nije ništa drugo do skup procesa. Obje riječi se mogu smatrati ekvivalentnim, mada je prva izražajnija i bolje upućuje na borbeni napor koji pokreče </a:t>
            </a:r>
            <a:r>
              <a:rPr lang="hr-BA" dirty="0" smtClean="0">
                <a:latin typeface="Times New Roman" panose="02020603050405020304" pitchFamily="18" charset="0"/>
                <a:cs typeface="Times New Roman" panose="02020603050405020304" pitchFamily="18" charset="0"/>
              </a:rPr>
              <a:t>spor.</a:t>
            </a:r>
            <a:endParaRPr lang="hr-BA" dirty="0">
              <a:latin typeface="Times New Roman" panose="02020603050405020304" pitchFamily="18" charset="0"/>
              <a:cs typeface="Times New Roman" panose="02020603050405020304" pitchFamily="18" charset="0"/>
            </a:endParaRPr>
          </a:p>
          <a:p>
            <a:endParaRPr lang="hr-BA" dirty="0"/>
          </a:p>
        </p:txBody>
      </p:sp>
    </p:spTree>
    <p:extLst>
      <p:ext uri="{BB962C8B-B14F-4D97-AF65-F5344CB8AC3E}">
        <p14:creationId xmlns:p14="http://schemas.microsoft.com/office/powerpoint/2010/main" val="3636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vi-VN" dirty="0">
                <a:solidFill>
                  <a:schemeClr val="accent2">
                    <a:lumMod val="60000"/>
                    <a:lumOff val="40000"/>
                  </a:schemeClr>
                </a:solidFill>
                <a:latin typeface="Times New Roman" panose="02020603050405020304" pitchFamily="18" charset="0"/>
                <a:cs typeface="Times New Roman" panose="02020603050405020304" pitchFamily="18" charset="0"/>
              </a:rPr>
              <a:t>Sporne pravne pojave su</a:t>
            </a:r>
            <a:r>
              <a:rPr lang="vi-VN" dirty="0">
                <a:latin typeface="Times New Roman" panose="02020603050405020304" pitchFamily="18" charset="0"/>
                <a:cs typeface="Times New Roman" panose="02020603050405020304" pitchFamily="18" charset="0"/>
              </a:rPr>
              <a:t>, dakle, one pojave koje se rađaju u nekom procesu ili povodom procesa.  Sve ostale pojave koje nisu predmet spora su </a:t>
            </a:r>
            <a:r>
              <a:rPr lang="vi-VN" dirty="0">
                <a:solidFill>
                  <a:schemeClr val="accent2">
                    <a:lumMod val="60000"/>
                    <a:lumOff val="40000"/>
                  </a:schemeClr>
                </a:solidFill>
                <a:latin typeface="Times New Roman" panose="02020603050405020304" pitchFamily="18" charset="0"/>
                <a:cs typeface="Times New Roman" panose="02020603050405020304" pitchFamily="18" charset="0"/>
              </a:rPr>
              <a:t>nesporne pravne pojave</a:t>
            </a:r>
            <a:r>
              <a:rPr lang="vi-VN" dirty="0">
                <a:latin typeface="Times New Roman" panose="02020603050405020304" pitchFamily="18" charset="0"/>
                <a:cs typeface="Times New Roman" panose="02020603050405020304" pitchFamily="18" charset="0"/>
              </a:rPr>
              <a:t>.</a:t>
            </a:r>
            <a:endParaRPr lang="hr-BA" dirty="0">
              <a:latin typeface="Times New Roman" panose="02020603050405020304" pitchFamily="18" charset="0"/>
              <a:cs typeface="Times New Roman" panose="02020603050405020304" pitchFamily="18" charset="0"/>
            </a:endParaRPr>
          </a:p>
          <a:p>
            <a:pPr algn="just"/>
            <a:r>
              <a:rPr lang="hr-BA" dirty="0">
                <a:latin typeface="Times New Roman" panose="02020603050405020304" pitchFamily="18" charset="0"/>
                <a:cs typeface="Times New Roman" panose="02020603050405020304" pitchFamily="18" charset="0"/>
              </a:rPr>
              <a:t>Na osnovu stava da spor deformira izvornu stvarnost prava, pravna sociologija odbacuje stav koji prevladava u dogmatskom pravu, i time daje prednost nespornim pravnim </a:t>
            </a:r>
            <a:r>
              <a:rPr lang="hr-BA" dirty="0" smtClean="0">
                <a:latin typeface="Times New Roman" panose="02020603050405020304" pitchFamily="18" charset="0"/>
                <a:cs typeface="Times New Roman" panose="02020603050405020304" pitchFamily="18" charset="0"/>
              </a:rPr>
              <a:t>pojavama u odnosu na sporne pravne pojave.</a:t>
            </a:r>
            <a:endParaRPr lang="hr-BA" dirty="0"/>
          </a:p>
        </p:txBody>
      </p:sp>
    </p:spTree>
    <p:extLst>
      <p:ext uri="{BB962C8B-B14F-4D97-AF65-F5344CB8AC3E}">
        <p14:creationId xmlns:p14="http://schemas.microsoft.com/office/powerpoint/2010/main" val="145095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Uvod</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algn="just"/>
            <a:r>
              <a:rPr lang="hr-BA" sz="3600" dirty="0" smtClean="0">
                <a:latin typeface="Times New Roman" pitchFamily="18" charset="0"/>
                <a:cs typeface="Times New Roman" pitchFamily="18" charset="0"/>
              </a:rPr>
              <a:t>Pojam pravnih pojava odnosno pravne pojave kao takve, im veliki značaj za društvo </a:t>
            </a:r>
            <a:r>
              <a:rPr lang="hr-BA" sz="3600" dirty="0" smtClean="0">
                <a:latin typeface="Times New Roman" pitchFamily="18" charset="0"/>
                <a:cs typeface="Times New Roman" pitchFamily="18" charset="0"/>
              </a:rPr>
              <a:t>uop</a:t>
            </a:r>
            <a:r>
              <a:rPr lang="hr-HR" sz="3600" dirty="0" smtClean="0">
                <a:latin typeface="Times New Roman" pitchFamily="18" charset="0"/>
                <a:cs typeface="Times New Roman" pitchFamily="18" charset="0"/>
              </a:rPr>
              <a:t>šte</a:t>
            </a:r>
            <a:r>
              <a:rPr lang="hr-BA" sz="3600" dirty="0" smtClean="0">
                <a:latin typeface="Times New Roman" pitchFamily="18" charset="0"/>
                <a:cs typeface="Times New Roman" pitchFamily="18" charset="0"/>
              </a:rPr>
              <a:t>. </a:t>
            </a:r>
            <a:r>
              <a:rPr lang="hr-BA" sz="3600" dirty="0" smtClean="0">
                <a:latin typeface="Times New Roman" pitchFamily="18" charset="0"/>
                <a:cs typeface="Times New Roman" pitchFamily="18" charset="0"/>
              </a:rPr>
              <a:t>Njihov doprinos funkcioniranju društvene zajednice je od epistemološke vrijednosti.</a:t>
            </a:r>
          </a:p>
          <a:p>
            <a:pPr algn="just"/>
            <a:r>
              <a:rPr lang="hr-BA" sz="3600" dirty="0" smtClean="0">
                <a:latin typeface="Times New Roman" pitchFamily="18" charset="0"/>
                <a:cs typeface="Times New Roman" pitchFamily="18" charset="0"/>
              </a:rPr>
              <a:t>Ovdje s</a:t>
            </a:r>
            <a:r>
              <a:rPr lang="en-US" sz="3600" dirty="0" smtClean="0">
                <a:latin typeface="Times New Roman" pitchFamily="18" charset="0"/>
                <a:cs typeface="Times New Roman" pitchFamily="18" charset="0"/>
              </a:rPr>
              <a:t>m</a:t>
            </a:r>
            <a:r>
              <a:rPr lang="hr-BA" sz="3600" dirty="0" smtClean="0">
                <a:latin typeface="Times New Roman" pitchFamily="18" charset="0"/>
                <a:cs typeface="Times New Roman" pitchFamily="18" charset="0"/>
              </a:rPr>
              <a:t>o dali osnove klasifikacije pravnih nauka </a:t>
            </a:r>
            <a:r>
              <a:rPr lang="hr-BA" sz="3600" smtClean="0">
                <a:latin typeface="Times New Roman" pitchFamily="18" charset="0"/>
                <a:cs typeface="Times New Roman" pitchFamily="18" charset="0"/>
              </a:rPr>
              <a:t>koje </a:t>
            </a:r>
            <a:r>
              <a:rPr lang="hr-BA" sz="3600" smtClean="0">
                <a:latin typeface="Times New Roman" pitchFamily="18" charset="0"/>
                <a:cs typeface="Times New Roman" pitchFamily="18" charset="0"/>
              </a:rPr>
              <a:t>susrećemo </a:t>
            </a:r>
            <a:r>
              <a:rPr lang="hr-BA" sz="3600" dirty="0" smtClean="0">
                <a:latin typeface="Times New Roman" pitchFamily="18" charset="0"/>
                <a:cs typeface="Times New Roman" pitchFamily="18" charset="0"/>
              </a:rPr>
              <a:t>uglavnom u literaturi, bazirajući se više na određenje primarnih i sekundarnih pravnih pojava, s obzirom na to da prve predstavljaju osnovu pravne sociologije. Dok su druge u službi opće sociologije.</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849316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r>
              <a:rPr lang="bs-Latn-BA" sz="3600" b="1" dirty="0" smtClean="0">
                <a:latin typeface="Times New Roman" pitchFamily="18" charset="0"/>
                <a:cs typeface="Times New Roman" pitchFamily="18" charset="0"/>
              </a:rPr>
              <a:t/>
            </a:r>
            <a:br>
              <a:rPr lang="bs-Latn-BA" sz="3600" b="1" dirty="0" smtClean="0">
                <a:latin typeface="Times New Roman" pitchFamily="18" charset="0"/>
                <a:cs typeface="Times New Roman" pitchFamily="18" charset="0"/>
              </a:rPr>
            </a:br>
            <a:endParaRPr lang="bs-Latn-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2800" dirty="0">
                <a:latin typeface="Times New Roman" panose="02020603050405020304" pitchFamily="18" charset="0"/>
                <a:cs typeface="Times New Roman" panose="02020603050405020304" pitchFamily="18" charset="0"/>
              </a:rPr>
              <a:t>P</a:t>
            </a:r>
            <a:r>
              <a:rPr lang="vi-VN" sz="2800" dirty="0">
                <a:latin typeface="Times New Roman" panose="02020603050405020304" pitchFamily="18" charset="0"/>
                <a:cs typeface="Times New Roman" panose="02020603050405020304" pitchFamily="18" charset="0"/>
              </a:rPr>
              <a:t>rva klasifikacija</a:t>
            </a:r>
            <a:r>
              <a:rPr lang="hr-BA" sz="2800" dirty="0">
                <a:latin typeface="Times New Roman" panose="02020603050405020304" pitchFamily="18" charset="0"/>
                <a:cs typeface="Times New Roman" panose="02020603050405020304" pitchFamily="18" charset="0"/>
              </a:rPr>
              <a:t>, istovremeno i najvažnija dijeli pravne pojave na</a:t>
            </a:r>
            <a:r>
              <a:rPr lang="vi-VN" sz="2800" dirty="0">
                <a:latin typeface="Times New Roman" panose="02020603050405020304" pitchFamily="18" charset="0"/>
                <a:cs typeface="Times New Roman" panose="02020603050405020304" pitchFamily="18" charset="0"/>
              </a:rPr>
              <a:t> primarne i sekundarne pravne pojave</a:t>
            </a:r>
            <a:r>
              <a:rPr lang="hr-BA"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a:p>
            <a:pPr algn="just"/>
            <a:r>
              <a:rPr lang="vi-VN" sz="2800" dirty="0">
                <a:latin typeface="Times New Roman" panose="02020603050405020304" pitchFamily="18" charset="0"/>
                <a:cs typeface="Times New Roman" panose="02020603050405020304" pitchFamily="18" charset="0"/>
              </a:rPr>
              <a:t>Postoje pravne pojave koje se mogu nazvati </a:t>
            </a:r>
            <a:r>
              <a:rPr lang="vi-VN" sz="2800" dirty="0">
                <a:solidFill>
                  <a:schemeClr val="accent2">
                    <a:lumMod val="60000"/>
                    <a:lumOff val="40000"/>
                  </a:schemeClr>
                </a:solidFill>
                <a:latin typeface="Times New Roman" panose="02020603050405020304" pitchFamily="18" charset="0"/>
                <a:cs typeface="Times New Roman" panose="02020603050405020304" pitchFamily="18" charset="0"/>
              </a:rPr>
              <a:t>primarnim</a:t>
            </a:r>
            <a:r>
              <a:rPr lang="vi-VN" sz="2800" dirty="0">
                <a:latin typeface="Times New Roman" panose="02020603050405020304" pitchFamily="18" charset="0"/>
                <a:cs typeface="Times New Roman" panose="02020603050405020304" pitchFamily="18" charset="0"/>
              </a:rPr>
              <a:t>, jer iz njih proizlaze sve ostale zato sto se, u hijerarhiji pravnih pojava, idući od opšteg ka posebnom, one nalaze na najvišem nivou opštosti. Kad ih opišemo, kao njihov ostatak, javljaju se druge pravne pojave, mnogo raznovrsnije, ali </a:t>
            </a:r>
            <a:r>
              <a:rPr lang="vi-VN" sz="2800" dirty="0" smtClean="0">
                <a:solidFill>
                  <a:schemeClr val="accent2">
                    <a:lumMod val="60000"/>
                    <a:lumOff val="40000"/>
                  </a:schemeClr>
                </a:solidFill>
                <a:latin typeface="Times New Roman" panose="02020603050405020304" pitchFamily="18" charset="0"/>
                <a:cs typeface="Times New Roman" panose="02020603050405020304" pitchFamily="18" charset="0"/>
              </a:rPr>
              <a:t>sekundarne</a:t>
            </a:r>
            <a:r>
              <a:rPr lang="hr-BA" sz="2800" dirty="0" smtClean="0">
                <a:solidFill>
                  <a:schemeClr val="accent2">
                    <a:lumMod val="60000"/>
                    <a:lumOff val="40000"/>
                  </a:schemeClr>
                </a:solidFill>
                <a:latin typeface="Times New Roman" panose="02020603050405020304" pitchFamily="18" charset="0"/>
                <a:cs typeface="Times New Roman" panose="02020603050405020304" pitchFamily="18" charset="0"/>
              </a:rPr>
              <a:t>.</a:t>
            </a:r>
            <a:endParaRPr lang="bs-Latn-BA" sz="3000" dirty="0" smtClean="0">
              <a:latin typeface="Cambria" panose="02040503050406030204" pitchFamily="18" charset="0"/>
            </a:endParaRP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vi-VN" dirty="0">
                <a:latin typeface="Times New Roman" panose="02020603050405020304" pitchFamily="18" charset="0"/>
                <a:cs typeface="Times New Roman" panose="02020603050405020304" pitchFamily="18" charset="0"/>
              </a:rPr>
              <a:t>Primarne pravne pojave imaju jednu zajedničku supstancu: to su pojave autoriteta vlasti. </a:t>
            </a:r>
            <a:endParaRPr lang="hr-HR" dirty="0" smtClean="0">
              <a:latin typeface="Times New Roman" panose="02020603050405020304" pitchFamily="18" charset="0"/>
              <a:cs typeface="Times New Roman" panose="02020603050405020304" pitchFamily="18" charset="0"/>
            </a:endParaRPr>
          </a:p>
          <a:p>
            <a:pPr algn="just"/>
            <a:r>
              <a:rPr lang="vi-VN" dirty="0" smtClean="0">
                <a:latin typeface="Times New Roman" panose="02020603050405020304" pitchFamily="18" charset="0"/>
                <a:cs typeface="Times New Roman" panose="02020603050405020304" pitchFamily="18" charset="0"/>
              </a:rPr>
              <a:t>Sve </a:t>
            </a:r>
            <a:r>
              <a:rPr lang="vi-VN" dirty="0">
                <a:latin typeface="Times New Roman" panose="02020603050405020304" pitchFamily="18" charset="0"/>
                <a:cs typeface="Times New Roman" panose="02020603050405020304" pitchFamily="18" charset="0"/>
              </a:rPr>
              <a:t>ostalo je sekundarna ili izvedena pravna pojava</a:t>
            </a:r>
            <a:r>
              <a:rPr lang="hr-BA" dirty="0">
                <a:latin typeface="Times New Roman" panose="02020603050405020304" pitchFamily="18" charset="0"/>
                <a:cs typeface="Times New Roman" panose="02020603050405020304" pitchFamily="18" charset="0"/>
              </a:rPr>
              <a:t> (primjerice</a:t>
            </a:r>
            <a:r>
              <a:rPr lang="vi-VN" dirty="0">
                <a:latin typeface="Times New Roman" panose="02020603050405020304" pitchFamily="18" charset="0"/>
                <a:cs typeface="Times New Roman" panose="02020603050405020304" pitchFamily="18" charset="0"/>
              </a:rPr>
              <a:t> institucija braka isto kao i pojedinačni brak</a:t>
            </a:r>
            <a:r>
              <a:rPr lang="hr-BA" dirty="0">
                <a:latin typeface="Times New Roman" panose="02020603050405020304" pitchFamily="18" charset="0"/>
                <a:cs typeface="Times New Roman" panose="02020603050405020304" pitchFamily="18" charset="0"/>
              </a:rPr>
              <a:t>,</a:t>
            </a:r>
            <a:r>
              <a:rPr lang="vi-VN" dirty="0">
                <a:latin typeface="Times New Roman" panose="02020603050405020304" pitchFamily="18" charset="0"/>
                <a:cs typeface="Times New Roman" panose="02020603050405020304" pitchFamily="18" charset="0"/>
              </a:rPr>
              <a:t> neki ugovor isto kao i određeni </a:t>
            </a:r>
            <a:r>
              <a:rPr lang="hr-BA" dirty="0" smtClean="0">
                <a:latin typeface="Times New Roman" panose="02020603050405020304" pitchFamily="18" charset="0"/>
                <a:cs typeface="Times New Roman" panose="02020603050405020304" pitchFamily="18" charset="0"/>
              </a:rPr>
              <a:t>ugovori). </a:t>
            </a:r>
            <a:endParaRPr lang="hr-BA" dirty="0"/>
          </a:p>
        </p:txBody>
      </p:sp>
    </p:spTree>
    <p:extLst>
      <p:ext uri="{BB962C8B-B14F-4D97-AF65-F5344CB8AC3E}">
        <p14:creationId xmlns:p14="http://schemas.microsoft.com/office/powerpoint/2010/main" val="556119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BA" dirty="0">
                <a:latin typeface="Times New Roman" panose="02020603050405020304" pitchFamily="18" charset="0"/>
                <a:cs typeface="Times New Roman" panose="02020603050405020304" pitchFamily="18" charset="0"/>
              </a:rPr>
              <a:t>Klasifikacija pravnih pojava na primarne i sekundarne može biti od epistemološkog značaja, ukoliko se prihvati stav pravne sociologije, prema kojemu primarne pravne pojave određuju predmet pravne sociologije, dok bi sekundarne pravne pojave bile stavljene u nadležnost opće sociologije ili drugih specijaliziranih sociologija.</a:t>
            </a:r>
            <a:endParaRPr lang="vi-VN" dirty="0">
              <a:latin typeface="Times New Roman" panose="02020603050405020304" pitchFamily="18" charset="0"/>
              <a:cs typeface="Times New Roman" panose="02020603050405020304" pitchFamily="18" charset="0"/>
            </a:endParaRPr>
          </a:p>
          <a:p>
            <a:pPr algn="just"/>
            <a:endParaRPr lang="hr-BA" dirty="0">
              <a:latin typeface="Times New Roman" panose="02020603050405020304" pitchFamily="18" charset="0"/>
              <a:cs typeface="Times New Roman" panose="02020603050405020304" pitchFamily="18" charset="0"/>
            </a:endParaRPr>
          </a:p>
          <a:p>
            <a:endParaRPr lang="hr-BA" dirty="0"/>
          </a:p>
        </p:txBody>
      </p:sp>
    </p:spTree>
    <p:extLst>
      <p:ext uri="{BB962C8B-B14F-4D97-AF65-F5344CB8AC3E}">
        <p14:creationId xmlns:p14="http://schemas.microsoft.com/office/powerpoint/2010/main" val="125257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BA" dirty="0">
                <a:latin typeface="Times New Roman" panose="02020603050405020304" pitchFamily="18" charset="0"/>
                <a:cs typeface="Times New Roman" panose="02020603050405020304" pitchFamily="18" charset="0"/>
              </a:rPr>
              <a:t>Druga klasifikacija pravnih pojava obuhvaća: pravne pojave s vlašću i pravne pojave pod vlašću.</a:t>
            </a:r>
          </a:p>
          <a:p>
            <a:pPr algn="just"/>
            <a:r>
              <a:rPr lang="hr-BA" dirty="0">
                <a:latin typeface="Times New Roman" panose="02020603050405020304" pitchFamily="18" charset="0"/>
                <a:cs typeface="Times New Roman" panose="02020603050405020304" pitchFamily="18" charset="0"/>
              </a:rPr>
              <a:t>Ovu klasifikaciju možemo promatrati i kao jednu od podjela primarnih pravnih pojava, iako u manjem broju slučajeva, njome se mogu obuhvatiti i sekundarne </a:t>
            </a:r>
            <a:r>
              <a:rPr lang="hr-BA" dirty="0" smtClean="0">
                <a:latin typeface="Times New Roman" panose="02020603050405020304" pitchFamily="18" charset="0"/>
                <a:cs typeface="Times New Roman" panose="02020603050405020304" pitchFamily="18" charset="0"/>
              </a:rPr>
              <a:t>pravne pojave.</a:t>
            </a:r>
            <a:endParaRPr lang="hr-BA" dirty="0"/>
          </a:p>
        </p:txBody>
      </p:sp>
    </p:spTree>
    <p:extLst>
      <p:ext uri="{BB962C8B-B14F-4D97-AF65-F5344CB8AC3E}">
        <p14:creationId xmlns:p14="http://schemas.microsoft.com/office/powerpoint/2010/main" val="101317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dirty="0">
                <a:latin typeface="Times New Roman" panose="02020603050405020304" pitchFamily="18" charset="0"/>
                <a:cs typeface="Times New Roman" panose="02020603050405020304" pitchFamily="18" charset="0"/>
              </a:rPr>
              <a:t>Primarne smo pojave okarakterizirali kao one pravne pojave čija je suština vlast,  ali to znači naći se na stranih onih koji je drže ili na strani upravljača nasuprot onih kojima se upravlja. Pojavama vlasti koju zraći vladalac odgovaraju druge pojave koje se mogu, slično, nazvati primarnim. To su, isto tako, pojave koje nude najviši stepen općosti, sadržioci sposobni da obuhvate svaku vrstu sadržine. </a:t>
            </a:r>
            <a:endParaRPr lang="hr-BA" dirty="0"/>
          </a:p>
        </p:txBody>
      </p:sp>
    </p:spTree>
    <p:extLst>
      <p:ext uri="{BB962C8B-B14F-4D97-AF65-F5344CB8AC3E}">
        <p14:creationId xmlns:p14="http://schemas.microsoft.com/office/powerpoint/2010/main" val="377844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dirty="0" smtClean="0">
                <a:latin typeface="Times New Roman" panose="02020603050405020304" pitchFamily="18" charset="0"/>
                <a:cs typeface="Times New Roman" panose="02020603050405020304" pitchFamily="18" charset="0"/>
              </a:rPr>
              <a:t>Treću </a:t>
            </a:r>
            <a:r>
              <a:rPr lang="hr-BA" dirty="0">
                <a:latin typeface="Times New Roman" panose="02020603050405020304" pitchFamily="18" charset="0"/>
                <a:cs typeface="Times New Roman" panose="02020603050405020304" pitchFamily="18" charset="0"/>
              </a:rPr>
              <a:t>klasifikaciju pravnih pojava čine pravne pojave institucije i pravne pojave slučajevi.</a:t>
            </a:r>
          </a:p>
          <a:p>
            <a:pPr algn="just"/>
            <a:r>
              <a:rPr lang="hr-BA" dirty="0">
                <a:latin typeface="Times New Roman" panose="02020603050405020304" pitchFamily="18" charset="0"/>
                <a:cs typeface="Times New Roman" panose="02020603050405020304" pitchFamily="18" charset="0"/>
              </a:rPr>
              <a:t>Oba navedena pojma, i pojam institucije i pojam slučaja, susrećemo podjednako i u pravu i u sociologiji.</a:t>
            </a:r>
          </a:p>
          <a:p>
            <a:pPr algn="just"/>
            <a:r>
              <a:rPr lang="hr-BA" dirty="0">
                <a:latin typeface="Times New Roman" panose="02020603050405020304" pitchFamily="18" charset="0"/>
                <a:cs typeface="Times New Roman" panose="02020603050405020304" pitchFamily="18" charset="0"/>
              </a:rPr>
              <a:t>Kao primjer pojave institucije možemo navesti brak  u zakonu i pojave slučaja u društvenoj stvarnosti. Pojava slučaj se javlja kao derivat pojave-institucije. Ona </a:t>
            </a:r>
            <a:r>
              <a:rPr lang="hr-BA" dirty="0" smtClean="0">
                <a:latin typeface="Times New Roman" panose="02020603050405020304" pitchFamily="18" charset="0"/>
                <a:cs typeface="Times New Roman" panose="02020603050405020304" pitchFamily="18" charset="0"/>
              </a:rPr>
              <a:t>je njena primjena.</a:t>
            </a:r>
            <a:endParaRPr lang="hr-BA" dirty="0"/>
          </a:p>
        </p:txBody>
      </p:sp>
    </p:spTree>
    <p:extLst>
      <p:ext uri="{BB962C8B-B14F-4D97-AF65-F5344CB8AC3E}">
        <p14:creationId xmlns:p14="http://schemas.microsoft.com/office/powerpoint/2010/main" val="425739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Pravne pojave i njihova klasifikacija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BA" dirty="0">
                <a:latin typeface="Times New Roman" panose="02020603050405020304" pitchFamily="18" charset="0"/>
                <a:cs typeface="Times New Roman" panose="02020603050405020304" pitchFamily="18" charset="0"/>
              </a:rPr>
              <a:t>Tako je subjektivno pravo tipično jedna od ovih primarnih pojava, dakle, od njega će poticati, konkretnije, sekundarne pojave.</a:t>
            </a:r>
          </a:p>
          <a:p>
            <a:pPr algn="just"/>
            <a:r>
              <a:rPr lang="hr-BA" dirty="0">
                <a:latin typeface="Times New Roman" panose="02020603050405020304" pitchFamily="18" charset="0"/>
                <a:cs typeface="Times New Roman" panose="02020603050405020304" pitchFamily="18" charset="0"/>
              </a:rPr>
              <a:t>Već se opaža izvjesna subjektivnost primarnih pojava koje imaju svoje sjedište kod onih kojima se upravlja, u pojavama odozdo, </a:t>
            </a:r>
            <a:r>
              <a:rPr lang="hr-BA" dirty="0">
                <a:solidFill>
                  <a:schemeClr val="accent2">
                    <a:lumMod val="60000"/>
                    <a:lumOff val="40000"/>
                  </a:schemeClr>
                </a:solidFill>
                <a:latin typeface="Times New Roman" panose="02020603050405020304" pitchFamily="18" charset="0"/>
                <a:cs typeface="Times New Roman" panose="02020603050405020304" pitchFamily="18" charset="0"/>
              </a:rPr>
              <a:t>pojavama pod vlašću</a:t>
            </a:r>
            <a:r>
              <a:rPr lang="hr-BA" dirty="0">
                <a:latin typeface="Times New Roman" panose="02020603050405020304" pitchFamily="18" charset="0"/>
                <a:cs typeface="Times New Roman" panose="02020603050405020304" pitchFamily="18" charset="0"/>
              </a:rPr>
              <a:t>. To su ponašanja, otpori, stanja </a:t>
            </a:r>
            <a:r>
              <a:rPr lang="hr-BA" dirty="0" smtClean="0">
                <a:latin typeface="Times New Roman" panose="02020603050405020304" pitchFamily="18" charset="0"/>
                <a:cs typeface="Times New Roman" panose="02020603050405020304" pitchFamily="18" charset="0"/>
              </a:rPr>
              <a:t>svijesti.</a:t>
            </a:r>
            <a:endParaRPr lang="hr-BA" dirty="0"/>
          </a:p>
        </p:txBody>
      </p:sp>
    </p:spTree>
    <p:extLst>
      <p:ext uri="{BB962C8B-B14F-4D97-AF65-F5344CB8AC3E}">
        <p14:creationId xmlns:p14="http://schemas.microsoft.com/office/powerpoint/2010/main" val="3042477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874</Words>
  <Application>Microsoft Office PowerPoint</Application>
  <PresentationFormat>On-screen Show (4:3)</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Sociologija sa sociologijom prava</vt:lpstr>
      <vt:lpstr>Uvod</vt:lpstr>
      <vt:lpstr>Pravne pojave i njihova klasifikacija </vt:lpstr>
      <vt:lpstr>Pravne pojave i njihova klasifikacija</vt:lpstr>
      <vt:lpstr>Pravne pojave i njihova klasifikacija</vt:lpstr>
      <vt:lpstr>Pravne pojave i njihova klasifikacija</vt:lpstr>
      <vt:lpstr>Pravne pojave i njihova klasifikacija</vt:lpstr>
      <vt:lpstr>Pravne pojave i njihova klasifikacija</vt:lpstr>
      <vt:lpstr>Pravne pojave i njihova klasifikacija</vt:lpstr>
      <vt:lpstr>Pravne pojave i njihova klaifikacija</vt:lpstr>
      <vt:lpstr>Pravne pojave i njihova klasifikacija</vt:lpstr>
      <vt:lpstr>Pravne pojave i njihova klasifikacija</vt:lpstr>
      <vt:lpstr>Pravne pojave i njihova klasifikacija</vt:lpstr>
      <vt:lpstr>Pravne pojave i njihova klaifikacija</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19</cp:revision>
  <dcterms:created xsi:type="dcterms:W3CDTF">2017-03-02T12:00:53Z</dcterms:created>
  <dcterms:modified xsi:type="dcterms:W3CDTF">2019-11-08T10:01:34Z</dcterms:modified>
</cp:coreProperties>
</file>