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22.11.2019.</a:t>
            </a:fld>
            <a:endParaRPr lang="bs-Latn-B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22.11.2019.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22.11.2019.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22.11.2019.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22.11.2019.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22.11.2019.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786E7A7-F4F4-4686-9A47-4FC37534E9CB}" type="datetimeFigureOut">
              <a:rPr lang="sr-Latn-CS" smtClean="0"/>
              <a:pPr/>
              <a:t>22.11.2019.</a:t>
            </a:fld>
            <a:endParaRPr lang="bs-Latn-B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bs-Latn-B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22.11.2019.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22.11.2019.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22.11.2019.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22.11.2019.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786E7A7-F4F4-4686-9A47-4FC37534E9CB}" type="datetimeFigureOut">
              <a:rPr lang="sr-Latn-CS" smtClean="0"/>
              <a:pPr/>
              <a:t>22.11.2019.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bs-Latn-B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14291"/>
            <a:ext cx="8458200" cy="3657622"/>
          </a:xfrm>
        </p:spPr>
        <p:txBody>
          <a:bodyPr>
            <a:normAutofit/>
          </a:bodyPr>
          <a:lstStyle/>
          <a:p>
            <a:pPr algn="ctr"/>
            <a:r>
              <a:rPr lang="hr-H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EKONOMSKE OSNOVE DRŽAVE I PRAVA</a:t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1050" dirty="0" smtClean="0"/>
              <a:t>Jašarević, Faruk &amp; Zlatan Jašarević (2010). </a:t>
            </a:r>
            <a:r>
              <a:rPr lang="hr-HR" sz="1050" b="1" i="1" dirty="0" smtClean="0"/>
              <a:t>POLITIČKA EKONOMIJA.</a:t>
            </a:r>
            <a:r>
              <a:rPr lang="hr-HR" sz="1050" dirty="0" smtClean="0"/>
              <a:t> Sarajevo: Interlinea.</a:t>
            </a:r>
            <a:r>
              <a:rPr lang="bs-Latn-BA" dirty="0" smtClean="0"/>
              <a:t/>
            </a:r>
            <a:br>
              <a:rPr lang="bs-Latn-BA" dirty="0" smtClean="0"/>
            </a:br>
            <a:endParaRPr lang="bs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544" y="3929066"/>
            <a:ext cx="8062912" cy="2643206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Faruk Jašarević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endParaRPr lang="bs-Latn-B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UNT logo NOVI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5714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TRŽIŠNA RAVNOTEŽA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hr-HR" sz="3000" b="1" dirty="0" smtClean="0">
                <a:latin typeface="Times New Roman" pitchFamily="18" charset="0"/>
                <a:cs typeface="Times New Roman" pitchFamily="18" charset="0"/>
              </a:rPr>
              <a:t>CIJENE PROIZVODA FORMIRANE NA ODREĐENOJ RAZINI ISTODOBNO DJELUJU</a:t>
            </a:r>
            <a:r>
              <a:rPr lang="hr-HR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3000" b="1" dirty="0" smtClean="0">
                <a:latin typeface="Times New Roman" pitchFamily="18" charset="0"/>
                <a:cs typeface="Times New Roman" pitchFamily="18" charset="0"/>
              </a:rPr>
              <a:t>I NA:</a:t>
            </a:r>
          </a:p>
          <a:p>
            <a:pPr lvl="1" algn="just">
              <a:buFont typeface="Wingdings" pitchFamily="2" charset="2"/>
              <a:buChar char="Ø"/>
            </a:pPr>
            <a:r>
              <a:rPr lang="hr-HR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PONUDU</a:t>
            </a:r>
          </a:p>
          <a:p>
            <a:pPr lvl="1" algn="just">
              <a:buNone/>
            </a:pPr>
            <a:r>
              <a:rPr lang="hr-HR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I</a:t>
            </a:r>
          </a:p>
          <a:p>
            <a:pPr lvl="1" algn="just">
              <a:buFont typeface="Wingdings" pitchFamily="2" charset="2"/>
              <a:buChar char="Ø"/>
            </a:pPr>
            <a:r>
              <a:rPr lang="hr-HR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POTRAŽNJU</a:t>
            </a:r>
            <a:endParaRPr lang="en-US" sz="3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None/>
            </a:pPr>
            <a:endParaRPr lang="en-US" sz="3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VISOKA RAZINA CIJENA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SINHRONO UTJEČE NA</a:t>
            </a:r>
          </a:p>
          <a:p>
            <a:pPr lvl="1">
              <a:buFont typeface="Wingdings" pitchFamily="2" charset="2"/>
              <a:buChar char="Ø"/>
            </a:pPr>
            <a:r>
              <a:rPr lang="hr-HR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SMANJENJE</a:t>
            </a:r>
            <a:r>
              <a:rPr lang="hr-HR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POTRAŽNJE</a:t>
            </a:r>
          </a:p>
          <a:p>
            <a:pPr lvl="1">
              <a:buNone/>
            </a:pPr>
            <a:r>
              <a:rPr lang="hr-HR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I</a:t>
            </a:r>
          </a:p>
          <a:p>
            <a:pPr lvl="1">
              <a:buFont typeface="Wingdings" pitchFamily="2" charset="2"/>
              <a:buChar char="Ø"/>
            </a:pPr>
            <a:r>
              <a:rPr lang="hr-HR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POVEĆANJE PONUDE</a:t>
            </a:r>
            <a:endParaRPr lang="en-US" sz="3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en-US" sz="3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NISKA RAZINA CIJENA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POTIČE</a:t>
            </a:r>
          </a:p>
          <a:p>
            <a:pPr lvl="1">
              <a:buFont typeface="Wingdings" pitchFamily="2" charset="2"/>
              <a:buChar char="Ø"/>
            </a:pPr>
            <a:r>
              <a:rPr lang="hr-HR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RAST</a:t>
            </a:r>
            <a:r>
              <a:rPr lang="hr-HR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POTRAŽNJE</a:t>
            </a:r>
          </a:p>
          <a:p>
            <a:pPr lvl="1">
              <a:buNone/>
            </a:pPr>
            <a:r>
              <a:rPr lang="hr-HR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I</a:t>
            </a:r>
          </a:p>
          <a:p>
            <a:pPr lvl="1">
              <a:buFont typeface="Wingdings" pitchFamily="2" charset="2"/>
              <a:buChar char="Ø"/>
            </a:pPr>
            <a:r>
              <a:rPr lang="hr-HR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SMANJENJE</a:t>
            </a:r>
            <a:r>
              <a:rPr lang="hr-HR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PONUDE</a:t>
            </a:r>
            <a:endParaRPr lang="en-US" sz="3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hr-HR" sz="3200" b="1" dirty="0" smtClean="0">
              <a:latin typeface="Arial" charset="0"/>
            </a:endParaRPr>
          </a:p>
          <a:p>
            <a:pPr lvl="1" algn="just">
              <a:buNone/>
            </a:pPr>
            <a:endParaRPr lang="hr-HR" sz="3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8"/>
          </a:xfrm>
        </p:spPr>
        <p:txBody>
          <a:bodyPr>
            <a:normAutofit/>
          </a:bodyPr>
          <a:lstStyle/>
          <a:p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VJEŽBE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286388"/>
          </a:xfrm>
        </p:spPr>
        <p:txBody>
          <a:bodyPr>
            <a:normAutofit fontScale="47500" lnSpcReduction="20000"/>
          </a:bodyPr>
          <a:lstStyle/>
          <a:p>
            <a:pPr marL="109728" indent="0">
              <a:buNone/>
            </a:pPr>
            <a:r>
              <a:rPr lang="bs-Latn-BA" sz="29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Ekonomske osnove države i prava ima za cilj:</a:t>
            </a:r>
          </a:p>
          <a:p>
            <a:pPr marL="109728" indent="0">
              <a:buNone/>
            </a:pPr>
            <a:endParaRPr lang="bs-Latn-BA" sz="2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sz="2900" dirty="0" smtClean="0"/>
              <a:t>definirati političku ekonomiju kao znanost, a potom kao nastavnu disciplinu i teorijski kolegij neophodan za propitivanje temeljne strukture ekonomije;</a:t>
            </a:r>
            <a:endParaRPr lang="bs-Latn-BA" sz="2900" dirty="0" smtClean="0"/>
          </a:p>
          <a:p>
            <a:pPr lvl="0"/>
            <a:r>
              <a:rPr lang="hr-HR" sz="2900" dirty="0" smtClean="0"/>
              <a:t>sistematizirati i klasificirati izlaganja velikih ekonomista i poznatijih ekonomskih škola prateći slijed njihovih misli;</a:t>
            </a:r>
            <a:endParaRPr lang="bs-Latn-BA" sz="2900" dirty="0" smtClean="0"/>
          </a:p>
          <a:p>
            <a:pPr lvl="0"/>
            <a:r>
              <a:rPr lang="hr-HR" sz="2900" dirty="0" smtClean="0"/>
              <a:t>izučiti ekonomski proces, kao ključnu društvenu sferu koja determinira opstanak i povijesnu perspektivu svakog društva s posebnim osvrtom na organsko jedinstvo i simultanost proizvodnje, raspodjele, razmjene i potrošnje;</a:t>
            </a:r>
            <a:endParaRPr lang="bs-Latn-BA" sz="2900" dirty="0" smtClean="0"/>
          </a:p>
          <a:p>
            <a:pPr lvl="0"/>
            <a:r>
              <a:rPr lang="hr-HR" sz="2900" dirty="0" smtClean="0"/>
              <a:t>sagledati uvjete i oblike proizvodnje i zakone koji vladaju proizvodnjom materijalnih dobara i usluga;</a:t>
            </a:r>
            <a:endParaRPr lang="bs-Latn-BA" sz="2900" dirty="0" smtClean="0"/>
          </a:p>
          <a:p>
            <a:pPr lvl="0"/>
            <a:r>
              <a:rPr lang="hr-HR" sz="2900" dirty="0" smtClean="0"/>
              <a:t>analizirati raspodjelu kao kariku poveznicu između proizvodnje i potrošnje sa svim njezinim kontroverzama i u svim njezinim aspektima;</a:t>
            </a:r>
            <a:endParaRPr lang="bs-Latn-BA" sz="2900" dirty="0" smtClean="0"/>
          </a:p>
          <a:p>
            <a:pPr lvl="0"/>
            <a:r>
              <a:rPr lang="hr-HR" sz="2900" dirty="0" smtClean="0"/>
              <a:t>prezentirati teorijske i praktične aspekte razmjene, nužne spone između proizvodnje i potrošnje i dati seriozan i sistematičan pristup tržišnom mehanizmu – regulatoru društvene reprodukcije;</a:t>
            </a:r>
            <a:endParaRPr lang="bs-Latn-BA" sz="2900" dirty="0" smtClean="0"/>
          </a:p>
          <a:p>
            <a:pPr lvl="0"/>
            <a:r>
              <a:rPr lang="hr-HR" sz="2900" dirty="0" smtClean="0"/>
              <a:t>analizirati fazu potrošnje kao proces konačne upotrebe bruto domaćeg proizvoda i vječiti uvjet opstanka ljudske vrste;</a:t>
            </a:r>
            <a:endParaRPr lang="bs-Latn-BA" sz="2900" dirty="0" smtClean="0"/>
          </a:p>
          <a:p>
            <a:pPr lvl="0"/>
            <a:r>
              <a:rPr lang="hr-HR" sz="2900" dirty="0" smtClean="0"/>
              <a:t>sagledati odnose u koje ljudi stupaju u proizvodnji i koji odgovaraju određenom stepenu razvitka proizvodnih snaga;</a:t>
            </a:r>
            <a:endParaRPr lang="bs-Latn-BA" sz="2900" dirty="0" smtClean="0"/>
          </a:p>
          <a:p>
            <a:pPr lvl="0"/>
            <a:r>
              <a:rPr lang="hr-HR" sz="2900" dirty="0" smtClean="0"/>
              <a:t>definirati makroekonomske indikatore u koje se sažimaju rezultati društvenog privređivanja;</a:t>
            </a:r>
            <a:endParaRPr lang="bs-Latn-BA" sz="2900" dirty="0" smtClean="0"/>
          </a:p>
          <a:p>
            <a:pPr lvl="0"/>
            <a:r>
              <a:rPr lang="hr-HR" sz="2900" dirty="0" smtClean="0"/>
              <a:t>dati osvrt na ekonomski rast i razvoj;</a:t>
            </a:r>
            <a:endParaRPr lang="bs-Latn-BA" sz="2900" dirty="0" smtClean="0"/>
          </a:p>
          <a:p>
            <a:pPr lvl="0"/>
            <a:r>
              <a:rPr lang="hr-HR" sz="2900" dirty="0" smtClean="0"/>
              <a:t>klasificirati poslovne (konjunkturne) cikluse i sagledati uzroke njihovog nastajanja;</a:t>
            </a:r>
            <a:endParaRPr lang="bs-Latn-BA" sz="2900" dirty="0" smtClean="0"/>
          </a:p>
          <a:p>
            <a:r>
              <a:rPr lang="hr-HR" sz="2900" dirty="0" smtClean="0"/>
              <a:t>sagledati međuovisnost i uzajamnu povezanost između države i ekonomije.</a:t>
            </a:r>
            <a:endParaRPr lang="bs-Latn-BA" sz="29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,,studenti stiču znanja o ekonomskim terminima, pojavama i zakonitostima“</a:t>
            </a:r>
          </a:p>
          <a:p>
            <a:endParaRPr lang="bs-Latn-B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VJEŽBE </a:t>
            </a:r>
            <a:r>
              <a:rPr lang="en-US" dirty="0" smtClean="0"/>
              <a:t>8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109728" indent="0">
              <a:buNone/>
            </a:pPr>
            <a:r>
              <a:rPr lang="bs-Latn-BA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Tematske jedinice predmeta Ekonomske osnove države i prava:</a:t>
            </a:r>
          </a:p>
          <a:p>
            <a:pPr marL="109728" indent="0">
              <a:buNone/>
            </a:pPr>
            <a:endParaRPr lang="bs-Latn-BA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b="1" dirty="0" smtClean="0"/>
              <a:t>UVOD U EKONOMIJU</a:t>
            </a:r>
            <a:endParaRPr lang="bs-Latn-BA" dirty="0" smtClean="0"/>
          </a:p>
          <a:p>
            <a:pPr lvl="0"/>
            <a:r>
              <a:rPr lang="hr-HR" b="1" dirty="0" smtClean="0"/>
              <a:t>EVOLUCIJA EKONOMSKE MISLI</a:t>
            </a:r>
            <a:endParaRPr lang="bs-Latn-BA" dirty="0" smtClean="0"/>
          </a:p>
          <a:p>
            <a:pPr lvl="0"/>
            <a:r>
              <a:rPr lang="hr-HR" b="1" dirty="0" smtClean="0"/>
              <a:t>EKONOMSKI PROCES</a:t>
            </a:r>
            <a:endParaRPr lang="bs-Latn-BA" dirty="0" smtClean="0"/>
          </a:p>
          <a:p>
            <a:pPr lvl="0"/>
            <a:r>
              <a:rPr lang="hr-HR" b="1" dirty="0" smtClean="0"/>
              <a:t>PROIZVODNJA</a:t>
            </a:r>
            <a:endParaRPr lang="bs-Latn-BA" dirty="0" smtClean="0"/>
          </a:p>
          <a:p>
            <a:pPr lvl="0"/>
            <a:r>
              <a:rPr lang="hr-HR" b="1" dirty="0" smtClean="0"/>
              <a:t>RASPODJELA</a:t>
            </a:r>
            <a:endParaRPr lang="bs-Latn-BA" dirty="0" smtClean="0"/>
          </a:p>
          <a:p>
            <a:pPr lvl="0"/>
            <a:r>
              <a:rPr lang="hr-HR" b="1" dirty="0" smtClean="0"/>
              <a:t>RAZMJENA</a:t>
            </a:r>
            <a:endParaRPr lang="bs-Latn-BA" dirty="0" smtClean="0"/>
          </a:p>
          <a:p>
            <a:pPr lvl="0"/>
            <a:r>
              <a:rPr lang="hr-HR" b="1" dirty="0" smtClean="0"/>
              <a:t>POTROŠNJA</a:t>
            </a:r>
            <a:endParaRPr lang="bs-Latn-BA" dirty="0" smtClean="0"/>
          </a:p>
          <a:p>
            <a:pPr lvl="0"/>
            <a:r>
              <a:rPr lang="hr-HR" b="1" dirty="0" smtClean="0"/>
              <a:t>PRINCIPI PROIZVODNJE I ORGANIZACIJA POSLOVANJA</a:t>
            </a:r>
            <a:endParaRPr lang="bs-Latn-BA" dirty="0" smtClean="0"/>
          </a:p>
          <a:p>
            <a:pPr lvl="0"/>
            <a:r>
              <a:rPr lang="hr-HR" b="1" dirty="0" smtClean="0"/>
              <a:t>MJERENJE EKONOMSKE AKTIVNOSTI</a:t>
            </a:r>
            <a:endParaRPr lang="bs-Latn-BA" dirty="0" smtClean="0"/>
          </a:p>
          <a:p>
            <a:pPr lvl="0"/>
            <a:r>
              <a:rPr lang="hr-HR" b="1" dirty="0" smtClean="0"/>
              <a:t>EKONOMSKI RAST I RAZVOJ</a:t>
            </a:r>
          </a:p>
          <a:p>
            <a:pPr lvl="0"/>
            <a:r>
              <a:rPr lang="hr-HR" b="1" dirty="0" smtClean="0"/>
              <a:t>POSLOVNI (KONJUNKTURNI) CIKLUSI</a:t>
            </a:r>
            <a:endParaRPr lang="bs-Latn-BA" dirty="0" smtClean="0"/>
          </a:p>
          <a:p>
            <a:r>
              <a:rPr lang="hr-HR" b="1" dirty="0" smtClean="0"/>
              <a:t>DRŽAVA I EKONOMIJA</a:t>
            </a:r>
            <a:endParaRPr lang="bs-Latn-BA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FAZE EKONOMSKOG PROCESA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  <a:buNone/>
              <a:defRPr/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hr-HR" b="1" dirty="0" smtClean="0">
                <a:latin typeface="Arial" charset="0"/>
              </a:rPr>
              <a:t>1. </a:t>
            </a:r>
            <a:r>
              <a:rPr lang="hr-HR" b="1" dirty="0" smtClean="0">
                <a:solidFill>
                  <a:schemeClr val="hlink"/>
                </a:solidFill>
                <a:latin typeface="Arial" charset="0"/>
              </a:rPr>
              <a:t>PROIZVODNJA</a:t>
            </a:r>
          </a:p>
          <a:p>
            <a:pPr algn="just">
              <a:lnSpc>
                <a:spcPct val="90000"/>
              </a:lnSpc>
              <a:buNone/>
              <a:defRPr/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hr-HR" b="1" dirty="0" smtClean="0">
                <a:latin typeface="Arial" charset="0"/>
              </a:rPr>
              <a:t>2. </a:t>
            </a:r>
            <a:r>
              <a:rPr lang="hr-HR" b="1" dirty="0" smtClean="0">
                <a:solidFill>
                  <a:schemeClr val="hlink"/>
                </a:solidFill>
                <a:latin typeface="Arial" charset="0"/>
              </a:rPr>
              <a:t>RASPODJELA</a:t>
            </a:r>
          </a:p>
          <a:p>
            <a:pPr algn="just">
              <a:lnSpc>
                <a:spcPct val="90000"/>
              </a:lnSpc>
              <a:buNone/>
              <a:defRPr/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hr-HR" b="1" dirty="0" smtClean="0">
                <a:latin typeface="Arial" charset="0"/>
              </a:rPr>
              <a:t>3. </a:t>
            </a:r>
            <a:r>
              <a:rPr lang="hr-HR" b="1" dirty="0" smtClean="0">
                <a:solidFill>
                  <a:schemeClr val="hlink"/>
                </a:solidFill>
                <a:latin typeface="Arial" charset="0"/>
              </a:rPr>
              <a:t>RAZMJENA</a:t>
            </a:r>
          </a:p>
          <a:p>
            <a:pPr algn="just">
              <a:lnSpc>
                <a:spcPct val="90000"/>
              </a:lnSpc>
              <a:buNone/>
              <a:defRPr/>
            </a:pPr>
            <a:endParaRPr lang="en-US" b="1" dirty="0" smtClean="0">
              <a:latin typeface="Arial" charset="0"/>
            </a:endParaRPr>
          </a:p>
          <a:p>
            <a:pPr algn="just">
              <a:lnSpc>
                <a:spcPct val="90000"/>
              </a:lnSpc>
              <a:buNone/>
              <a:defRPr/>
            </a:pPr>
            <a:r>
              <a:rPr lang="hr-HR" b="1" dirty="0" smtClean="0">
                <a:latin typeface="Arial" charset="0"/>
              </a:rPr>
              <a:t>4. </a:t>
            </a:r>
            <a:r>
              <a:rPr lang="hr-HR" b="1" dirty="0" smtClean="0">
                <a:solidFill>
                  <a:schemeClr val="hlink"/>
                </a:solidFill>
                <a:latin typeface="Arial" charset="0"/>
              </a:rPr>
              <a:t>POTROŠNJA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CILJEVI IZLAGANJA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</a:pP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hr-HR" sz="3200" b="1" dirty="0" smtClean="0">
                <a:latin typeface="Times New Roman" pitchFamily="18" charset="0"/>
                <a:cs typeface="Times New Roman" pitchFamily="18" charset="0"/>
              </a:rPr>
              <a:t>BJASNITI ULOGU RAZMJENE U EKONOMSKOM PROCESU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None/>
            </a:pPr>
            <a:endParaRPr lang="hr-HR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hr-HR" sz="3200" b="1" dirty="0" smtClean="0">
                <a:latin typeface="Times New Roman" pitchFamily="18" charset="0"/>
                <a:cs typeface="Times New Roman" pitchFamily="18" charset="0"/>
              </a:rPr>
              <a:t>DEFINIRATI OSNOVNA OBILJEŽJA  TRŽIŠNOG MEHANIZMA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ULOGA RAZMJENE U EKONOMSKOM PROCESU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4145668"/>
          </a:xfrm>
        </p:spPr>
        <p:txBody>
          <a:bodyPr>
            <a:normAutofit fontScale="92500"/>
          </a:bodyPr>
          <a:lstStyle/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U UVJETIMA POSREDNO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 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ZADOVOLJAVANJA POTREBA LJUDI </a:t>
            </a:r>
            <a:r>
              <a:rPr lang="hr-HR" b="1" u="sng" dirty="0" smtClean="0">
                <a:latin typeface="Times New Roman" pitchFamily="18" charset="0"/>
                <a:cs typeface="Times New Roman" pitchFamily="18" charset="0"/>
              </a:rPr>
              <a:t>RAZMJENA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JE NUŽNA SPONA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IZMEĐU PROIZVODNJE I POTROŠNJE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hr-HR" sz="2600" b="1" dirty="0" smtClean="0">
                <a:latin typeface="Times New Roman" pitchFamily="18" charset="0"/>
                <a:cs typeface="Times New Roman" pitchFamily="18" charset="0"/>
              </a:rPr>
              <a:t>VLASTITE POTREBE POJEDINAC</a:t>
            </a:r>
          </a:p>
          <a:p>
            <a:pPr lvl="1" algn="just"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ZADOVOLJAVA </a:t>
            </a:r>
            <a:r>
              <a:rPr lang="hr-HR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TROŠEĆI</a:t>
            </a:r>
            <a:r>
              <a:rPr lang="hr-H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PROIZVODE DRUGIH LJUDI</a:t>
            </a:r>
          </a:p>
          <a:p>
            <a:pPr lvl="1" algn="just">
              <a:buNone/>
            </a:pPr>
            <a:r>
              <a:rPr lang="hr-H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hr-H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  <a:p>
            <a:pPr lvl="1" algn="just">
              <a:buFont typeface="Wingdings" pitchFamily="2" charset="2"/>
              <a:buChar char="Ø"/>
            </a:pPr>
            <a:r>
              <a:rPr lang="hr-HR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PRIBAVLJA IH</a:t>
            </a:r>
            <a:r>
              <a:rPr lang="hr-H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RAZMJENOM MATERIJALNIH DOBARA I USLUGA</a:t>
            </a:r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hr-HR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TRŽIŠNI MEHANIZAM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RAZMJENA SE ODVIJA UZ POMOĆ</a:t>
            </a:r>
            <a:r>
              <a:rPr lang="hr-HR" b="1" u="sng" dirty="0" smtClean="0">
                <a:latin typeface="Times New Roman" pitchFamily="18" charset="0"/>
                <a:cs typeface="Times New Roman" pitchFamily="18" charset="0"/>
              </a:rPr>
              <a:t> TRŽIŠNOG MEHANIZMA</a:t>
            </a:r>
            <a:endParaRPr lang="hr-HR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TRŽIŠNI MEHANIZAM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JE ORGANIZACIJSKI OBLIK SARADNJE LJUDI UPUĆENIH NA MEĐUSOBNU SARADNJU ZBOG PODRUŠTVLJENJA EKONOMSKOG PROCESA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Razmjenjujući dobra i usluge </a:t>
            </a:r>
            <a:r>
              <a:rPr lang="hr-HR" b="1" u="sng" cap="all" dirty="0" smtClean="0">
                <a:latin typeface="Times New Roman" pitchFamily="18" charset="0"/>
                <a:cs typeface="Times New Roman" pitchFamily="18" charset="0"/>
              </a:rPr>
              <a:t>posredstvom novca</a:t>
            </a:r>
            <a:r>
              <a:rPr lang="hr-HR" b="1" cap="all" dirty="0" smtClean="0">
                <a:latin typeface="Times New Roman" pitchFamily="18" charset="0"/>
                <a:cs typeface="Times New Roman" pitchFamily="18" charset="0"/>
              </a:rPr>
              <a:t>, ljudi sudjeluju u distribuciji rezultata rada kako bi svako</a:t>
            </a:r>
            <a:r>
              <a:rPr lang="hr-HR" b="1" cap="all" dirty="0" smtClean="0">
                <a:latin typeface="Arial" charset="0"/>
              </a:rPr>
              <a:t> razmjerno svojem kvantitativnom udjelu raspolagao konkretnim upotrebnim vrijednostima prikladnim individualiziranim potrebama koje će se </a:t>
            </a:r>
            <a:r>
              <a:rPr lang="hr-HR" b="1" u="sng" cap="all" dirty="0" smtClean="0">
                <a:latin typeface="Arial" charset="0"/>
              </a:rPr>
              <a:t>zadovoljiti potrošnjom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TRŽIŠTE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TRŽIŠTE</a:t>
            </a:r>
          </a:p>
          <a:p>
            <a:pPr>
              <a:buNone/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	SE DEFINIRA KAO UKUPNOST ODNOSA PONUDE I POTRAŽNJE NEKOG EKONOMSKOG PROSTORA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b="1" dirty="0" smtClean="0">
                <a:latin typeface="Arial" charset="0"/>
              </a:rPr>
              <a:t>ZAKON RAZMJERNOSTI</a:t>
            </a:r>
            <a:r>
              <a:rPr lang="hr-HR" dirty="0" smtClean="0">
                <a:latin typeface="Arial" charset="0"/>
              </a:rPr>
              <a:t> </a:t>
            </a:r>
            <a:r>
              <a:rPr lang="hr-HR" b="1" dirty="0" smtClean="0">
                <a:latin typeface="Arial" charset="0"/>
              </a:rPr>
              <a:t>UTVRĐUJE PROPORCIJE</a:t>
            </a:r>
            <a:r>
              <a:rPr lang="hr-HR" dirty="0" smtClean="0">
                <a:latin typeface="Arial" charset="0"/>
              </a:rPr>
              <a:t> </a:t>
            </a:r>
            <a:r>
              <a:rPr lang="hr-HR" b="1" dirty="0" smtClean="0">
                <a:latin typeface="Arial" charset="0"/>
              </a:rPr>
              <a:t>UPOTREBE PROIZVEDENOG POTENCIJALA DRUŠTVA</a:t>
            </a:r>
          </a:p>
          <a:p>
            <a:pPr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ZAKON PONUDE I POTRAŽNJE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POSTOJE</a:t>
            </a:r>
          </a:p>
          <a:p>
            <a:pPr lvl="1" algn="just"/>
            <a:r>
              <a:rPr lang="hr-HR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FINALNA POTROŠNJA</a:t>
            </a:r>
          </a:p>
          <a:p>
            <a:pPr lvl="1" algn="just">
              <a:buNone/>
            </a:pPr>
            <a:r>
              <a:rPr lang="hr-HR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I</a:t>
            </a:r>
          </a:p>
          <a:p>
            <a:pPr lvl="1" algn="just"/>
            <a:r>
              <a:rPr lang="hr-HR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REPRODUKCIJSKA POTROŠNJA</a:t>
            </a:r>
            <a:endParaRPr lang="en-US" sz="3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endParaRPr lang="en-US" sz="3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None/>
            </a:pPr>
            <a:r>
              <a:rPr lang="hr-H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TRŽIŠTE USPOSTAVLJA KONTAKT IZMEĐU KUPACA I PRODAVACA</a:t>
            </a:r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hr-HR" b="1" cap="all" dirty="0" smtClean="0">
                <a:latin typeface="Arial" charset="0"/>
              </a:rPr>
              <a:t>KUPCI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Arial" charset="0"/>
              </a:rPr>
              <a:t>odabiru željene produkte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Arial" charset="0"/>
              </a:rPr>
              <a:t>sklapaju s prodavcima sporazum o predmetu i cijeni kupoprodaje</a:t>
            </a:r>
          </a:p>
          <a:p>
            <a:pPr lvl="1" algn="just">
              <a:buNone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Arial" charset="0"/>
              </a:rPr>
              <a:t>	I NA TAJ NAČIN</a:t>
            </a:r>
          </a:p>
          <a:p>
            <a:pPr lvl="1" algn="just">
              <a:buFont typeface="Wingdings" pitchFamily="2" charset="2"/>
              <a:buChar char="Ø"/>
              <a:defRPr/>
            </a:pPr>
            <a:r>
              <a:rPr lang="hr-HR" b="1" cap="all" dirty="0" smtClean="0">
                <a:solidFill>
                  <a:schemeClr val="tx1"/>
                </a:solidFill>
                <a:latin typeface="Arial" charset="0"/>
              </a:rPr>
              <a:t>pribavljaju dobra nužna za vlastitu potrošnju</a:t>
            </a:r>
            <a:endParaRPr lang="en-US" b="1" cap="all" dirty="0" smtClean="0">
              <a:solidFill>
                <a:schemeClr val="tx1"/>
              </a:solidFill>
              <a:latin typeface="Arial" charset="0"/>
            </a:endParaRPr>
          </a:p>
          <a:p>
            <a:pPr lvl="1" algn="just">
              <a:buFont typeface="Wingdings" pitchFamily="2" charset="2"/>
              <a:buChar char="Ø"/>
              <a:defRPr/>
            </a:pPr>
            <a:endParaRPr lang="en-US" b="1" cap="all" dirty="0" smtClean="0">
              <a:solidFill>
                <a:schemeClr val="tx1"/>
              </a:solidFill>
              <a:latin typeface="Arial" charset="0"/>
            </a:endParaRPr>
          </a:p>
          <a:p>
            <a:pPr algn="just"/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PRODAVCI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KUPOPRODAJNIM ČINOM STJEČU NOVAC NUŽAN ZA</a:t>
            </a:r>
          </a:p>
          <a:p>
            <a:pPr lvl="1" algn="just"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NASTAVAK PRIVREĐIVANJA</a:t>
            </a:r>
          </a:p>
          <a:p>
            <a:pPr lvl="1" algn="just">
              <a:buNone/>
            </a:pPr>
            <a:r>
              <a:rPr lang="hr-H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I</a:t>
            </a:r>
          </a:p>
          <a:p>
            <a:pPr lvl="1" algn="just"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PRIBAVLJANJE PROIZVODA POTREBNIH ZA VLASTITU POTROŠNJU</a:t>
            </a:r>
            <a:endParaRPr lang="en-US" b="1" cap="all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ctr">
              <a:buNone/>
            </a:pPr>
            <a:r>
              <a:rPr lang="hr-HR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TRŽIŠTE USPOSTAVLJA KONTAKT IZMEĐU KUPACA I PRODAVACA</a:t>
            </a:r>
            <a:endParaRPr lang="en-US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None/>
            </a:pPr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266</TotalTime>
  <Words>424</Words>
  <Application>Microsoft Office PowerPoint</Application>
  <PresentationFormat>On-screen Show (4:3)</PresentationFormat>
  <Paragraphs>107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Urban</vt:lpstr>
      <vt:lpstr>PRAVNI FAKULTET  EKONOMSKE OSNOVE DRŽAVE I PRAVA Jašarević, Faruk &amp; Zlatan Jašarević (2010). POLITIČKA EKONOMIJA. Sarajevo: Interlinea. </vt:lpstr>
      <vt:lpstr> VJEŽBE 8</vt:lpstr>
      <vt:lpstr>VJEŽBE 8</vt:lpstr>
      <vt:lpstr>FAZE EKONOMSKOG PROCESA</vt:lpstr>
      <vt:lpstr>CILJEVI IZLAGANJA</vt:lpstr>
      <vt:lpstr>ULOGA RAZMJENE U EKONOMSKOM PROCESU</vt:lpstr>
      <vt:lpstr>TRŽIŠNI MEHANIZAM</vt:lpstr>
      <vt:lpstr>TRŽIŠTE</vt:lpstr>
      <vt:lpstr>ZAKON PONUDE I POTRAŽNJE</vt:lpstr>
      <vt:lpstr>TRŽIŠNA RAVNOTEŽA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Haris</dc:creator>
  <cp:lastModifiedBy>Windows User</cp:lastModifiedBy>
  <cp:revision>67</cp:revision>
  <dcterms:created xsi:type="dcterms:W3CDTF">2018-10-08T16:50:54Z</dcterms:created>
  <dcterms:modified xsi:type="dcterms:W3CDTF">2019-11-22T07:19:39Z</dcterms:modified>
</cp:coreProperties>
</file>