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7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9144000" cy="6858000" type="screen4x3"/>
  <p:notesSz cx="6858000" cy="9144000"/>
  <p:defaultTextStyle>
    <a:defPPr>
      <a:defRPr lang="sr-Latn-C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Rectangle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Rectangle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Rectangle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Rectangle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Rounded Rectangle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Rounded Rectangle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E786E7A7-F4F4-4686-9A47-4FC37534E9CB}" type="datetimeFigureOut">
              <a:rPr lang="sr-Latn-CS" smtClean="0"/>
              <a:pPr/>
              <a:t>16.11.2019.</a:t>
            </a:fld>
            <a:endParaRPr lang="bs-Latn-BA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bs-Latn-BA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9A4A882B-3A83-4654-ACEA-637A731BEF85}" type="slidenum">
              <a:rPr lang="bs-Latn-BA" smtClean="0"/>
              <a:pPr/>
              <a:t>‹#›</a:t>
            </a:fld>
            <a:endParaRPr lang="bs-Latn-B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6E7A7-F4F4-4686-9A47-4FC37534E9CB}" type="datetimeFigureOut">
              <a:rPr lang="sr-Latn-CS" smtClean="0"/>
              <a:pPr/>
              <a:t>16.11.2019.</a:t>
            </a:fld>
            <a:endParaRPr lang="bs-Latn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A882B-3A83-4654-ACEA-637A731BEF85}" type="slidenum">
              <a:rPr lang="bs-Latn-BA" smtClean="0"/>
              <a:pPr/>
              <a:t>‹#›</a:t>
            </a:fld>
            <a:endParaRPr lang="bs-Latn-B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6E7A7-F4F4-4686-9A47-4FC37534E9CB}" type="datetimeFigureOut">
              <a:rPr lang="sr-Latn-CS" smtClean="0"/>
              <a:pPr/>
              <a:t>16.11.2019.</a:t>
            </a:fld>
            <a:endParaRPr lang="bs-Latn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A882B-3A83-4654-ACEA-637A731BEF85}" type="slidenum">
              <a:rPr lang="bs-Latn-BA" smtClean="0"/>
              <a:pPr/>
              <a:t>‹#›</a:t>
            </a:fld>
            <a:endParaRPr lang="bs-Latn-B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6E7A7-F4F4-4686-9A47-4FC37534E9CB}" type="datetimeFigureOut">
              <a:rPr lang="sr-Latn-CS" smtClean="0"/>
              <a:pPr/>
              <a:t>16.11.2019.</a:t>
            </a:fld>
            <a:endParaRPr lang="bs-Latn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A882B-3A83-4654-ACEA-637A731BEF85}" type="slidenum">
              <a:rPr lang="bs-Latn-BA" smtClean="0"/>
              <a:pPr/>
              <a:t>‹#›</a:t>
            </a:fld>
            <a:endParaRPr lang="bs-Latn-B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6E7A7-F4F4-4686-9A47-4FC37534E9CB}" type="datetimeFigureOut">
              <a:rPr lang="sr-Latn-CS" smtClean="0"/>
              <a:pPr/>
              <a:t>16.11.2019.</a:t>
            </a:fld>
            <a:endParaRPr lang="bs-Latn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A882B-3A83-4654-ACEA-637A731BEF85}" type="slidenum">
              <a:rPr lang="bs-Latn-BA" smtClean="0"/>
              <a:pPr/>
              <a:t>‹#›</a:t>
            </a:fld>
            <a:endParaRPr lang="bs-Latn-B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6E7A7-F4F4-4686-9A47-4FC37534E9CB}" type="datetimeFigureOut">
              <a:rPr lang="sr-Latn-CS" smtClean="0"/>
              <a:pPr/>
              <a:t>16.11.2019.</a:t>
            </a:fld>
            <a:endParaRPr lang="bs-Latn-B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A882B-3A83-4654-ACEA-637A731BEF85}" type="slidenum">
              <a:rPr lang="bs-Latn-BA" smtClean="0"/>
              <a:pPr/>
              <a:t>‹#›</a:t>
            </a:fld>
            <a:endParaRPr lang="bs-Latn-B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Date Placeholder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E786E7A7-F4F4-4686-9A47-4FC37534E9CB}" type="datetimeFigureOut">
              <a:rPr lang="sr-Latn-CS" smtClean="0"/>
              <a:pPr/>
              <a:t>16.11.2019.</a:t>
            </a:fld>
            <a:endParaRPr lang="bs-Latn-BA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9A4A882B-3A83-4654-ACEA-637A731BEF85}" type="slidenum">
              <a:rPr lang="bs-Latn-BA" smtClean="0"/>
              <a:pPr/>
              <a:t>‹#›</a:t>
            </a:fld>
            <a:endParaRPr lang="bs-Latn-BA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bs-Latn-B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E786E7A7-F4F4-4686-9A47-4FC37534E9CB}" type="datetimeFigureOut">
              <a:rPr lang="sr-Latn-CS" smtClean="0"/>
              <a:pPr/>
              <a:t>16.11.2019.</a:t>
            </a:fld>
            <a:endParaRPr lang="bs-Latn-B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bs-Latn-B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9A4A882B-3A83-4654-ACEA-637A731BEF85}" type="slidenum">
              <a:rPr lang="bs-Latn-BA" smtClean="0"/>
              <a:pPr/>
              <a:t>‹#›</a:t>
            </a:fld>
            <a:endParaRPr lang="bs-Latn-B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6E7A7-F4F4-4686-9A47-4FC37534E9CB}" type="datetimeFigureOut">
              <a:rPr lang="sr-Latn-CS" smtClean="0"/>
              <a:pPr/>
              <a:t>16.11.2019.</a:t>
            </a:fld>
            <a:endParaRPr lang="bs-Latn-B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A882B-3A83-4654-ACEA-637A731BEF85}" type="slidenum">
              <a:rPr lang="bs-Latn-BA" smtClean="0"/>
              <a:pPr/>
              <a:t>‹#›</a:t>
            </a:fld>
            <a:endParaRPr lang="bs-Latn-B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6E7A7-F4F4-4686-9A47-4FC37534E9CB}" type="datetimeFigureOut">
              <a:rPr lang="sr-Latn-CS" smtClean="0"/>
              <a:pPr/>
              <a:t>16.11.2019.</a:t>
            </a:fld>
            <a:endParaRPr lang="bs-Latn-B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A882B-3A83-4654-ACEA-637A731BEF85}" type="slidenum">
              <a:rPr lang="bs-Latn-BA" smtClean="0"/>
              <a:pPr/>
              <a:t>‹#›</a:t>
            </a:fld>
            <a:endParaRPr lang="bs-Latn-B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6E7A7-F4F4-4686-9A47-4FC37534E9CB}" type="datetimeFigureOut">
              <a:rPr lang="sr-Latn-CS" smtClean="0"/>
              <a:pPr/>
              <a:t>16.11.2019.</a:t>
            </a:fld>
            <a:endParaRPr lang="bs-Latn-B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A882B-3A83-4654-ACEA-637A731BEF85}" type="slidenum">
              <a:rPr lang="bs-Latn-BA" smtClean="0"/>
              <a:pPr/>
              <a:t>‹#›</a:t>
            </a:fld>
            <a:endParaRPr lang="bs-Latn-B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Rectangle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Rectangle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Rounded Rectangle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Rounded Rectangle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Rectangle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Rectangle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Rectangle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Rectangle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Rectangle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E786E7A7-F4F4-4686-9A47-4FC37534E9CB}" type="datetimeFigureOut">
              <a:rPr lang="sr-Latn-CS" smtClean="0"/>
              <a:pPr/>
              <a:t>16.11.2019.</a:t>
            </a:fld>
            <a:endParaRPr lang="bs-Latn-B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bs-Latn-BA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9A4A882B-3A83-4654-ACEA-637A731BEF85}" type="slidenum">
              <a:rPr lang="bs-Latn-BA" smtClean="0"/>
              <a:pPr/>
              <a:t>‹#›</a:t>
            </a:fld>
            <a:endParaRPr lang="bs-Latn-B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77" r:id="rId1"/>
    <p:sldLayoutId id="2147483878" r:id="rId2"/>
    <p:sldLayoutId id="2147483879" r:id="rId3"/>
    <p:sldLayoutId id="2147483880" r:id="rId4"/>
    <p:sldLayoutId id="2147483881" r:id="rId5"/>
    <p:sldLayoutId id="2147483882" r:id="rId6"/>
    <p:sldLayoutId id="2147483883" r:id="rId7"/>
    <p:sldLayoutId id="2147483884" r:id="rId8"/>
    <p:sldLayoutId id="2147483885" r:id="rId9"/>
    <p:sldLayoutId id="2147483886" r:id="rId10"/>
    <p:sldLayoutId id="2147483887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214291"/>
            <a:ext cx="8458200" cy="3657622"/>
          </a:xfrm>
        </p:spPr>
        <p:txBody>
          <a:bodyPr>
            <a:normAutofit/>
          </a:bodyPr>
          <a:lstStyle/>
          <a:p>
            <a:pPr algn="ctr"/>
            <a:r>
              <a:rPr lang="hr-HR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PRAVNI </a:t>
            </a:r>
            <a:r>
              <a:rPr lang="hr-BA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FAKULTET</a:t>
            </a:r>
            <a:br>
              <a:rPr lang="hr-BA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BA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hr-BA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BA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EKONOMSKE OSNOVE DRŽAVE I PRAVA</a:t>
            </a:r>
            <a:br>
              <a:rPr lang="hr-BA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HR" sz="1050" dirty="0" smtClean="0"/>
              <a:t>Jašarević, Faruk &amp; Zlatan Jašarević (2010). </a:t>
            </a:r>
            <a:r>
              <a:rPr lang="hr-HR" sz="1050" b="1" i="1" dirty="0" smtClean="0"/>
              <a:t>POLITIČKA EKONOMIJA.</a:t>
            </a:r>
            <a:r>
              <a:rPr lang="hr-HR" sz="1050" dirty="0" smtClean="0"/>
              <a:t> Sarajevo: Interlinea.</a:t>
            </a:r>
            <a:r>
              <a:rPr lang="bs-Latn-BA" dirty="0" smtClean="0"/>
              <a:t/>
            </a:r>
            <a:br>
              <a:rPr lang="bs-Latn-BA" dirty="0" smtClean="0"/>
            </a:br>
            <a:endParaRPr lang="bs-Latn-BA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40544" y="3929066"/>
            <a:ext cx="8062912" cy="2643206"/>
          </a:xfrm>
        </p:spPr>
        <p:txBody>
          <a:bodyPr>
            <a:normAutofit/>
          </a:bodyPr>
          <a:lstStyle/>
          <a:p>
            <a:r>
              <a:rPr lang="bs-Latn-BA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Predavači:</a:t>
            </a:r>
          </a:p>
          <a:p>
            <a:endParaRPr lang="hr-HR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hr-HR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Prof.dr. Faruk Jašarević</a:t>
            </a:r>
          </a:p>
          <a:p>
            <a:endParaRPr lang="hr-HR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hr-HR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Haris Kozlo MA</a:t>
            </a:r>
          </a:p>
          <a:p>
            <a:r>
              <a:rPr lang="hr-HR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viši asistent na ekonomskopravnoj naučnoj oblasti</a:t>
            </a:r>
          </a:p>
          <a:p>
            <a:endParaRPr lang="bs-Latn-BA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bs-Latn-BA" dirty="0"/>
          </a:p>
        </p:txBody>
      </p:sp>
      <p:pic>
        <p:nvPicPr>
          <p:cNvPr id="4" name="Picture 3" descr="UNT logo NOVI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857620" y="571480"/>
            <a:ext cx="1752600" cy="11822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DIVIDENDA</a:t>
            </a:r>
            <a:endParaRPr lang="en-US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hr-HR" b="1" dirty="0" smtClean="0">
                <a:latin typeface="Times New Roman" pitchFamily="18" charset="0"/>
                <a:cs typeface="Times New Roman" pitchFamily="18" charset="0"/>
              </a:rPr>
              <a:t>DIVIDENDA JE ISPLAĆENI DIO DOBITI</a:t>
            </a:r>
          </a:p>
          <a:p>
            <a:r>
              <a:rPr lang="hr-HR" b="1" dirty="0" smtClean="0">
                <a:latin typeface="Times New Roman" pitchFamily="18" charset="0"/>
                <a:cs typeface="Times New Roman" pitchFamily="18" charset="0"/>
              </a:rPr>
              <a:t>DIVIDENDA</a:t>
            </a:r>
            <a:r>
              <a:rPr lang="hr-H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hr-HR" b="1" dirty="0" smtClean="0">
                <a:latin typeface="Times New Roman" pitchFamily="18" charset="0"/>
                <a:cs typeface="Times New Roman" pitchFamily="18" charset="0"/>
              </a:rPr>
              <a:t>JE ISTOVJETNA OSTVARENOJ DOBITI, KADA SE RAZLIKA IZMEĐU PRIHODA I TROŠKOVA ISPLATI DIONIČARIMA</a:t>
            </a:r>
            <a:endParaRPr lang="en-US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r>
              <a:rPr lang="hr-HR" b="1" cap="all" dirty="0" smtClean="0">
                <a:latin typeface="Times New Roman" pitchFamily="18" charset="0"/>
                <a:cs typeface="Times New Roman" pitchFamily="18" charset="0"/>
              </a:rPr>
              <a:t>UOBIČAJENO JE DA SE:</a:t>
            </a:r>
          </a:p>
          <a:p>
            <a:pPr lvl="1">
              <a:buFont typeface="Wingdings" pitchFamily="2" charset="2"/>
              <a:buChar char="Ø"/>
              <a:defRPr/>
            </a:pPr>
            <a:r>
              <a:rPr lang="hr-HR" sz="3200" b="1" cap="all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samo dio ostvarene dobiti dioničarima isplaćuje u obliku DIVIDENDE</a:t>
            </a:r>
            <a:r>
              <a:rPr lang="en-US" sz="3200" b="1" cap="all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hr-HR" sz="3200" b="1" cap="all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3200" b="1" cap="all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hr-HR" sz="3200" b="1" u="sng" cap="all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OSTATAK REINVESTIRA</a:t>
            </a:r>
            <a:endParaRPr lang="en-US" sz="3200" b="1" u="sng" cap="all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hr-HR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MINIMIZIRANJE RIZIKA I MAKSIMIRANJE DOBITI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428868"/>
            <a:ext cx="8229600" cy="4145668"/>
          </a:xfrm>
        </p:spPr>
        <p:txBody>
          <a:bodyPr>
            <a:normAutofit fontScale="85000" lnSpcReduction="20000"/>
          </a:bodyPr>
          <a:lstStyle/>
          <a:p>
            <a:r>
              <a:rPr lang="hr-HR" b="1" dirty="0" smtClean="0">
                <a:latin typeface="Times New Roman" pitchFamily="18" charset="0"/>
                <a:cs typeface="Times New Roman" pitchFamily="18" charset="0"/>
              </a:rPr>
              <a:t>U ODREĐENIM PROPORCIJAMA KAPITAL SE INVESTIRA U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lvl="1" algn="just">
              <a:buFont typeface="Wingdings" pitchFamily="2" charset="2"/>
              <a:buChar char="Ø"/>
              <a:defRPr/>
            </a:pPr>
            <a:r>
              <a:rPr lang="hr-HR" sz="3000" b="1" cap="all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obveznice</a:t>
            </a:r>
          </a:p>
          <a:p>
            <a:pPr lvl="1" algn="just">
              <a:buFont typeface="Wingdings" pitchFamily="2" charset="2"/>
              <a:buChar char="Ø"/>
              <a:defRPr/>
            </a:pPr>
            <a:r>
              <a:rPr lang="hr-HR" sz="3000" b="1" cap="all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dionice s različitim stepenom rizika</a:t>
            </a:r>
          </a:p>
          <a:p>
            <a:pPr lvl="1" algn="just">
              <a:buFont typeface="Wingdings" pitchFamily="2" charset="2"/>
              <a:buChar char="Ø"/>
              <a:defRPr/>
            </a:pPr>
            <a:r>
              <a:rPr lang="hr-HR" sz="3000" b="1" cap="all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oročenu bankovnu štednju</a:t>
            </a:r>
          </a:p>
          <a:p>
            <a:pPr lvl="1" algn="just">
              <a:buFont typeface="Wingdings" pitchFamily="2" charset="2"/>
              <a:buChar char="Ø"/>
              <a:defRPr/>
            </a:pPr>
            <a:r>
              <a:rPr lang="hr-HR" sz="3000" b="1" cap="all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plemenite metale</a:t>
            </a:r>
          </a:p>
          <a:p>
            <a:pPr lvl="1" algn="just">
              <a:buFont typeface="Wingdings" pitchFamily="2" charset="2"/>
              <a:buChar char="Ø"/>
              <a:defRPr/>
            </a:pPr>
            <a:r>
              <a:rPr lang="hr-HR" sz="3000" b="1" cap="all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</a:t>
            </a:r>
          </a:p>
          <a:p>
            <a:pPr lvl="1" algn="just">
              <a:buFont typeface="Wingdings" pitchFamily="2" charset="2"/>
              <a:buChar char="Ø"/>
              <a:defRPr/>
            </a:pPr>
            <a:r>
              <a:rPr lang="hr-HR" sz="3000" b="1" cap="all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korpu svjetskih valuta</a:t>
            </a:r>
            <a:endParaRPr lang="en-US" sz="3000" b="1" cap="all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lvl="1" algn="just">
              <a:buNone/>
              <a:defRPr/>
            </a:pPr>
            <a:endParaRPr lang="en-US" sz="3000" b="1" cap="all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lvl="1" algn="ctr">
              <a:buNone/>
              <a:defRPr/>
            </a:pPr>
            <a:r>
              <a:rPr lang="hr-HR" b="1" i="1" u="sng" cap="all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FAKTOR RIZIKA</a:t>
            </a:r>
            <a:r>
              <a:rPr lang="en-US" b="1" i="1" u="sng" cap="all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hr-HR" b="1" i="1" u="sng" cap="all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ne eliminira u cjelosti</a:t>
            </a:r>
            <a:r>
              <a:rPr lang="hr-HR" i="1" cap="all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hr-HR" b="1" i="1" cap="all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ali</a:t>
            </a:r>
          </a:p>
          <a:p>
            <a:pPr lvl="1" algn="ctr">
              <a:buNone/>
              <a:defRPr/>
            </a:pPr>
            <a:r>
              <a:rPr lang="hr-HR" b="1" i="1" u="sng" cap="all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reducira ga na prihvatljivu mjeru</a:t>
            </a:r>
            <a:endParaRPr lang="en-US" b="1" i="1" cap="all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lvl="1" algn="just">
              <a:buNone/>
              <a:defRPr/>
            </a:pPr>
            <a:endParaRPr lang="en-US" sz="30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RAD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b="1" cap="all" dirty="0" smtClean="0">
                <a:latin typeface="Times New Roman" pitchFamily="18" charset="0"/>
                <a:cs typeface="Times New Roman" pitchFamily="18" charset="0"/>
              </a:rPr>
              <a:t>Sudjelovanje u diobi stvorenog proizvoda društva </a:t>
            </a:r>
            <a:r>
              <a:rPr lang="hr-HR" b="1" u="sng" cap="all" dirty="0" smtClean="0">
                <a:latin typeface="Times New Roman" pitchFamily="18" charset="0"/>
                <a:cs typeface="Times New Roman" pitchFamily="18" charset="0"/>
              </a:rPr>
              <a:t>LJUDI TEMELJE</a:t>
            </a:r>
            <a:r>
              <a:rPr lang="hr-HR" b="1" cap="all" dirty="0" smtClean="0">
                <a:latin typeface="Times New Roman" pitchFamily="18" charset="0"/>
                <a:cs typeface="Times New Roman" pitchFamily="18" charset="0"/>
              </a:rPr>
              <a:t> na:</a:t>
            </a:r>
            <a:endParaRPr lang="en-US" b="1" cap="all" dirty="0" smtClean="0">
              <a:latin typeface="Times New Roman" pitchFamily="18" charset="0"/>
              <a:cs typeface="Times New Roman" pitchFamily="18" charset="0"/>
            </a:endParaRPr>
          </a:p>
          <a:p>
            <a:pPr lvl="1">
              <a:lnSpc>
                <a:spcPct val="90000"/>
              </a:lnSpc>
              <a:buFont typeface="Wingdings" pitchFamily="2" charset="2"/>
              <a:buChar char="Ø"/>
              <a:defRPr/>
            </a:pPr>
            <a:r>
              <a:rPr lang="hr-HR" sz="3200" b="1" cap="all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dohotku od vlasništva</a:t>
            </a:r>
          </a:p>
          <a:p>
            <a:pPr lvl="1">
              <a:lnSpc>
                <a:spcPct val="90000"/>
              </a:lnSpc>
              <a:buFont typeface="Wingdings" pitchFamily="2" charset="2"/>
              <a:buChar char="Ø"/>
              <a:defRPr/>
            </a:pPr>
            <a:r>
              <a:rPr lang="hr-HR" sz="3200" b="1" cap="all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radnom doprinosu (u prošlosti ili sadašnjosti)</a:t>
            </a:r>
          </a:p>
          <a:p>
            <a:pPr lvl="1">
              <a:lnSpc>
                <a:spcPct val="90000"/>
              </a:lnSpc>
              <a:buFont typeface="Wingdings" pitchFamily="2" charset="2"/>
              <a:buChar char="Ø"/>
              <a:defRPr/>
            </a:pPr>
            <a:r>
              <a:rPr lang="hr-HR" sz="3200" b="1" cap="all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obiteljskim relacijama (roditelji i djeca)</a:t>
            </a:r>
          </a:p>
          <a:p>
            <a:pPr lvl="1">
              <a:lnSpc>
                <a:spcPct val="90000"/>
              </a:lnSpc>
              <a:buFont typeface="Wingdings" pitchFamily="2" charset="2"/>
              <a:buChar char="Ø"/>
              <a:defRPr/>
            </a:pPr>
            <a:r>
              <a:rPr lang="hr-HR" sz="3200" b="1" cap="all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socijalnim kriterijima (pomoć siromašnim i nezaposlenim)</a:t>
            </a:r>
            <a:endParaRPr lang="en-US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NAJAMNINA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sz="2400" b="1" dirty="0" smtClean="0">
                <a:latin typeface="Times New Roman" pitchFamily="18" charset="0"/>
                <a:cs typeface="Times New Roman" pitchFamily="18" charset="0"/>
              </a:rPr>
              <a:t>VISINA NAJAMNINE FORMIRA SE POD UTJECAJEM:</a:t>
            </a:r>
          </a:p>
          <a:p>
            <a:pPr lvl="1">
              <a:buFont typeface="Wingdings" pitchFamily="2" charset="2"/>
              <a:buChar char="Ø"/>
            </a:pPr>
            <a:r>
              <a:rPr lang="hr-HR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ZAKONA PONUDE I POTRAŽNJE</a:t>
            </a:r>
          </a:p>
          <a:p>
            <a:pPr lvl="1">
              <a:buNone/>
            </a:pPr>
            <a:r>
              <a:rPr lang="hr-HR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I</a:t>
            </a:r>
          </a:p>
          <a:p>
            <a:pPr lvl="1">
              <a:buFont typeface="Wingdings" pitchFamily="2" charset="2"/>
              <a:buChar char="Ø"/>
            </a:pPr>
            <a:r>
              <a:rPr lang="hr-HR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RADNOG ZAKONODAVSTVA KOJE REGULIRA PRAVA ZAPOSLENIH I PRIVREMENO NEZAPOSLENIH OSOBA</a:t>
            </a:r>
            <a:endParaRPr lang="en-US" sz="2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>
                <a:latin typeface="Times New Roman" pitchFamily="18" charset="0"/>
                <a:cs typeface="Times New Roman" pitchFamily="18" charset="0"/>
              </a:rPr>
              <a:t>RAD I NAJAMNINA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endParaRPr lang="en-US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hr-HR" b="1" dirty="0" smtClean="0">
                <a:latin typeface="Times New Roman" pitchFamily="18" charset="0"/>
                <a:cs typeface="Times New Roman" pitchFamily="18" charset="0"/>
              </a:rPr>
              <a:t>U NAČELU, PONUDA RADA KOJA NADMAŠUJE POTRAŽNJU OBARA NAJAMNINE I OBRNUTO</a:t>
            </a:r>
            <a:endParaRPr lang="en-US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en-US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hr-HR" b="1" i="1" dirty="0" smtClean="0">
                <a:latin typeface="Times New Roman" pitchFamily="18" charset="0"/>
                <a:cs typeface="Times New Roman" pitchFamily="18" charset="0"/>
              </a:rPr>
              <a:t>TRŽIŠTE RADA ZBOG NIZA RAZLOGA NIJE PERFEKTNO</a:t>
            </a:r>
            <a:endParaRPr lang="en-US" sz="3200" b="1" i="1" u="sng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42918"/>
            <a:ext cx="8229600" cy="1143008"/>
          </a:xfrm>
        </p:spPr>
        <p:txBody>
          <a:bodyPr>
            <a:normAutofit/>
          </a:bodyPr>
          <a:lstStyle/>
          <a:p>
            <a:r>
              <a:rPr lang="hr-H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VJEŽBE 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endParaRPr lang="bs-Latn-B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71612"/>
            <a:ext cx="8229600" cy="5286388"/>
          </a:xfrm>
        </p:spPr>
        <p:txBody>
          <a:bodyPr>
            <a:normAutofit fontScale="47500" lnSpcReduction="20000"/>
          </a:bodyPr>
          <a:lstStyle/>
          <a:p>
            <a:pPr marL="109728" indent="0">
              <a:buNone/>
            </a:pPr>
            <a:r>
              <a:rPr lang="bs-Latn-BA" sz="29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Predmet Ekonomske osnove države i prava ima za cilj:</a:t>
            </a:r>
          </a:p>
          <a:p>
            <a:pPr marL="109728" indent="0">
              <a:buNone/>
            </a:pPr>
            <a:endParaRPr lang="bs-Latn-BA" sz="29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hr-HR" sz="2900" dirty="0" smtClean="0"/>
              <a:t>definirati političku ekonomiju kao znanost, a potom kao nastavnu disciplinu i teorijski kolegij neophodan za propitivanje temeljne strukture ekonomije;</a:t>
            </a:r>
            <a:endParaRPr lang="bs-Latn-BA" sz="2900" dirty="0" smtClean="0"/>
          </a:p>
          <a:p>
            <a:pPr lvl="0"/>
            <a:r>
              <a:rPr lang="hr-HR" sz="2900" dirty="0" smtClean="0"/>
              <a:t>sistematizirati i klasificirati izlaganja velikih ekonomista i poznatijih ekonomskih škola prateći slijed njihovih misli;</a:t>
            </a:r>
            <a:endParaRPr lang="bs-Latn-BA" sz="2900" dirty="0" smtClean="0"/>
          </a:p>
          <a:p>
            <a:pPr lvl="0"/>
            <a:r>
              <a:rPr lang="hr-HR" sz="2900" dirty="0" smtClean="0"/>
              <a:t>izučiti ekonomski proces, kao ključnu društvenu sferu koja determinira opstanak i povijesnu perspektivu svakog društva s posebnim osvrtom na organsko jedinstvo i simultanost proizvodnje, raspodjele, razmjene i potrošnje;</a:t>
            </a:r>
            <a:endParaRPr lang="bs-Latn-BA" sz="2900" dirty="0" smtClean="0"/>
          </a:p>
          <a:p>
            <a:pPr lvl="0"/>
            <a:r>
              <a:rPr lang="hr-HR" sz="2900" dirty="0" smtClean="0"/>
              <a:t>sagledati uvjete i oblike proizvodnje i zakone koji vladaju proizvodnjom materijalnih dobara i usluga;</a:t>
            </a:r>
            <a:endParaRPr lang="bs-Latn-BA" sz="2900" dirty="0" smtClean="0"/>
          </a:p>
          <a:p>
            <a:pPr lvl="0"/>
            <a:r>
              <a:rPr lang="hr-HR" sz="2900" dirty="0" smtClean="0"/>
              <a:t>analizirati raspodjelu kao kariku poveznicu između proizvodnje i potrošnje sa svim njezinim kontroverzama i u svim njezinim aspektima;</a:t>
            </a:r>
            <a:endParaRPr lang="bs-Latn-BA" sz="2900" dirty="0" smtClean="0"/>
          </a:p>
          <a:p>
            <a:pPr lvl="0"/>
            <a:r>
              <a:rPr lang="hr-HR" sz="2900" dirty="0" smtClean="0"/>
              <a:t>prezentirati teorijske i praktične aspekte razmjene, nužne spone između proizvodnje i potrošnje i dati seriozan i sistematičan pristup tržišnom mehanizmu – regulatoru društvene reprodukcije;</a:t>
            </a:r>
            <a:endParaRPr lang="bs-Latn-BA" sz="2900" dirty="0" smtClean="0"/>
          </a:p>
          <a:p>
            <a:pPr lvl="0"/>
            <a:r>
              <a:rPr lang="hr-HR" sz="2900" dirty="0" smtClean="0"/>
              <a:t>analizirati fazu potrošnje kao proces konačne upotrebe bruto domaćeg proizvoda i vječiti uvjet opstanka ljudske vrste;</a:t>
            </a:r>
            <a:endParaRPr lang="bs-Latn-BA" sz="2900" dirty="0" smtClean="0"/>
          </a:p>
          <a:p>
            <a:pPr lvl="0"/>
            <a:r>
              <a:rPr lang="hr-HR" sz="2900" dirty="0" smtClean="0"/>
              <a:t>sagledati odnose u koje ljudi stupaju u proizvodnji i koji odgovaraju određenom stepenu razvitka proizvodnih snaga;</a:t>
            </a:r>
            <a:endParaRPr lang="bs-Latn-BA" sz="2900" dirty="0" smtClean="0"/>
          </a:p>
          <a:p>
            <a:pPr lvl="0"/>
            <a:r>
              <a:rPr lang="hr-HR" sz="2900" dirty="0" smtClean="0"/>
              <a:t>definirati makroekonomske indikatore u koje se sažimaju rezultati društvenog privređivanja;</a:t>
            </a:r>
            <a:endParaRPr lang="bs-Latn-BA" sz="2900" dirty="0" smtClean="0"/>
          </a:p>
          <a:p>
            <a:pPr lvl="0"/>
            <a:r>
              <a:rPr lang="hr-HR" sz="2900" dirty="0" smtClean="0"/>
              <a:t>dati osvrt na ekonomski rast i razvoj;</a:t>
            </a:r>
            <a:endParaRPr lang="bs-Latn-BA" sz="2900" dirty="0" smtClean="0"/>
          </a:p>
          <a:p>
            <a:pPr lvl="0"/>
            <a:r>
              <a:rPr lang="hr-HR" sz="2900" dirty="0" smtClean="0"/>
              <a:t>klasificirati poslovne (konjunkturne) cikluse i sagledati uzroke njihovog nastajanja;</a:t>
            </a:r>
            <a:endParaRPr lang="bs-Latn-BA" sz="2900" dirty="0" smtClean="0"/>
          </a:p>
          <a:p>
            <a:r>
              <a:rPr lang="hr-HR" sz="2900" dirty="0" smtClean="0"/>
              <a:t>sagledati međuovisnost i uzajamnu povezanost između države i ekonomije.</a:t>
            </a:r>
            <a:endParaRPr lang="bs-Latn-BA" sz="29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9728" indent="0" algn="ctr">
              <a:buNone/>
            </a:pPr>
            <a:r>
              <a:rPr lang="bs-Latn-BA" sz="29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,,studenti stiču znanja o ekonomskim terminima, pojavama i zakonitostima“</a:t>
            </a:r>
          </a:p>
          <a:p>
            <a:endParaRPr lang="bs-Latn-BA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s-Latn-BA" dirty="0" smtClean="0"/>
              <a:t>VJEŽBE </a:t>
            </a:r>
            <a:r>
              <a:rPr lang="en-US" dirty="0" smtClean="0"/>
              <a:t>7</a:t>
            </a:r>
            <a:endParaRPr lang="bs-Latn-B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109728" indent="0">
              <a:buNone/>
            </a:pPr>
            <a:r>
              <a:rPr lang="bs-Latn-BA" sz="40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Tematske jedinice predmeta Ekonomske osnove države i prava:</a:t>
            </a:r>
          </a:p>
          <a:p>
            <a:pPr marL="109728" indent="0">
              <a:buNone/>
            </a:pPr>
            <a:endParaRPr lang="bs-Latn-BA" u="sng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hr-HR" b="1" dirty="0" smtClean="0"/>
              <a:t>UVOD U EKONOMIJU</a:t>
            </a:r>
            <a:endParaRPr lang="bs-Latn-BA" dirty="0" smtClean="0"/>
          </a:p>
          <a:p>
            <a:pPr lvl="0"/>
            <a:r>
              <a:rPr lang="hr-HR" b="1" dirty="0" smtClean="0"/>
              <a:t>EVOLUCIJA EKONOMSKE MISLI</a:t>
            </a:r>
            <a:endParaRPr lang="bs-Latn-BA" dirty="0" smtClean="0"/>
          </a:p>
          <a:p>
            <a:pPr lvl="0"/>
            <a:r>
              <a:rPr lang="hr-HR" b="1" dirty="0" smtClean="0"/>
              <a:t>EKONOMSKI PROCES</a:t>
            </a:r>
            <a:endParaRPr lang="bs-Latn-BA" dirty="0" smtClean="0"/>
          </a:p>
          <a:p>
            <a:pPr lvl="0"/>
            <a:r>
              <a:rPr lang="hr-HR" b="1" dirty="0" smtClean="0"/>
              <a:t>PROIZVODNJA</a:t>
            </a:r>
            <a:endParaRPr lang="bs-Latn-BA" dirty="0" smtClean="0"/>
          </a:p>
          <a:p>
            <a:pPr lvl="0"/>
            <a:r>
              <a:rPr lang="hr-HR" b="1" dirty="0" smtClean="0"/>
              <a:t>RASPODJELA</a:t>
            </a:r>
            <a:endParaRPr lang="bs-Latn-BA" dirty="0" smtClean="0"/>
          </a:p>
          <a:p>
            <a:pPr lvl="0"/>
            <a:r>
              <a:rPr lang="hr-HR" b="1" dirty="0" smtClean="0"/>
              <a:t>RAZMJENA</a:t>
            </a:r>
            <a:endParaRPr lang="bs-Latn-BA" dirty="0" smtClean="0"/>
          </a:p>
          <a:p>
            <a:pPr lvl="0"/>
            <a:r>
              <a:rPr lang="hr-HR" b="1" dirty="0" smtClean="0"/>
              <a:t>POTROŠNJA</a:t>
            </a:r>
            <a:endParaRPr lang="bs-Latn-BA" dirty="0" smtClean="0"/>
          </a:p>
          <a:p>
            <a:pPr lvl="0"/>
            <a:r>
              <a:rPr lang="hr-HR" b="1" dirty="0" smtClean="0"/>
              <a:t>PRINCIPI PROIZVODNJE I ORGANIZACIJA POSLOVANJA</a:t>
            </a:r>
            <a:endParaRPr lang="bs-Latn-BA" dirty="0" smtClean="0"/>
          </a:p>
          <a:p>
            <a:pPr lvl="0"/>
            <a:r>
              <a:rPr lang="hr-HR" b="1" dirty="0" smtClean="0"/>
              <a:t>MJERENJE EKONOMSKE AKTIVNOSTI</a:t>
            </a:r>
            <a:endParaRPr lang="bs-Latn-BA" dirty="0" smtClean="0"/>
          </a:p>
          <a:p>
            <a:pPr lvl="0"/>
            <a:r>
              <a:rPr lang="hr-HR" b="1" dirty="0" smtClean="0"/>
              <a:t>EKONOMSKI RAST I RAZVOJ</a:t>
            </a:r>
          </a:p>
          <a:p>
            <a:pPr lvl="0"/>
            <a:r>
              <a:rPr lang="hr-HR" b="1" dirty="0" smtClean="0"/>
              <a:t>POSLOVNI (KONJUNKTURNI) CIKLUSI</a:t>
            </a:r>
            <a:endParaRPr lang="bs-Latn-BA" dirty="0" smtClean="0"/>
          </a:p>
          <a:p>
            <a:r>
              <a:rPr lang="hr-HR" b="1" dirty="0" smtClean="0"/>
              <a:t>DRŽAVA I EKONOMIJA</a:t>
            </a:r>
            <a:endParaRPr lang="bs-Latn-BA" dirty="0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FAZE EKONOMSKOG PROCESA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90000"/>
              </a:lnSpc>
              <a:buNone/>
              <a:defRPr/>
            </a:pPr>
            <a:endParaRPr lang="en-US" b="1" dirty="0" smtClean="0">
              <a:latin typeface="Arial" charset="0"/>
            </a:endParaRPr>
          </a:p>
          <a:p>
            <a:pPr algn="just">
              <a:lnSpc>
                <a:spcPct val="90000"/>
              </a:lnSpc>
              <a:buNone/>
              <a:defRPr/>
            </a:pPr>
            <a:r>
              <a:rPr lang="hr-HR" b="1" dirty="0" smtClean="0">
                <a:latin typeface="Arial" charset="0"/>
              </a:rPr>
              <a:t>1. </a:t>
            </a:r>
            <a:r>
              <a:rPr lang="hr-HR" b="1" dirty="0" smtClean="0">
                <a:solidFill>
                  <a:schemeClr val="hlink"/>
                </a:solidFill>
                <a:latin typeface="Arial" charset="0"/>
              </a:rPr>
              <a:t>PROIZVODNJA</a:t>
            </a:r>
          </a:p>
          <a:p>
            <a:pPr algn="just">
              <a:lnSpc>
                <a:spcPct val="90000"/>
              </a:lnSpc>
              <a:buNone/>
              <a:defRPr/>
            </a:pPr>
            <a:endParaRPr lang="en-US" b="1" dirty="0" smtClean="0">
              <a:latin typeface="Arial" charset="0"/>
            </a:endParaRPr>
          </a:p>
          <a:p>
            <a:pPr algn="just">
              <a:lnSpc>
                <a:spcPct val="90000"/>
              </a:lnSpc>
              <a:buNone/>
              <a:defRPr/>
            </a:pPr>
            <a:r>
              <a:rPr lang="hr-HR" b="1" dirty="0" smtClean="0">
                <a:latin typeface="Arial" charset="0"/>
              </a:rPr>
              <a:t>2. </a:t>
            </a:r>
            <a:r>
              <a:rPr lang="hr-HR" b="1" dirty="0" smtClean="0">
                <a:solidFill>
                  <a:schemeClr val="hlink"/>
                </a:solidFill>
                <a:latin typeface="Arial" charset="0"/>
              </a:rPr>
              <a:t>RASPODJELA</a:t>
            </a:r>
          </a:p>
          <a:p>
            <a:pPr algn="just">
              <a:lnSpc>
                <a:spcPct val="90000"/>
              </a:lnSpc>
              <a:buNone/>
              <a:defRPr/>
            </a:pPr>
            <a:endParaRPr lang="en-US" b="1" dirty="0" smtClean="0">
              <a:latin typeface="Arial" charset="0"/>
            </a:endParaRPr>
          </a:p>
          <a:p>
            <a:pPr algn="just">
              <a:lnSpc>
                <a:spcPct val="90000"/>
              </a:lnSpc>
              <a:buNone/>
              <a:defRPr/>
            </a:pPr>
            <a:r>
              <a:rPr lang="hr-HR" b="1" dirty="0" smtClean="0">
                <a:latin typeface="Arial" charset="0"/>
              </a:rPr>
              <a:t>3. </a:t>
            </a:r>
            <a:r>
              <a:rPr lang="hr-HR" b="1" dirty="0" smtClean="0">
                <a:solidFill>
                  <a:schemeClr val="hlink"/>
                </a:solidFill>
                <a:latin typeface="Arial" charset="0"/>
              </a:rPr>
              <a:t>RAZMJENA</a:t>
            </a:r>
          </a:p>
          <a:p>
            <a:pPr algn="just">
              <a:lnSpc>
                <a:spcPct val="90000"/>
              </a:lnSpc>
              <a:buNone/>
              <a:defRPr/>
            </a:pPr>
            <a:endParaRPr lang="en-US" b="1" dirty="0" smtClean="0">
              <a:latin typeface="Arial" charset="0"/>
            </a:endParaRPr>
          </a:p>
          <a:p>
            <a:pPr algn="just">
              <a:lnSpc>
                <a:spcPct val="90000"/>
              </a:lnSpc>
              <a:buNone/>
              <a:defRPr/>
            </a:pPr>
            <a:r>
              <a:rPr lang="hr-HR" b="1" dirty="0" smtClean="0">
                <a:latin typeface="Arial" charset="0"/>
              </a:rPr>
              <a:t>4. </a:t>
            </a:r>
            <a:r>
              <a:rPr lang="hr-HR" b="1" dirty="0" smtClean="0">
                <a:solidFill>
                  <a:schemeClr val="hlink"/>
                </a:solidFill>
                <a:latin typeface="Arial" charset="0"/>
              </a:rPr>
              <a:t>POTROŠNJA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CILJEVI IZLAGANJA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80000"/>
              </a:lnSpc>
              <a:defRPr/>
            </a:pPr>
            <a:r>
              <a:rPr lang="hr-HR" sz="3200" b="1" cap="all" dirty="0" smtClean="0">
                <a:latin typeface="Times New Roman" pitchFamily="18" charset="0"/>
                <a:cs typeface="Times New Roman" pitchFamily="18" charset="0"/>
              </a:rPr>
              <a:t>Objasniti pojmove </a:t>
            </a:r>
            <a:r>
              <a:rPr lang="hr-HR" sz="3200" b="1" u="sng" cap="all" dirty="0" smtClean="0">
                <a:latin typeface="Times New Roman" pitchFamily="18" charset="0"/>
                <a:cs typeface="Times New Roman" pitchFamily="18" charset="0"/>
              </a:rPr>
              <a:t>zemlja</a:t>
            </a:r>
            <a:r>
              <a:rPr lang="hr-HR" sz="3200" b="1" cap="all" dirty="0" smtClean="0">
                <a:latin typeface="Times New Roman" pitchFamily="18" charset="0"/>
                <a:cs typeface="Times New Roman" pitchFamily="18" charset="0"/>
              </a:rPr>
              <a:t> i zemljišna renta</a:t>
            </a:r>
            <a:endParaRPr lang="en-US" sz="3200" b="1" cap="all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80000"/>
              </a:lnSpc>
              <a:buNone/>
              <a:defRPr/>
            </a:pPr>
            <a:endParaRPr lang="hr-HR" sz="3200" b="1" cap="all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80000"/>
              </a:lnSpc>
              <a:defRPr/>
            </a:pPr>
            <a:r>
              <a:rPr lang="hr-HR" sz="3200" b="1" cap="all" dirty="0" smtClean="0">
                <a:latin typeface="Times New Roman" pitchFamily="18" charset="0"/>
                <a:cs typeface="Times New Roman" pitchFamily="18" charset="0"/>
              </a:rPr>
              <a:t>OBJASNITI POJMOVE </a:t>
            </a:r>
            <a:r>
              <a:rPr lang="hr-HR" sz="3200" b="1" u="sng" cap="all" dirty="0" smtClean="0">
                <a:latin typeface="Times New Roman" pitchFamily="18" charset="0"/>
                <a:cs typeface="Times New Roman" pitchFamily="18" charset="0"/>
              </a:rPr>
              <a:t>dionički kapital</a:t>
            </a:r>
            <a:r>
              <a:rPr lang="hr-HR" sz="3200" b="1" cap="all" dirty="0" smtClean="0">
                <a:latin typeface="Times New Roman" pitchFamily="18" charset="0"/>
                <a:cs typeface="Times New Roman" pitchFamily="18" charset="0"/>
              </a:rPr>
              <a:t> i dividenda</a:t>
            </a:r>
            <a:endParaRPr lang="en-US" sz="3200" b="1" cap="all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80000"/>
              </a:lnSpc>
              <a:buNone/>
              <a:defRPr/>
            </a:pPr>
            <a:endParaRPr lang="hr-HR" sz="3200" b="1" cap="all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80000"/>
              </a:lnSpc>
              <a:defRPr/>
            </a:pPr>
            <a:r>
              <a:rPr lang="hr-HR" sz="3200" b="1" cap="all" dirty="0" smtClean="0">
                <a:latin typeface="Times New Roman" pitchFamily="18" charset="0"/>
                <a:cs typeface="Times New Roman" pitchFamily="18" charset="0"/>
              </a:rPr>
              <a:t>OBJASNITI POJMOVE </a:t>
            </a:r>
            <a:r>
              <a:rPr lang="hr-HR" sz="3200" b="1" u="sng" cap="all" dirty="0" smtClean="0">
                <a:latin typeface="Times New Roman" pitchFamily="18" charset="0"/>
                <a:cs typeface="Times New Roman" pitchFamily="18" charset="0"/>
              </a:rPr>
              <a:t>rad</a:t>
            </a:r>
            <a:r>
              <a:rPr lang="hr-HR" sz="3200" b="1" cap="all" dirty="0" smtClean="0">
                <a:latin typeface="Times New Roman" pitchFamily="18" charset="0"/>
                <a:cs typeface="Times New Roman" pitchFamily="18" charset="0"/>
              </a:rPr>
              <a:t> i najamnina</a:t>
            </a:r>
            <a:endParaRPr lang="en-US" sz="3200" b="1" cap="all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POLJOPRIVREDA</a:t>
            </a:r>
            <a:endParaRPr lang="en-US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b="1" dirty="0" smtClean="0">
                <a:latin typeface="Arial" charset="0"/>
              </a:rPr>
              <a:t>POLJOPRIVREDA</a:t>
            </a:r>
            <a:r>
              <a:rPr lang="hr-HR" dirty="0" smtClean="0">
                <a:latin typeface="Arial" charset="0"/>
              </a:rPr>
              <a:t> </a:t>
            </a:r>
            <a:r>
              <a:rPr lang="hr-HR" b="1" dirty="0" smtClean="0">
                <a:latin typeface="Arial" charset="0"/>
              </a:rPr>
              <a:t>JE STRATEŠKI ZNAČAJNA PRIVREDNA GRANA SVAKE EKONOMIJE NEOVISNO O NJEZINOM RELATIVNOM UDJELU U BRUTO DOMAĆEM PROIZVODU</a:t>
            </a:r>
            <a:endParaRPr lang="en-US" b="1" dirty="0" smtClean="0">
              <a:latin typeface="Arial" charset="0"/>
            </a:endParaRPr>
          </a:p>
          <a:p>
            <a:r>
              <a:rPr lang="hr-HR" b="1" dirty="0" smtClean="0">
                <a:latin typeface="Times New Roman" pitchFamily="18" charset="0"/>
                <a:cs typeface="Times New Roman" pitchFamily="18" charset="0"/>
              </a:rPr>
              <a:t>RAZLOG</a:t>
            </a:r>
            <a:r>
              <a:rPr lang="hr-H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hr-HR" b="1" dirty="0" smtClean="0">
                <a:latin typeface="Times New Roman" pitchFamily="18" charset="0"/>
                <a:cs typeface="Times New Roman" pitchFamily="18" charset="0"/>
              </a:rPr>
              <a:t>JE TOME UPOTREBNA VRIJEDNOST POLJOPRIVREDNIH DOBARA NUŽNIH ZA ZADOVOLJAVANJE </a:t>
            </a:r>
            <a:r>
              <a:rPr lang="hr-HR" b="1" u="sng" dirty="0" smtClean="0">
                <a:latin typeface="Times New Roman" pitchFamily="18" charset="0"/>
                <a:cs typeface="Times New Roman" pitchFamily="18" charset="0"/>
              </a:rPr>
              <a:t>PRIMARNIH POTREBA</a:t>
            </a:r>
            <a:r>
              <a:rPr lang="hr-H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hr-HR" b="1" dirty="0" smtClean="0">
                <a:latin typeface="Times New Roman" pitchFamily="18" charset="0"/>
                <a:cs typeface="Times New Roman" pitchFamily="18" charset="0"/>
              </a:rPr>
              <a:t>SVAKOG ČOVJEKA</a:t>
            </a:r>
            <a:endParaRPr lang="en-US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b="1" dirty="0" smtClean="0">
              <a:latin typeface="Arial" charset="0"/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APSOLUTNA</a:t>
            </a:r>
            <a:br>
              <a:rPr lang="hr-HR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hr-HR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ZEMLJIŠNA RENTA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342900" lvl="1" indent="-342900" algn="just">
              <a:buClr>
                <a:schemeClr val="folHlink"/>
              </a:buClr>
              <a:buSzPct val="60000"/>
            </a:pPr>
            <a:r>
              <a:rPr lang="hr-HR" sz="3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DIFERENCIRANOST ZEMLJIŠTA PREMA:</a:t>
            </a:r>
          </a:p>
          <a:p>
            <a:pPr marL="342900" lvl="1" indent="-342900" algn="just">
              <a:buFont typeface="Wingdings" pitchFamily="2" charset="2"/>
              <a:buChar char="Ø"/>
            </a:pPr>
            <a:r>
              <a:rPr lang="hr-HR" sz="3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PRIRODNO ODREĐENOJ PLODNOSTI, I</a:t>
            </a:r>
          </a:p>
          <a:p>
            <a:pPr marL="342900" lvl="1" indent="-342900" algn="just">
              <a:buFont typeface="Wingdings" pitchFamily="2" charset="2"/>
              <a:buChar char="Ø"/>
            </a:pPr>
            <a:r>
              <a:rPr lang="hr-HR" sz="3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UDALJENOSTI OD TRŽIŠTA</a:t>
            </a:r>
            <a:r>
              <a:rPr lang="en-US" sz="3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342900" lvl="1" indent="-342900" algn="just">
              <a:buNone/>
            </a:pPr>
            <a:endParaRPr lang="en-US" sz="32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lvl="1" indent="-342900" algn="just">
              <a:buFont typeface="Wingdings" pitchFamily="2" charset="2"/>
              <a:buChar char="Ø"/>
            </a:pPr>
            <a:r>
              <a:rPr lang="hr-HR" sz="2800" b="1" u="sng" cap="all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odražava se na visinu naknade</a:t>
            </a:r>
            <a:r>
              <a:rPr lang="hr-HR" sz="2800" cap="all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hr-HR" sz="2800" b="1" cap="all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kojom zemljovlasnici uvjetuju ustupanje svojih površina na obradu</a:t>
            </a:r>
            <a:r>
              <a:rPr lang="en-US" sz="2800" b="1" cap="all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hr-HR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OSNOVE ZA PRISVAJANJE RENTE</a:t>
            </a:r>
            <a:endParaRPr lang="en-US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lvl="1" indent="-342900" algn="just">
              <a:buNone/>
            </a:pPr>
            <a:endParaRPr lang="en-US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  <a:defRPr/>
            </a:pPr>
            <a:r>
              <a:rPr lang="hr-HR" sz="3000" b="1" cap="all" dirty="0" smtClean="0">
                <a:latin typeface="Times New Roman" pitchFamily="18" charset="0"/>
                <a:cs typeface="Times New Roman" pitchFamily="18" charset="0"/>
              </a:rPr>
              <a:t>(1) APSOLUTNA ZEMLJIŠNA RENTA – cijena korištenja zemljišta kao predmeta obrade</a:t>
            </a:r>
          </a:p>
          <a:p>
            <a:pPr algn="just">
              <a:buNone/>
              <a:defRPr/>
            </a:pPr>
            <a:r>
              <a:rPr lang="hr-HR" sz="3000" b="1" cap="all" dirty="0" smtClean="0">
                <a:latin typeface="Times New Roman" pitchFamily="18" charset="0"/>
                <a:cs typeface="Times New Roman" pitchFamily="18" charset="0"/>
              </a:rPr>
              <a:t>	(2) DIFERENCIJLNA RENTA – dohodak zbog veće plodnosti ili blizine zemljišta u odnosu na najmanje plodno i najudaljenije zemljište</a:t>
            </a:r>
            <a:endParaRPr lang="en-US" sz="3000" cap="all" dirty="0" smtClean="0">
              <a:latin typeface="Times New Roman" pitchFamily="18" charset="0"/>
              <a:cs typeface="Times New Roman" pitchFamily="18" charset="0"/>
            </a:endParaRPr>
          </a:p>
          <a:p>
            <a:pPr marL="342900" lvl="1" indent="-342900" algn="just">
              <a:buFont typeface="Wingdings" pitchFamily="2" charset="2"/>
              <a:buChar char="Ø"/>
            </a:pP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DIONIČKI KAPITAL I DIVIDENDA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just"/>
            <a:r>
              <a:rPr lang="hr-HR" b="1" dirty="0" smtClean="0">
                <a:latin typeface="Times New Roman" pitchFamily="18" charset="0"/>
                <a:cs typeface="Times New Roman" pitchFamily="18" charset="0"/>
              </a:rPr>
              <a:t>DIONIČKA DRUŠTVA</a:t>
            </a:r>
          </a:p>
          <a:p>
            <a:pPr algn="just">
              <a:buNone/>
            </a:pPr>
            <a:r>
              <a:rPr lang="hr-HR" b="1" dirty="0" smtClean="0">
                <a:latin typeface="Times New Roman" pitchFamily="18" charset="0"/>
                <a:cs typeface="Times New Roman" pitchFamily="18" charset="0"/>
              </a:rPr>
              <a:t>	JESU ORGANIZACIJSKI OBLIK PRILAGOĐEN BITNIM OBILJEŽJIMA ROBNOG OBLIKA PRIVREĐIVANJA U RAZDOBLJU NJEGOVE POTPUNE DOMINACIJE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hr-HR" b="1" dirty="0" smtClean="0">
                <a:latin typeface="Times New Roman" pitchFamily="18" charset="0"/>
                <a:cs typeface="Times New Roman" pitchFamily="18" charset="0"/>
              </a:rPr>
              <a:t>VISINA POČETNIH ULAGANJA</a:t>
            </a:r>
          </a:p>
          <a:p>
            <a:pPr algn="just">
              <a:buNone/>
            </a:pPr>
            <a:r>
              <a:rPr lang="hr-HR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hr-HR" b="1" dirty="0" smtClean="0">
                <a:latin typeface="Times New Roman" pitchFamily="18" charset="0"/>
                <a:cs typeface="Times New Roman" pitchFamily="18" charset="0"/>
              </a:rPr>
              <a:t>JE SINTAGMA KOJOM SE OZNAČAVA</a:t>
            </a:r>
            <a:r>
              <a:rPr lang="hr-H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hr-HR" b="1" dirty="0" smtClean="0">
                <a:latin typeface="Times New Roman" pitchFamily="18" charset="0"/>
                <a:cs typeface="Times New Roman" pitchFamily="18" charset="0"/>
              </a:rPr>
              <a:t>IZNOS KAPITALA PRIJEKO POTREBAN ZA REALIZACIJU</a:t>
            </a:r>
            <a:r>
              <a:rPr lang="hr-HR" b="1" dirty="0" smtClean="0">
                <a:latin typeface="Arial" charset="0"/>
              </a:rPr>
              <a:t> ODREĐENOG INVESTICIJSKOG PROJEKTA</a:t>
            </a:r>
            <a:endParaRPr lang="hr-HR" dirty="0" smtClean="0">
              <a:latin typeface="Arial" charset="0"/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DIONICE</a:t>
            </a:r>
            <a:br>
              <a:rPr lang="hr-HR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endParaRPr lang="en-US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lvl="1">
              <a:buFont typeface="Wingdings" pitchFamily="2" charset="2"/>
              <a:buChar char="Ø"/>
            </a:pPr>
            <a:r>
              <a:rPr lang="hr-HR" sz="3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VRIJEDNOSNI PAPIRI S OZNAČENOM NOMINALNOM VRIJEDNOŠĆU</a:t>
            </a:r>
          </a:p>
          <a:p>
            <a:pPr lvl="1">
              <a:buFont typeface="Wingdings" pitchFamily="2" charset="2"/>
              <a:buChar char="Ø"/>
            </a:pPr>
            <a:r>
              <a:rPr lang="hr-HR" sz="3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</a:t>
            </a:r>
          </a:p>
          <a:p>
            <a:pPr lvl="1">
              <a:buFont typeface="Wingdings" pitchFamily="2" charset="2"/>
              <a:buChar char="Ø"/>
            </a:pPr>
            <a:r>
              <a:rPr lang="hr-HR" sz="3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PREDSTAVLJAJU ISPRAVU O VLASNIŠTVU NAD ALIKVOTNIM DIJELOM DD</a:t>
            </a:r>
            <a:endParaRPr lang="en-US" sz="30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lvl="1">
              <a:buNone/>
            </a:pPr>
            <a:endParaRPr lang="en-US" sz="30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90000"/>
              </a:lnSpc>
              <a:defRPr/>
            </a:pPr>
            <a:r>
              <a:rPr lang="hr-HR" b="1" cap="all" dirty="0" smtClean="0">
                <a:latin typeface="Arial" charset="0"/>
              </a:rPr>
              <a:t>DIONIČAR IMA PRAVO:</a:t>
            </a:r>
          </a:p>
          <a:p>
            <a:pPr lvl="1">
              <a:lnSpc>
                <a:spcPct val="90000"/>
              </a:lnSpc>
              <a:buNone/>
              <a:defRPr/>
            </a:pPr>
            <a:r>
              <a:rPr lang="hr-HR" cap="all" dirty="0" smtClean="0">
                <a:solidFill>
                  <a:schemeClr val="tx1"/>
                </a:solidFill>
                <a:latin typeface="Arial" charset="0"/>
              </a:rPr>
              <a:t>	</a:t>
            </a:r>
            <a:r>
              <a:rPr lang="hr-HR" b="1" cap="all" dirty="0" smtClean="0">
                <a:solidFill>
                  <a:schemeClr val="tx1"/>
                </a:solidFill>
                <a:latin typeface="Arial" charset="0"/>
              </a:rPr>
              <a:t>(</a:t>
            </a:r>
            <a:r>
              <a:rPr lang="hr-HR" sz="3200" b="1" cap="all" dirty="0" smtClean="0">
                <a:solidFill>
                  <a:schemeClr val="tx1"/>
                </a:solidFill>
                <a:latin typeface="Arial" charset="0"/>
              </a:rPr>
              <a:t>1) participacije u ostvarenoj dobiti</a:t>
            </a:r>
          </a:p>
          <a:p>
            <a:pPr lvl="1">
              <a:lnSpc>
                <a:spcPct val="90000"/>
              </a:lnSpc>
              <a:buNone/>
              <a:defRPr/>
            </a:pPr>
            <a:r>
              <a:rPr lang="hr-HR" sz="3200" b="1" cap="all" dirty="0" smtClean="0">
                <a:solidFill>
                  <a:schemeClr val="tx1"/>
                </a:solidFill>
                <a:latin typeface="Arial" charset="0"/>
              </a:rPr>
              <a:t>	(2) suodlučivanja na skupštini dioničara ...</a:t>
            </a:r>
          </a:p>
          <a:p>
            <a:pPr lvl="1">
              <a:buNone/>
            </a:pPr>
            <a:endParaRPr lang="en-US" sz="30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">
  <a:themeElements>
    <a:clrScheme name="Urban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Urban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Urban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234</TotalTime>
  <Words>574</Words>
  <Application>Microsoft Office PowerPoint</Application>
  <PresentationFormat>On-screen Show (4:3)</PresentationFormat>
  <Paragraphs>112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Urban</vt:lpstr>
      <vt:lpstr>PRAVNI FAKULTET  EKONOMSKE OSNOVE DRŽAVE I PRAVA Jašarević, Faruk &amp; Zlatan Jašarević (2010). POLITIČKA EKONOMIJA. Sarajevo: Interlinea. </vt:lpstr>
      <vt:lpstr> VJEŽBE 7</vt:lpstr>
      <vt:lpstr>VJEŽBE 7</vt:lpstr>
      <vt:lpstr>FAZE EKONOMSKOG PROCESA</vt:lpstr>
      <vt:lpstr>CILJEVI IZLAGANJA</vt:lpstr>
      <vt:lpstr>POLJOPRIVREDA</vt:lpstr>
      <vt:lpstr>APSOLUTNA ZEMLJIŠNA RENTA</vt:lpstr>
      <vt:lpstr>DIONIČKI KAPITAL I DIVIDENDA</vt:lpstr>
      <vt:lpstr>DIONICE </vt:lpstr>
      <vt:lpstr>DIVIDENDA</vt:lpstr>
      <vt:lpstr>MINIMIZIRANJE RIZIKA I MAKSIMIRANJE DOBITI</vt:lpstr>
      <vt:lpstr>RAD</vt:lpstr>
      <vt:lpstr>NAJAMNINA</vt:lpstr>
      <vt:lpstr>RAD I NAJAMNINA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Haris</dc:creator>
  <cp:lastModifiedBy>Windows User</cp:lastModifiedBy>
  <cp:revision>58</cp:revision>
  <dcterms:created xsi:type="dcterms:W3CDTF">2018-10-08T16:50:54Z</dcterms:created>
  <dcterms:modified xsi:type="dcterms:W3CDTF">2019-11-16T12:58:58Z</dcterms:modified>
</cp:coreProperties>
</file>