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16.11.2019.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16.11.2019.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16.11.2019.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16.11.2019.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16.11.2019.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16.11.2019.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16.11.2019.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16.11.2019.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16.11.2019.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16.11.2019.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16.11.2019.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16.11.2019.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pPr algn="ctr"/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050" dirty="0" smtClean="0"/>
              <a:t>Jašarević, Faruk &amp; Zlatan Jašarević (2010). </a:t>
            </a:r>
            <a:r>
              <a:rPr lang="hr-HR" sz="1050" b="1" i="1" dirty="0" smtClean="0"/>
              <a:t>POLITIČKA EKONOMIJA.</a:t>
            </a:r>
            <a:r>
              <a:rPr lang="hr-HR" sz="1050" dirty="0" smtClean="0"/>
              <a:t> Sarajevo: Interlinea.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DIVIDENDA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DIVIDENDA JE ISPLAĆENI DIO DOBITI</a:t>
            </a: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DIVIDENDA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JE ISTOVJETNA OSTVARENOJ DOBITI, KADA SE RAZLIKA IZMEĐU PRIHODA I TROŠKOVA ISPLATI DIONIČARIMA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UOBIČAJENO JE DA SE: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samo dio ostvarene dobiti dioničarima isplaćuje u obliku DIVIDENDE</a:t>
            </a:r>
            <a:r>
              <a:rPr lang="en-US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u="sng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OSTATAK REINVESTIRA</a:t>
            </a:r>
            <a:endParaRPr lang="en-US" sz="3200" b="1" u="sng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MINIMIZIRANJE RIZIKA I MAKSIMIRANJE DOBITI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U ODREĐENIM PROPORCIJAMA KAPITAL SE INVESTIRA 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3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obveznice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3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dionice s različitim stepenom rizika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3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oročenu bankovnu štednju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3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plemenite metale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3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3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korpu svjetskih valuta</a:t>
            </a:r>
            <a:endParaRPr lang="en-US" sz="30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  <a:defRPr/>
            </a:pPr>
            <a:endParaRPr lang="en-US" sz="30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hr-HR" b="1" i="1" u="sng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FAKTOR RIZIKA</a:t>
            </a:r>
            <a:r>
              <a:rPr lang="en-US" b="1" i="1" u="sng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hr-HR" b="1" i="1" u="sng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 eliminira u cjelosti</a:t>
            </a:r>
            <a:r>
              <a:rPr lang="hr-HR" i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b="1" i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</a:t>
            </a:r>
          </a:p>
          <a:p>
            <a:pPr lvl="1" algn="ctr">
              <a:buNone/>
              <a:defRPr/>
            </a:pPr>
            <a:r>
              <a:rPr lang="hr-HR" b="1" i="1" u="sng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reducira ga na prihvatljivu mjeru</a:t>
            </a:r>
            <a:endParaRPr lang="en-US" b="1" i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  <a:defRPr/>
            </a:pPr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RAD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Sudjelovanje u diobi stvorenog proizvoda društva </a:t>
            </a:r>
            <a:r>
              <a:rPr lang="hr-HR" b="1" u="sng" cap="all" dirty="0" smtClean="0">
                <a:latin typeface="Times New Roman" pitchFamily="18" charset="0"/>
                <a:cs typeface="Times New Roman" pitchFamily="18" charset="0"/>
              </a:rPr>
              <a:t>LJUDI TEMELJE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 na: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dohotku od vlasništva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radnom doprinosu (u prošlosti ili sadašnjosti)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obiteljskim relacijama (roditelji i djeca)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socijalnim kriterijima (pomoć siromašnim i nezaposlenim)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NAJAMNINA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VISINA NAJAMNINE FORMIRA SE POD UTJECAJEM:</a:t>
            </a:r>
          </a:p>
          <a:p>
            <a:pPr lvl="1"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ZAKONA PONUDE I POTRAŽNJE</a:t>
            </a:r>
          </a:p>
          <a:p>
            <a:pPr lvl="1">
              <a:buNone/>
            </a:pPr>
            <a:r>
              <a:rPr lang="hr-H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</a:t>
            </a:r>
          </a:p>
          <a:p>
            <a:pPr lvl="1"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RADNOG ZAKONODAVSTVA KOJE REGULIRA PRAVA ZAPOSLENIH I PRIVREMENO NEZAPOSLENIH OSOBA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RAD I NAJAMNINA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U NAČELU, PONUDA RADA KOJA NADMAŠUJE POTRAŽNJU OBARA NAJAMNINE I OBRNUTO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TRŽIŠTE RADA ZBOG NIZA RAZLOGA NIJE PERFEKTNO</a:t>
            </a:r>
            <a:endParaRPr lang="en-US" sz="32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bs-Latn-BA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2900" dirty="0" smtClean="0"/>
              <a:t>definirati političku ekonomiju kao znanost, a potom kao nastavnu disciplinu i teorijski kolegij neophodan za propitivanje temeljne strukture ekonomije;</a:t>
            </a:r>
            <a:endParaRPr lang="bs-Latn-BA" sz="2900" dirty="0" smtClean="0"/>
          </a:p>
          <a:p>
            <a:pPr lvl="0"/>
            <a:r>
              <a:rPr lang="hr-HR" sz="2900" dirty="0" smtClean="0"/>
              <a:t>sistematizirati i klasificirati izlaganja velikih ekonomista i poznatijih ekonomskih škola prateći slijed njihovih misli;</a:t>
            </a:r>
            <a:endParaRPr lang="bs-Latn-BA" sz="2900" dirty="0" smtClean="0"/>
          </a:p>
          <a:p>
            <a:pPr lvl="0"/>
            <a:r>
              <a:rPr lang="hr-HR" sz="2900" dirty="0" smtClean="0"/>
              <a:t>izučiti ekonomski proces, kao ključnu društvenu sferu koja determinira opstanak i povijesnu perspektivu svakog društva s posebnim osvrtom na organsko jedinstvo i simultanost proizvodnje, raspodjele, razmjene i potrošnje;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uvjete i oblike proizvodnje i zakone koji vladaju proizvodnjom materijalnih dobara i usluga;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raspodjelu kao kariku poveznicu između proizvodnje i potrošnje sa svim njezinim kontroverzama i u svim njezinim aspektima;</a:t>
            </a:r>
            <a:endParaRPr lang="bs-Latn-BA" sz="2900" dirty="0" smtClean="0"/>
          </a:p>
          <a:p>
            <a:pPr lvl="0"/>
            <a:r>
              <a:rPr lang="hr-HR" sz="2900" dirty="0" smtClean="0"/>
              <a:t>prezentirati teorijske i praktične aspekte razmjene, nužne spone između proizvodnje i potrošnje i dati seriozan i sistematičan pristup tržišnom mehanizmu – regulatoru društvene reprodukcije;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fazu potrošnje kao proces konačne upotrebe bruto domaćeg proizvoda i vječiti uvjet opstanka ljudske vrste;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odnose u koje ljudi stupaju u proizvodnji i koji odgovaraju određenom stepenu razvitka proizvodnih snaga;</a:t>
            </a:r>
            <a:endParaRPr lang="bs-Latn-BA" sz="2900" dirty="0" smtClean="0"/>
          </a:p>
          <a:p>
            <a:pPr lvl="0"/>
            <a:r>
              <a:rPr lang="hr-HR" sz="2900" dirty="0" smtClean="0"/>
              <a:t>definirati makroekonomske indikatore u koje se sažimaju rezultati društvenog privređivanja;</a:t>
            </a:r>
            <a:endParaRPr lang="bs-Latn-BA" sz="2900" dirty="0" smtClean="0"/>
          </a:p>
          <a:p>
            <a:pPr lvl="0"/>
            <a:r>
              <a:rPr lang="hr-HR" sz="2900" dirty="0" smtClean="0"/>
              <a:t>dati osvrt na ekonomski rast i razvoj;</a:t>
            </a:r>
            <a:endParaRPr lang="bs-Latn-BA" sz="2900" dirty="0" smtClean="0"/>
          </a:p>
          <a:p>
            <a:pPr lvl="0"/>
            <a:r>
              <a:rPr lang="hr-HR" sz="2900" dirty="0" smtClean="0"/>
              <a:t>klasificirati poslovne (konjunkturne) cikluse i sagledati uzroke njihovog nastajanja;</a:t>
            </a:r>
            <a:endParaRPr lang="bs-Latn-BA" sz="2900" dirty="0" smtClean="0"/>
          </a:p>
          <a:p>
            <a:r>
              <a:rPr lang="hr-HR" sz="2900" dirty="0" smtClean="0"/>
              <a:t>sagledati međuovisnost i uzajamnu povezanost između države i ekonomije.</a:t>
            </a:r>
            <a:endParaRPr lang="bs-Latn-BA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ekonomskim terminima, pojavama i zakonitostima“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VJEŽBE </a:t>
            </a:r>
            <a:r>
              <a:rPr lang="en-US" dirty="0" smtClean="0"/>
              <a:t>7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bs-Latn-BA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Ekonomske osnove države i prava:</a:t>
            </a:r>
          </a:p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b="1" dirty="0" smtClean="0"/>
              <a:t>UVOD U EKONOMIJU</a:t>
            </a:r>
            <a:endParaRPr lang="bs-Latn-BA" dirty="0" smtClean="0"/>
          </a:p>
          <a:p>
            <a:pPr lvl="0"/>
            <a:r>
              <a:rPr lang="hr-HR" b="1" dirty="0" smtClean="0"/>
              <a:t>EVOLUCIJA EKONOMSKE MISLI</a:t>
            </a:r>
            <a:endParaRPr lang="bs-Latn-BA" dirty="0" smtClean="0"/>
          </a:p>
          <a:p>
            <a:pPr lvl="0"/>
            <a:r>
              <a:rPr lang="hr-HR" b="1" dirty="0" smtClean="0"/>
              <a:t>EKONOMSKI PROCES</a:t>
            </a:r>
            <a:endParaRPr lang="bs-Latn-BA" dirty="0" smtClean="0"/>
          </a:p>
          <a:p>
            <a:pPr lvl="0"/>
            <a:r>
              <a:rPr lang="hr-HR" b="1" dirty="0" smtClean="0"/>
              <a:t>PROIZVODNJA</a:t>
            </a:r>
            <a:endParaRPr lang="bs-Latn-BA" dirty="0" smtClean="0"/>
          </a:p>
          <a:p>
            <a:pPr lvl="0"/>
            <a:r>
              <a:rPr lang="hr-HR" b="1" dirty="0" smtClean="0"/>
              <a:t>RASPODJELA</a:t>
            </a:r>
            <a:endParaRPr lang="bs-Latn-BA" dirty="0" smtClean="0"/>
          </a:p>
          <a:p>
            <a:pPr lvl="0"/>
            <a:r>
              <a:rPr lang="hr-HR" b="1" dirty="0" smtClean="0"/>
              <a:t>RAZMJENA</a:t>
            </a:r>
            <a:endParaRPr lang="bs-Latn-BA" dirty="0" smtClean="0"/>
          </a:p>
          <a:p>
            <a:pPr lvl="0"/>
            <a:r>
              <a:rPr lang="hr-HR" b="1" dirty="0" smtClean="0"/>
              <a:t>POTROŠNJA</a:t>
            </a:r>
            <a:endParaRPr lang="bs-Latn-BA" dirty="0" smtClean="0"/>
          </a:p>
          <a:p>
            <a:pPr lvl="0"/>
            <a:r>
              <a:rPr lang="hr-HR" b="1" dirty="0" smtClean="0"/>
              <a:t>PRINCIPI PROIZVODNJE I ORGANIZACIJA POSLOVANJA</a:t>
            </a:r>
            <a:endParaRPr lang="bs-Latn-BA" dirty="0" smtClean="0"/>
          </a:p>
          <a:p>
            <a:pPr lvl="0"/>
            <a:r>
              <a:rPr lang="hr-HR" b="1" dirty="0" smtClean="0"/>
              <a:t>MJERENJE EKONOMSKE AKTIVNOSTI</a:t>
            </a:r>
            <a:endParaRPr lang="bs-Latn-BA" dirty="0" smtClean="0"/>
          </a:p>
          <a:p>
            <a:pPr lvl="0"/>
            <a:r>
              <a:rPr lang="hr-HR" b="1" dirty="0" smtClean="0"/>
              <a:t>EKONOMSKI RAST I RAZVOJ</a:t>
            </a:r>
          </a:p>
          <a:p>
            <a:pPr lvl="0"/>
            <a:r>
              <a:rPr lang="hr-HR" b="1" dirty="0" smtClean="0"/>
              <a:t>POSLOVNI (KONJUNKTURNI) CIKLUSI</a:t>
            </a:r>
            <a:endParaRPr lang="bs-Latn-BA" dirty="0" smtClean="0"/>
          </a:p>
          <a:p>
            <a:r>
              <a:rPr lang="hr-HR" b="1" dirty="0" smtClean="0"/>
              <a:t>DRŽAVA I EKONOMIJA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1.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PROIZVODNJA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2.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RASPODJELA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3.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RAZMJENA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4.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POTROŠNJA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CILJEVI IZLAGANJA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hr-HR" sz="3200" b="1" cap="all" dirty="0" smtClean="0">
                <a:latin typeface="Times New Roman" pitchFamily="18" charset="0"/>
                <a:cs typeface="Times New Roman" pitchFamily="18" charset="0"/>
              </a:rPr>
              <a:t>Objasniti pojmove </a:t>
            </a:r>
            <a:r>
              <a:rPr lang="hr-HR" sz="3200" b="1" u="sng" cap="all" dirty="0" smtClean="0">
                <a:latin typeface="Times New Roman" pitchFamily="18" charset="0"/>
                <a:cs typeface="Times New Roman" pitchFamily="18" charset="0"/>
              </a:rPr>
              <a:t>zemlja</a:t>
            </a:r>
            <a:r>
              <a:rPr lang="hr-HR" sz="3200" b="1" cap="all" dirty="0" smtClean="0">
                <a:latin typeface="Times New Roman" pitchFamily="18" charset="0"/>
                <a:cs typeface="Times New Roman" pitchFamily="18" charset="0"/>
              </a:rPr>
              <a:t> i zemljišna renta</a:t>
            </a:r>
            <a:endParaRPr lang="en-US" sz="32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hr-HR" sz="32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hr-HR" sz="3200" b="1" cap="all" dirty="0" smtClean="0">
                <a:latin typeface="Times New Roman" pitchFamily="18" charset="0"/>
                <a:cs typeface="Times New Roman" pitchFamily="18" charset="0"/>
              </a:rPr>
              <a:t>OBJASNITI POJMOVE </a:t>
            </a:r>
            <a:r>
              <a:rPr lang="hr-HR" sz="3200" b="1" u="sng" cap="all" dirty="0" smtClean="0">
                <a:latin typeface="Times New Roman" pitchFamily="18" charset="0"/>
                <a:cs typeface="Times New Roman" pitchFamily="18" charset="0"/>
              </a:rPr>
              <a:t>dionički kapital</a:t>
            </a:r>
            <a:r>
              <a:rPr lang="hr-HR" sz="3200" b="1" cap="all" dirty="0" smtClean="0">
                <a:latin typeface="Times New Roman" pitchFamily="18" charset="0"/>
                <a:cs typeface="Times New Roman" pitchFamily="18" charset="0"/>
              </a:rPr>
              <a:t> i dividenda</a:t>
            </a:r>
            <a:endParaRPr lang="en-US" sz="32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hr-HR" sz="32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hr-HR" sz="3200" b="1" cap="all" dirty="0" smtClean="0">
                <a:latin typeface="Times New Roman" pitchFamily="18" charset="0"/>
                <a:cs typeface="Times New Roman" pitchFamily="18" charset="0"/>
              </a:rPr>
              <a:t>OBJASNITI POJMOVE </a:t>
            </a:r>
            <a:r>
              <a:rPr lang="hr-HR" sz="3200" b="1" u="sng" cap="all" dirty="0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hr-HR" sz="3200" b="1" cap="all" dirty="0" smtClean="0">
                <a:latin typeface="Times New Roman" pitchFamily="18" charset="0"/>
                <a:cs typeface="Times New Roman" pitchFamily="18" charset="0"/>
              </a:rPr>
              <a:t> i najamnina</a:t>
            </a:r>
            <a:endParaRPr lang="en-US" sz="3200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POLJOPRIVREDA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latin typeface="Arial" charset="0"/>
              </a:rPr>
              <a:t>POLJOPRIVREDA</a:t>
            </a:r>
            <a:r>
              <a:rPr lang="hr-HR" dirty="0" smtClean="0">
                <a:latin typeface="Arial" charset="0"/>
              </a:rPr>
              <a:t> </a:t>
            </a:r>
            <a:r>
              <a:rPr lang="hr-HR" b="1" dirty="0" smtClean="0">
                <a:latin typeface="Arial" charset="0"/>
              </a:rPr>
              <a:t>JE STRATEŠKI ZNAČAJNA PRIVREDNA GRANA SVAKE EKONOMIJE NEOVISNO O NJEZINOM RELATIVNOM UDJELU U BRUTO DOMAĆEM PROIZVODU</a:t>
            </a:r>
            <a:endParaRPr lang="en-US" b="1" dirty="0" smtClean="0">
              <a:latin typeface="Arial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RAZLOG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JE TOME UPOTREBNA VRIJEDNOST POLJOPRIVREDNIH DOBARA NUŽNIH ZA ZADOVOLJAVANJE 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PRIMARNIH POTREBA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SVAKOG ČOVJEKA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APSOLUTNA</a:t>
            </a:r>
            <a:b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ZEMLJIŠNA RENTA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 indent="-342900" algn="just">
              <a:buClr>
                <a:schemeClr val="folHlink"/>
              </a:buClr>
              <a:buSzPct val="60000"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DIFERENCIRANOST ZEMLJIŠTA PREMA: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PRIRODNO ODREĐENOJ PLODNOSTI, I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UDALJENOSTI OD TRŽIŠTA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1" indent="-342900" algn="just">
              <a:buNone/>
            </a:pP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hr-HR" sz="2800" b="1" u="sng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odražava se na visinu naknade</a:t>
            </a:r>
            <a:r>
              <a:rPr lang="hr-HR" sz="28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8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kojom zemljovlasnici uvjetuju ustupanje svojih površina na obradu</a:t>
            </a:r>
            <a:r>
              <a:rPr lang="en-US" sz="28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OSNOVE ZA PRISVAJANJE RENTE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hr-HR" sz="3000" b="1" cap="all" dirty="0" smtClean="0">
                <a:latin typeface="Times New Roman" pitchFamily="18" charset="0"/>
                <a:cs typeface="Times New Roman" pitchFamily="18" charset="0"/>
              </a:rPr>
              <a:t>(1) APSOLUTNA ZEMLJIŠNA RENTA – cijena korištenja zemljišta kao predmeta obrade</a:t>
            </a:r>
          </a:p>
          <a:p>
            <a:pPr algn="just">
              <a:buNone/>
              <a:defRPr/>
            </a:pPr>
            <a:r>
              <a:rPr lang="hr-HR" sz="3000" b="1" cap="all" dirty="0" smtClean="0">
                <a:latin typeface="Times New Roman" pitchFamily="18" charset="0"/>
                <a:cs typeface="Times New Roman" pitchFamily="18" charset="0"/>
              </a:rPr>
              <a:t>	(2) DIFERENCIJLNA RENTA – dohodak zbog veće plodnosti ili blizine zemljišta u odnosu na najmanje plodno i najudaljenije zemljište</a:t>
            </a:r>
            <a:endParaRPr lang="en-US" sz="3000" cap="all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DIONIČKI KAPITAL I DIVIDENDA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DIONIČKA DRUŠTVA</a:t>
            </a:r>
          </a:p>
          <a:p>
            <a:pPr algn="just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JESU ORGANIZACIJSKI OBLIK PRILAGOĐEN BITNIM OBILJEŽJIMA ROBNOG OBLIKA PRIVREĐIVANJA U RAZDOBLJU NJEGOVE POTPUNE DOMINACIJE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VISINA POČETNIH ULAGANJA</a:t>
            </a:r>
          </a:p>
          <a:p>
            <a:pPr algn="just"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JE SINTAGMA KOJOM SE OZNAČAVA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IZNOS KAPITALA PRIJEKO POTREBAN ZA REALIZACIJU</a:t>
            </a:r>
            <a:r>
              <a:rPr lang="hr-HR" b="1" dirty="0" smtClean="0">
                <a:latin typeface="Arial" charset="0"/>
              </a:rPr>
              <a:t> ODREĐENOG INVESTICIJSKOG PROJEKTA</a:t>
            </a:r>
            <a:endParaRPr lang="hr-HR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DIONICE</a:t>
            </a:r>
            <a:b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Wingdings" pitchFamily="2" charset="2"/>
              <a:buChar char="Ø"/>
            </a:pPr>
            <a:r>
              <a:rPr lang="hr-HR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VRIJEDNOSNI PAPIRI S OZNAČENOM NOMINALNOM VRIJEDNOŠĆU</a:t>
            </a:r>
          </a:p>
          <a:p>
            <a:pPr lvl="1">
              <a:buFont typeface="Wingdings" pitchFamily="2" charset="2"/>
              <a:buChar char="Ø"/>
            </a:pPr>
            <a:r>
              <a:rPr lang="hr-HR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1">
              <a:buFont typeface="Wingdings" pitchFamily="2" charset="2"/>
              <a:buChar char="Ø"/>
            </a:pPr>
            <a:r>
              <a:rPr lang="hr-HR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PREDSTAVLJAJU ISPRAVU O VLASNIŠTVU NAD ALIKVOTNIM DIJELOM DD</a:t>
            </a:r>
            <a:endParaRPr lang="en-US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hr-HR" b="1" cap="all" dirty="0" smtClean="0">
                <a:latin typeface="Arial" charset="0"/>
              </a:rPr>
              <a:t>DIONIČAR IMA PRAVO: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hr-HR" cap="all" dirty="0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hr-HR" b="1" cap="all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hr-HR" sz="3200" b="1" cap="all" dirty="0" smtClean="0">
                <a:solidFill>
                  <a:schemeClr val="tx1"/>
                </a:solidFill>
                <a:latin typeface="Arial" charset="0"/>
              </a:rPr>
              <a:t>1) participacije u ostvarenoj dobiti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Arial" charset="0"/>
              </a:rPr>
              <a:t>	(2) suodlučivanja na skupštini dioničara ...</a:t>
            </a:r>
          </a:p>
          <a:p>
            <a:pPr lvl="1">
              <a:buNone/>
            </a:pPr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234</TotalTime>
  <Words>574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PRAVNI FAKULTET  EKONOMSKE OSNOVE DRŽAVE I PRAVA Jašarević, Faruk &amp; Zlatan Jašarević (2010). POLITIČKA EKONOMIJA. Sarajevo: Interlinea. </vt:lpstr>
      <vt:lpstr> VJEŽBE 7</vt:lpstr>
      <vt:lpstr>VJEŽBE 7</vt:lpstr>
      <vt:lpstr>FAZE EKONOMSKOG PROCESA</vt:lpstr>
      <vt:lpstr>CILJEVI IZLAGANJA</vt:lpstr>
      <vt:lpstr>POLJOPRIVREDA</vt:lpstr>
      <vt:lpstr>APSOLUTNA ZEMLJIŠNA RENTA</vt:lpstr>
      <vt:lpstr>DIONIČKI KAPITAL I DIVIDENDA</vt:lpstr>
      <vt:lpstr>DIONICE </vt:lpstr>
      <vt:lpstr>DIVIDENDA</vt:lpstr>
      <vt:lpstr>MINIMIZIRANJE RIZIKA I MAKSIMIRANJE DOBITI</vt:lpstr>
      <vt:lpstr>RAD</vt:lpstr>
      <vt:lpstr>NAJAMNINA</vt:lpstr>
      <vt:lpstr>RAD I NAJAMNINA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58</cp:revision>
  <dcterms:created xsi:type="dcterms:W3CDTF">2018-10-08T16:50:54Z</dcterms:created>
  <dcterms:modified xsi:type="dcterms:W3CDTF">2019-11-16T12:58:58Z</dcterms:modified>
</cp:coreProperties>
</file>