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10.11.2019.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SAVREMENA ULOGA DRŽAVE U PROCESU RASPODJELE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hr-HR" sz="2900" b="1" cap="all" dirty="0" smtClean="0">
                <a:latin typeface="Times New Roman" pitchFamily="18" charset="0"/>
                <a:cs typeface="Times New Roman" pitchFamily="18" charset="0"/>
              </a:rPr>
              <a:t>U RASPODJELI UTJECAJ DRŽAVE SE OČITUJE U SLJEDEĆEM:</a:t>
            </a:r>
            <a:endParaRPr lang="en-US" sz="29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en-US" sz="29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KREIRA PRAVNI OKVIR djelovanja ekonomskih subjekata propisujući obveze (MIO, minIMALNA  nadnica...)</a:t>
            </a:r>
            <a:endParaRPr lang="en-US" sz="29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dirty="0" smtClean="0">
                <a:latin typeface="Times New Roman" pitchFamily="18" charset="0"/>
                <a:cs typeface="Times New Roman" pitchFamily="18" charset="0"/>
              </a:rPr>
              <a:t>POSREDUJE IZMEĐU POSLODAVACA I SINDIKATA U PROCESU PREGOVARANJA O KOLEKTIVNIM UGOVORIMA</a:t>
            </a:r>
            <a:endParaRPr lang="en-US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SKRBI O SOCIJALNO UGROŽENIM SKUPINAMA</a:t>
            </a:r>
            <a:r>
              <a:rPr lang="hr-HR" sz="29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9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NADZIRE poštovanje propisa o pravima UposleniKA</a:t>
            </a:r>
            <a:endParaRPr lang="en-US" sz="29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oporezivanjem profita, dohodaka i imovine NASTOJI PRAVIČNO RASPODIJELITI teret financiranja svog aparata </a:t>
            </a:r>
            <a:endParaRPr lang="en-US" sz="29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INVESTIRA u infrastrukturne objekte općeg značenja</a:t>
            </a:r>
            <a:endParaRPr lang="en-US" sz="29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sz="29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OSIGURAVA dohotke svojim namještenicima</a:t>
            </a:r>
            <a:endParaRPr lang="en-US" sz="29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90000"/>
              </a:lnSpc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DOHODAK VLASNIKA PROIZVODNIH FAKTORA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hr-HR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 kojima se dohodak od rada ili vlasništva nad zemljom i kapitalom pojavljuju u raspodjeli nose svoja POSEBNA IMENA: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(1) NAJAM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INA</a:t>
            </a:r>
          </a:p>
          <a:p>
            <a:pPr algn="just">
              <a:lnSpc>
                <a:spcPct val="90000"/>
              </a:lnSpc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		(2) PROFIT</a:t>
            </a:r>
          </a:p>
          <a:p>
            <a:pPr algn="just">
              <a:lnSpc>
                <a:spcPct val="90000"/>
              </a:lnSpc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		(3) DIVIDENDA</a:t>
            </a:r>
          </a:p>
          <a:p>
            <a:pPr algn="just">
              <a:lnSpc>
                <a:spcPct val="90000"/>
              </a:lnSpc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		(4) KAMATE</a:t>
            </a:r>
          </a:p>
          <a:p>
            <a:pPr algn="just">
              <a:lnSpc>
                <a:spcPct val="90000"/>
              </a:lnSpc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		(5) RENTA	</a:t>
            </a:r>
          </a:p>
          <a:p>
            <a:pPr algn="just">
              <a:lnSpc>
                <a:spcPct val="90000"/>
              </a:lnSpc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		(6) PODUZETNIČKA DOBIT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hr-HR" b="1" i="1" u="sng" cap="all" dirty="0" smtClean="0">
                <a:latin typeface="Times New Roman" pitchFamily="18" charset="0"/>
                <a:cs typeface="Times New Roman" pitchFamily="18" charset="0"/>
              </a:rPr>
              <a:t>BRUTO DOMAĆI PROIZVOD</a:t>
            </a:r>
            <a:r>
              <a:rPr lang="hr-HR" i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i="1" cap="all" dirty="0" smtClean="0">
                <a:latin typeface="Times New Roman" pitchFamily="18" charset="0"/>
                <a:cs typeface="Times New Roman" pitchFamily="18" charset="0"/>
              </a:rPr>
              <a:t>je makroekonomski agregat - pokazatelj učinka društvene proizvodnje</a:t>
            </a:r>
          </a:p>
          <a:p>
            <a:pPr algn="just">
              <a:lnSpc>
                <a:spcPct val="9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CIRKULACIJA I OPLODNJA INDUSTRIJSKOG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KRETANJE KAPITALA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EKONOMSKOM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ROCESU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UVJET JE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NJEGOVE OPLODNJE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ZA SVAKU PRIVREDNU AKTIVNOST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KARAKTERISTIČNA 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PROFITNA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MOTIVACIJA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NOSILACA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PODUZETNIČKE FUNKCIJE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TEŽNJA DA SE ULOŽENI KAPITAL OPLODI, UVEĆA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b="1" cap="all" dirty="0" smtClean="0">
                <a:latin typeface="Arial" charset="0"/>
              </a:rPr>
              <a:t>Uloženi se kapital uvećava ako se proces njegove cirkulacije odvija s </a:t>
            </a:r>
            <a:r>
              <a:rPr lang="hr-HR" b="1" u="sng" cap="all" dirty="0" smtClean="0">
                <a:solidFill>
                  <a:srgbClr val="FF0000"/>
                </a:solidFill>
                <a:latin typeface="Arial" charset="0"/>
              </a:rPr>
              <a:t>POZITIVNIM, ŽELJENIM ISHODOM</a:t>
            </a:r>
            <a:r>
              <a:rPr lang="hr-HR" b="1" cap="all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hr-HR" b="1" cap="all" dirty="0" smtClean="0">
                <a:latin typeface="Arial" charset="0"/>
              </a:rPr>
              <a:t>svih faza kroz koje prolazi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RENTABILNOST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INDUSTRIJSKOG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PODUZETNIKE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POKREĆE TEŽNJA 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PRISVOJE PROFIT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ULAGANJEM 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OBRTANJEM VLASTITOG 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POZAJMLJENOG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KAPITALA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U NAČELU, KAPITAL SE: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 ulaže zbog općeg boljitka društva,</a:t>
            </a:r>
          </a:p>
          <a:p>
            <a:pPr lvl="1" algn="just">
              <a:buNone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nego zbog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konkretne, individualizirane koristi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PODUZETNIKOVA ULOGA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OPLODITI KAPITAL U ŠTO VEĆIM RAZMJERAMA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ČINITELJI RENTABILNOSTI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INDUSTRIJSKOG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PROFITNA STOPA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u="sng" dirty="0" smtClean="0">
                <a:latin typeface="Times New Roman" pitchFamily="18" charset="0"/>
                <a:cs typeface="Times New Roman" pitchFamily="18" charset="0"/>
              </a:rPr>
              <a:t>KONAČNA REZULTANTA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DJELOVANJA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BROJNIH ČINITELJA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POSEBNA VAŽNOST SE PRIDAJE:</a:t>
            </a:r>
          </a:p>
          <a:p>
            <a:pPr lvl="1" algn="just">
              <a:buNone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1.brzini obrtanja kapitala</a:t>
            </a:r>
          </a:p>
          <a:p>
            <a:pPr lvl="1" algn="just">
              <a:buNone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2.strukturi faktora proizvodnje</a:t>
            </a:r>
          </a:p>
          <a:p>
            <a:pPr lvl="1" algn="just">
              <a:buNone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3.Minimiziranju</a:t>
            </a:r>
            <a:r>
              <a:rPr lang="en-US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fiksnog i cirkulirajućeg kapitala</a:t>
            </a:r>
          </a:p>
          <a:p>
            <a:pPr lvl="1" algn="just">
              <a:buNone/>
              <a:defRPr/>
            </a:pPr>
            <a:r>
              <a:rPr lang="hr-HR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kvaliteti proizvedenih doBARA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hr-HR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TRGOVAČKI KAPITAL I TRGOVAČKI PROFIT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ROBNI OBLIK PRIVREĐIVANJA U SVIM ASPEKTIMA ORGANIZACIJE I NAČINA DJELOVANJA </a:t>
            </a:r>
            <a:r>
              <a:rPr lang="hr-HR" u="sng" dirty="0" smtClean="0">
                <a:latin typeface="Times New Roman" pitchFamily="18" charset="0"/>
                <a:cs typeface="Times New Roman" pitchFamily="18" charset="0"/>
              </a:rPr>
              <a:t>PODREĐEN 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TEŽNJI OSTVARIVANJA EKONOMSKE EFIKASNOSTI KAO UVJETA PROFITABILNOSTI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u="sng" dirty="0" smtClean="0">
                <a:latin typeface="Times New Roman" pitchFamily="18" charset="0"/>
                <a:cs typeface="Times New Roman" pitchFamily="18" charset="0"/>
              </a:rPr>
              <a:t>TRGOVAČKI KAPITAL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NAJSTARIJI JE OBLIK U KOJEM SE KAPITAL POJAVLJUJE PROCESOM NASTANKA ROBNE PROIZVODNJE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KAPITAL SE TRANSFORMIRA: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NOVČANOG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PROIZVODNI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PROIZVODNOG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ROBNI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ROBNOG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NOVČANI</a:t>
            </a: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OBLIK UVEĆAN VIŠKOM KAO KONAČNIM CILJEM PROCESA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TEMELJNA ZADAĆA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JE OBAVLJANJE</a:t>
            </a:r>
          </a:p>
          <a:p>
            <a:pPr algn="ctr">
              <a:buNone/>
            </a:pPr>
            <a:r>
              <a:rPr lang="hr-HR" b="1" i="1" u="sng" dirty="0" smtClean="0">
                <a:latin typeface="Times New Roman" pitchFamily="18" charset="0"/>
                <a:cs typeface="Times New Roman" pitchFamily="18" charset="0"/>
              </a:rPr>
              <a:t>POSREDNIČKE FUNKCIJE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IZMEĐU</a:t>
            </a: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PROIZVOĐAČKIH I POTROŠAČKIH JEDINICA</a:t>
            </a: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DRUŠTVENE REPRODUKCIJE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KAPITAL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OPLODNJA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TRGOVAČKOG KAPITALA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PROMETNI TROŠKOVI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KORISNOST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TRGOVAČKOG KAPITALA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ZAJMOVNI KAPITAL I KAMATA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ZAJMOVNOG KAPITALA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KAMATNA STOPA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OBLIK KRETANJA ZAJMOVNOG KAPITALA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IZVORI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ZAJMOVNOG KAPITALA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6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RASPODJEL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TEMELJNA ZADAĆA RASPODJELE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UTVRĐIVANJE KVANTITATIVNIH UDJELA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SUDIONIKA DIOBE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NOVOSTVORENE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VRIJEDNOSTI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ISHOD RASPODJELE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DETERMINIRA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POTROŠAČKIH ASPIRACIJA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SVAKE LJUDSKE JEDINKE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sz="2600" b="1" i="1" dirty="0" smtClean="0">
                <a:latin typeface="Times New Roman" pitchFamily="18" charset="0"/>
                <a:cs typeface="Times New Roman" pitchFamily="18" charset="0"/>
              </a:rPr>
              <a:t>ZADOVOLJAVANJE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600" b="1" i="1" dirty="0" smtClean="0">
                <a:latin typeface="Times New Roman" pitchFamily="18" charset="0"/>
                <a:cs typeface="Times New Roman" pitchFamily="18" charset="0"/>
              </a:rPr>
              <a:t>SVAKODNEVNIH POTREBA</a:t>
            </a:r>
            <a:endParaRPr lang="en-US" sz="26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KONTROVERZE RASPODJELE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hr-HR" sz="2100" b="1" u="sng" dirty="0" smtClean="0">
                <a:latin typeface="Times New Roman" pitchFamily="18" charset="0"/>
                <a:cs typeface="Times New Roman" pitchFamily="18" charset="0"/>
              </a:rPr>
              <a:t>PRINCIPI</a:t>
            </a:r>
            <a:r>
              <a:rPr lang="hr-HR" sz="21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u="sng" dirty="0" smtClean="0">
                <a:latin typeface="Times New Roman" pitchFamily="18" charset="0"/>
                <a:cs typeface="Times New Roman" pitchFamily="18" charset="0"/>
              </a:rPr>
              <a:t>UTVRĐIVANJA UDJELA U RASPODJELI UTEMELJENI SU NA:</a:t>
            </a:r>
            <a:endParaRPr lang="en-US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(1)EKONOMSKIM I DRUŠTVENIM ZAKONITOSTIMA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(2)REALNIM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DRUŠTVENIH SNAGA 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cap="all" dirty="0" smtClean="0">
                <a:latin typeface="Times New Roman" pitchFamily="18" charset="0"/>
                <a:cs typeface="Times New Roman" pitchFamily="18" charset="0"/>
              </a:rPr>
              <a:t>(3) stepenu</a:t>
            </a:r>
            <a:r>
              <a:rPr lang="hr-HR" sz="21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cap="all" dirty="0" smtClean="0">
                <a:latin typeface="Times New Roman" pitchFamily="18" charset="0"/>
                <a:cs typeface="Times New Roman" pitchFamily="18" charset="0"/>
              </a:rPr>
              <a:t>ekonomske, kulturne i demokratske razvijenosti </a:t>
            </a: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cap="all" dirty="0" smtClean="0"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hr-HR" sz="21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cap="all" dirty="0" smtClean="0">
                <a:latin typeface="Times New Roman" pitchFamily="18" charset="0"/>
                <a:cs typeface="Times New Roman" pitchFamily="18" charset="0"/>
              </a:rPr>
              <a:t>tradiciji</a:t>
            </a:r>
            <a:endParaRPr lang="en-US" sz="21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cap="all" dirty="0" smtClean="0">
                <a:latin typeface="Times New Roman" pitchFamily="18" charset="0"/>
                <a:cs typeface="Times New Roman" pitchFamily="18" charset="0"/>
              </a:rPr>
              <a:t>(5)</a:t>
            </a:r>
            <a:r>
              <a:rPr lang="hr-HR" sz="21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cap="all" dirty="0" smtClean="0">
                <a:latin typeface="Times New Roman" pitchFamily="18" charset="0"/>
                <a:cs typeface="Times New Roman" pitchFamily="18" charset="0"/>
              </a:rPr>
              <a:t>važećem pravnom poretku i sistemu vlasništva </a:t>
            </a:r>
            <a:endParaRPr lang="en-US" sz="21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(6)</a:t>
            </a:r>
            <a:r>
              <a:rPr lang="hr-H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NASLIJEĐENIM ILI DOSTIGNUTIM NEJEDNAKOSTIMA U</a:t>
            </a:r>
            <a:r>
              <a:rPr lang="en-US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DISTRIBUCIJI DRUŠTVENOG 	BOGATSTVA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(7) PRIRODNO UVJETOVANOM OBILJU ILI OSKUDNOSTI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dirty="0" smtClean="0">
                <a:latin typeface="Times New Roman" pitchFamily="18" charset="0"/>
                <a:cs typeface="Times New Roman" pitchFamily="18" charset="0"/>
              </a:rPr>
              <a:t>PROIZVODNIH RESURSA </a:t>
            </a: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(8)</a:t>
            </a:r>
            <a:r>
              <a:rPr lang="hr-HR" sz="21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stečevinama</a:t>
            </a:r>
            <a:r>
              <a:rPr lang="hr-HR" sz="21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političke borbe za socijalnu pravdu i 	jednakopravnost</a:t>
            </a:r>
            <a:endParaRPr lang="en-US" sz="21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1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(9)</a:t>
            </a:r>
            <a:r>
              <a:rPr lang="hr-HR" sz="21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civilizacijskim dostignućima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OSNOVNE KARAKTERISTIKE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RASPODJELA JE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PROIZVODNJOM U SMISLU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MATERIJALNIH REALITETA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, MOGUĆE VELIČINE VRIJEDNOSTI KOJA JE PREDMET RASPODJELE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RASPODJELA</a:t>
            </a:r>
            <a:r>
              <a:rPr lang="en-US" b="1" u="sng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JE DETERMINIRANA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KOLIČINOM I STRUKTUROM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MATERIJALNIH DOBARA I USLUGA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stvorenih unutar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nacionalne ekonomije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(pod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pretpostavkom apstrahiranja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razmjene s inozemstvom koja danu strukturu može izmijeniti)</a:t>
            </a:r>
          </a:p>
          <a:p>
            <a:pPr>
              <a:lnSpc>
                <a:spcPct val="90000"/>
              </a:lnSpc>
              <a:buNone/>
              <a:defRPr/>
            </a:pPr>
            <a:endParaRPr lang="hr-HR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MEHANIZMI RASPODJELE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 raspodjeli stvorenih vrijednosti</a:t>
            </a:r>
            <a:r>
              <a:rPr lang="hr-HR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sudjeluju</a:t>
            </a:r>
            <a:r>
              <a:rPr lang="hr-HR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SVI ČLANOVI</a:t>
            </a:r>
            <a:r>
              <a:rPr lang="hr-HR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neovisno o: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poziciji koju zauzimaju u društvenoj podjeli rada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socijalnoj hijerarhiji, ili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aktivitetu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NEGIRANJE PRAVA NA DIO STVORENE VRIJEDNOSTI BILO KOJEM ČLANU DRUŠTVA ZNAČILO BI </a:t>
            </a:r>
            <a:r>
              <a:rPr lang="hr-HR" b="1" i="1" u="sng" dirty="0" smtClean="0">
                <a:latin typeface="Times New Roman" pitchFamily="18" charset="0"/>
                <a:cs typeface="Times New Roman" pitchFamily="18" charset="0"/>
              </a:rPr>
              <a:t>NEGIRANJE PRAVA NA ŽIVOT</a:t>
            </a:r>
            <a:endParaRPr lang="en-US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SAVREMENA ULOGA DRŽAVE U PROCESU RASPODJELE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DRŽAVA JE OD TRENUTKA POVIJESNOG NASTANKA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 PRIRODI STVARI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(NUŽNOST FINANCIRANJA SVOJIH MEHANIZAMA) U RASPODJELI I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PARTICIPIRALA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TROŠENJU STVORENE VRIJEDNOSTI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POUČAVA O NUŽNOSTI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PODREĐIVANJA DRŽAVNE ORGANIZACIJE RAZVOJNOJ FUNKCIJI EKONOMIJE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(POTICANJE EKONOMSKE EFIKASNOSTI I SVOĐENJE TROŠKOVA FUNKCIONIRANJA DRŽAVNOG APARATA)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SMISAO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 DRŽAVNOG UPLITANJA U EKONOMIJU JE: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sz="3200" b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hr-HR" sz="3200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podupiranja racionalnosti</a:t>
            </a:r>
            <a:r>
              <a:rPr lang="hr-HR" sz="32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uvjetima oskudnosti resursa</a:t>
            </a: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sz="2800" b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stvaranje povoljnog poslovnog ambijenta</a:t>
            </a:r>
            <a:r>
              <a:rPr lang="hr-HR" sz="28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smislu infrastrukturnih pretpostavki i povoljnog političko – socijalnog okruženja</a:t>
            </a:r>
            <a:endParaRPr lang="en-US" sz="28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187</TotalTime>
  <Words>820</Words>
  <Application>Microsoft Office PowerPoint</Application>
  <PresentationFormat>On-screen Show (4:3)</PresentationFormat>
  <Paragraphs>151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PRAVNI FAKULTET  EKONOMSKE OSNOVE DRŽAVE I PRAVA Jašarević, Faruk &amp; Zlatan Jašarević (2010). POLITIČKA EKONOMIJA. Sarajevo: Interlinea. </vt:lpstr>
      <vt:lpstr> VJEŽBE 6</vt:lpstr>
      <vt:lpstr>VJEŽBE 6</vt:lpstr>
      <vt:lpstr>FAZE EKONOMSKOG PROCESA</vt:lpstr>
      <vt:lpstr>RASPODJELA</vt:lpstr>
      <vt:lpstr>KONTROVERZE RASPODJELE</vt:lpstr>
      <vt:lpstr>OSNOVNE KARAKTERISTIKE</vt:lpstr>
      <vt:lpstr>MEHANIZMI RASPODJELE</vt:lpstr>
      <vt:lpstr>SAVREMENA ULOGA DRŽAVE U PROCESU RASPODJELE</vt:lpstr>
      <vt:lpstr>SAVREMENA ULOGA DRŽAVE U PROCESU RASPODJELE</vt:lpstr>
      <vt:lpstr>DOHODAK VLASNIKA PROIZVODNIH FAKTORA</vt:lpstr>
      <vt:lpstr>CIRKULACIJA I OPLODNJA INDUSTRIJSKOG KAPITALA</vt:lpstr>
      <vt:lpstr>RENTABILNOST INDUSTRIJSKOG KAPITALA</vt:lpstr>
      <vt:lpstr>ČINITELJI RENTABILNOSTI INDUSTRIJSKOG KAPITALA</vt:lpstr>
      <vt:lpstr>TRGOVAČKI KAPITAL I TRGOVAČKI PROFIT</vt:lpstr>
      <vt:lpstr>KAPITAL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48</cp:revision>
  <dcterms:created xsi:type="dcterms:W3CDTF">2018-10-08T16:50:54Z</dcterms:created>
  <dcterms:modified xsi:type="dcterms:W3CDTF">2019-11-10T07:38:49Z</dcterms:modified>
</cp:coreProperties>
</file>