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76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9144000" cy="6858000" type="screen4x3"/>
  <p:notesSz cx="6858000" cy="9144000"/>
  <p:defaultTextStyle>
    <a:defPPr>
      <a:defRPr lang="sr-Latn-R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1" d="100"/>
          <a:sy n="81" d="100"/>
        </p:scale>
        <p:origin x="-834" y="19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bs-Latn-B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bs-Latn-B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D8837E-E15A-4F53-9B86-A0EBC71CFA8D}" type="datetimeFigureOut">
              <a:rPr lang="bs-Latn-BA" smtClean="0"/>
              <a:t>18.10.2019</a:t>
            </a:fld>
            <a:endParaRPr lang="bs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7BB6C7-3784-4EE1-A5B5-69659B6F2E84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37675832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s-Latn-B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s-Latn-B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D8837E-E15A-4F53-9B86-A0EBC71CFA8D}" type="datetimeFigureOut">
              <a:rPr lang="bs-Latn-BA" smtClean="0"/>
              <a:t>18.10.2019</a:t>
            </a:fld>
            <a:endParaRPr lang="bs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7BB6C7-3784-4EE1-A5B5-69659B6F2E84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22898580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bs-Latn-B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s-Latn-B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D8837E-E15A-4F53-9B86-A0EBC71CFA8D}" type="datetimeFigureOut">
              <a:rPr lang="bs-Latn-BA" smtClean="0"/>
              <a:t>18.10.2019</a:t>
            </a:fld>
            <a:endParaRPr lang="bs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7BB6C7-3784-4EE1-A5B5-69659B6F2E84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28190446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s-Latn-B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D8837E-E15A-4F53-9B86-A0EBC71CFA8D}" type="datetimeFigureOut">
              <a:rPr lang="bs-Latn-BA" smtClean="0"/>
              <a:t>18.10.2019</a:t>
            </a:fld>
            <a:endParaRPr lang="bs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7BB6C7-3784-4EE1-A5B5-69659B6F2E84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25309002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bs-Latn-B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D8837E-E15A-4F53-9B86-A0EBC71CFA8D}" type="datetimeFigureOut">
              <a:rPr lang="bs-Latn-BA" smtClean="0"/>
              <a:t>18.10.2019</a:t>
            </a:fld>
            <a:endParaRPr lang="bs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7BB6C7-3784-4EE1-A5B5-69659B6F2E84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10991280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s-Latn-B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s-Latn-B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D8837E-E15A-4F53-9B86-A0EBC71CFA8D}" type="datetimeFigureOut">
              <a:rPr lang="bs-Latn-BA" smtClean="0"/>
              <a:t>18.10.2019</a:t>
            </a:fld>
            <a:endParaRPr lang="bs-Latn-B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7BB6C7-3784-4EE1-A5B5-69659B6F2E84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10233474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bs-Latn-B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s-Latn-B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s-Latn-B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D8837E-E15A-4F53-9B86-A0EBC71CFA8D}" type="datetimeFigureOut">
              <a:rPr lang="bs-Latn-BA" smtClean="0"/>
              <a:t>18.10.2019</a:t>
            </a:fld>
            <a:endParaRPr lang="bs-Latn-B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7BB6C7-3784-4EE1-A5B5-69659B6F2E84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7083450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s-Latn-B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D8837E-E15A-4F53-9B86-A0EBC71CFA8D}" type="datetimeFigureOut">
              <a:rPr lang="bs-Latn-BA" smtClean="0"/>
              <a:t>18.10.2019</a:t>
            </a:fld>
            <a:endParaRPr lang="bs-Latn-B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7BB6C7-3784-4EE1-A5B5-69659B6F2E84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14453163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D8837E-E15A-4F53-9B86-A0EBC71CFA8D}" type="datetimeFigureOut">
              <a:rPr lang="bs-Latn-BA" smtClean="0"/>
              <a:t>18.10.2019</a:t>
            </a:fld>
            <a:endParaRPr lang="bs-Latn-B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7BB6C7-3784-4EE1-A5B5-69659B6F2E84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18595348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s-Latn-B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D8837E-E15A-4F53-9B86-A0EBC71CFA8D}" type="datetimeFigureOut">
              <a:rPr lang="bs-Latn-BA" smtClean="0"/>
              <a:t>18.10.2019</a:t>
            </a:fld>
            <a:endParaRPr lang="bs-Latn-B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7BB6C7-3784-4EE1-A5B5-69659B6F2E84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15636069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bs-Latn-B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bs-Latn-B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D8837E-E15A-4F53-9B86-A0EBC71CFA8D}" type="datetimeFigureOut">
              <a:rPr lang="bs-Latn-BA" smtClean="0"/>
              <a:t>18.10.2019</a:t>
            </a:fld>
            <a:endParaRPr lang="bs-Latn-B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7BB6C7-3784-4EE1-A5B5-69659B6F2E84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24690726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25000"/>
            <a:lum/>
          </a:blip>
          <a:srcRect/>
          <a:stretch>
            <a:fillRect t="-21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bs-Latn-B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s-Latn-B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D8837E-E15A-4F53-9B86-A0EBC71CFA8D}" type="datetimeFigureOut">
              <a:rPr lang="bs-Latn-BA" smtClean="0"/>
              <a:t>18.10.2019</a:t>
            </a:fld>
            <a:endParaRPr lang="bs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bs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7BB6C7-3784-4EE1-A5B5-69659B6F2E84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42764206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r-Latn-R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323528" y="1988841"/>
            <a:ext cx="8496944" cy="1611610"/>
          </a:xfrm>
        </p:spPr>
        <p:txBody>
          <a:bodyPr>
            <a:normAutofit/>
          </a:bodyPr>
          <a:lstStyle/>
          <a:p>
            <a:r>
              <a:rPr lang="bs-Latn-BA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Sociologija društvenih i pravnih nauka</a:t>
            </a:r>
            <a:endParaRPr lang="bs-Latn-BA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1371600" y="3356992"/>
            <a:ext cx="6400800" cy="3240360"/>
          </a:xfrm>
        </p:spPr>
        <p:txBody>
          <a:bodyPr>
            <a:normAutofit fontScale="92500" lnSpcReduction="20000"/>
          </a:bodyPr>
          <a:lstStyle/>
          <a:p>
            <a:endParaRPr lang="bs-Latn-BA" b="1" dirty="0" smtClean="0">
              <a:solidFill>
                <a:schemeClr val="tx1"/>
              </a:solidFill>
              <a:latin typeface="Cambria" panose="02040503050406030204" pitchFamily="18" charset="0"/>
            </a:endParaRPr>
          </a:p>
          <a:p>
            <a:endParaRPr lang="bs-Latn-BA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bs-Latn-BA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Prof. dr. Mensur Kustura</a:t>
            </a:r>
          </a:p>
          <a:p>
            <a:endParaRPr lang="bs-Latn-BA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</a:endParaRPr>
          </a:p>
          <a:p>
            <a:endParaRPr lang="bs-Latn-BA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</a:endParaRPr>
          </a:p>
          <a:p>
            <a:endParaRPr lang="bs-Latn-BA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</a:endParaRPr>
          </a:p>
          <a:p>
            <a:r>
              <a:rPr lang="bs-Latn-BA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201</a:t>
            </a:r>
            <a:r>
              <a:rPr lang="en-US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9</a:t>
            </a:r>
            <a:r>
              <a:rPr lang="bs-Latn-BA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./20</a:t>
            </a:r>
            <a:r>
              <a:rPr lang="en-US" sz="2400" b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20</a:t>
            </a:r>
            <a:r>
              <a:rPr lang="bs-Latn-BA" sz="2400" b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.</a:t>
            </a:r>
            <a:endParaRPr lang="bs-Latn-BA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5857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BA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Sociologizam</a:t>
            </a:r>
            <a:endParaRPr lang="hr-BA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algn="just"/>
            <a:r>
              <a:rPr lang="hr-BA" dirty="0">
                <a:latin typeface="Times New Roman" panose="02020603050405020304" pitchFamily="18" charset="0"/>
                <a:cs typeface="Times New Roman" panose="02020603050405020304" pitchFamily="18" charset="0"/>
              </a:rPr>
              <a:t>Društvene činjenice dijele se na dvije grupe:</a:t>
            </a:r>
          </a:p>
          <a:p>
            <a:pPr algn="just"/>
            <a:r>
              <a:rPr lang="hr-BA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normalne društvene činjenice </a:t>
            </a:r>
            <a:r>
              <a:rPr lang="hr-B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(koje </a:t>
            </a:r>
            <a:r>
              <a:rPr lang="hr-BA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 prisutne u danoj društvenoj </a:t>
            </a:r>
            <a:r>
              <a:rPr lang="hr-B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sredini)</a:t>
            </a:r>
            <a:endParaRPr lang="hr-B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hr-BA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patološke </a:t>
            </a:r>
            <a:r>
              <a:rPr lang="hr-B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(nemaju </a:t>
            </a:r>
            <a:r>
              <a:rPr lang="hr-BA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prethodno obilježje </a:t>
            </a:r>
            <a:r>
              <a:rPr lang="hr-B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prisutnosti).</a:t>
            </a:r>
            <a:endParaRPr lang="hr-B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hr-BA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Kako je društvene činjenice tretirao kao stvari, pojam stvari je klasificirao u četiri značenja:</a:t>
            </a:r>
          </a:p>
          <a:p>
            <a:pPr algn="just"/>
            <a:r>
              <a:rPr lang="hr-BA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kao entitet sa određenim karakteristikama neovisnim od ljudskog ponašanja</a:t>
            </a:r>
          </a:p>
          <a:p>
            <a:pPr algn="just"/>
            <a:r>
              <a:rPr lang="hr-BA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kao entitet koji se jedino može saznati a posteriori</a:t>
            </a:r>
          </a:p>
          <a:p>
            <a:pPr algn="just"/>
            <a:r>
              <a:rPr lang="hr-BA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kao entitet čije je postojanje neovisno od ljudske volje</a:t>
            </a:r>
          </a:p>
          <a:p>
            <a:pPr algn="just"/>
            <a:r>
              <a:rPr lang="hr-BA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kao entitet koji se može saznati </a:t>
            </a:r>
            <a:r>
              <a:rPr lang="hr-B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samo izvanjskim faktorima.</a:t>
            </a:r>
            <a:endParaRPr lang="hr-BA" dirty="0"/>
          </a:p>
        </p:txBody>
      </p:sp>
    </p:spTree>
    <p:extLst>
      <p:ext uri="{BB962C8B-B14F-4D97-AF65-F5344CB8AC3E}">
        <p14:creationId xmlns:p14="http://schemas.microsoft.com/office/powerpoint/2010/main" val="26308913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BA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Samoubojstvo</a:t>
            </a:r>
            <a:endParaRPr lang="hr-BA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hr-BA" dirty="0">
                <a:latin typeface="Times New Roman" panose="02020603050405020304" pitchFamily="18" charset="0"/>
                <a:cs typeface="Times New Roman" panose="02020603050405020304" pitchFamily="18" charset="0"/>
              </a:rPr>
              <a:t>Durkheimova analiza koncepta samoubojstva predstavlja klasični sociološki rad koji istražuje odnos između pojedinca i društva. Iako pojedinci sebe vide kao osobe koje imaju slobodu volje i izbora, njihova ponašanja često su društveno određena u uobličena. Ova analiza pokazuje da se čin samoubojstva upravno </a:t>
            </a:r>
            <a:r>
              <a:rPr lang="hr-B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nalazi pod utjecajem društvenosti.</a:t>
            </a:r>
            <a:endParaRPr lang="hr-BA" dirty="0"/>
          </a:p>
        </p:txBody>
      </p:sp>
    </p:spTree>
    <p:extLst>
      <p:ext uri="{BB962C8B-B14F-4D97-AF65-F5344CB8AC3E}">
        <p14:creationId xmlns:p14="http://schemas.microsoft.com/office/powerpoint/2010/main" val="493460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BA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Samoubojstvo</a:t>
            </a:r>
            <a:endParaRPr lang="hr-BA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hr-BA" dirty="0">
                <a:latin typeface="Times New Roman" panose="02020603050405020304" pitchFamily="18" charset="0"/>
                <a:cs typeface="Times New Roman" panose="02020603050405020304" pitchFamily="18" charset="0"/>
              </a:rPr>
              <a:t>Za Durkheima samoubojstvo je društvena činjenica koja se može objasniti samo drugim društvenim činjenicama, i predstavlja više od skupa pojedinačnih činova, to je fenomen koji ima karakter obrasca.</a:t>
            </a:r>
          </a:p>
          <a:p>
            <a:pPr algn="just"/>
            <a:r>
              <a:rPr lang="hr-BA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Analizirajući izvještaje o samoubojstvu u Francuskoj, Durkheim otkriva da su određene kategorije ljudi sklonije samoubojstvu nego druge. </a:t>
            </a:r>
            <a:endParaRPr lang="hr-BA" dirty="0"/>
          </a:p>
        </p:txBody>
      </p:sp>
    </p:spTree>
    <p:extLst>
      <p:ext uri="{BB962C8B-B14F-4D97-AF65-F5344CB8AC3E}">
        <p14:creationId xmlns:p14="http://schemas.microsoft.com/office/powerpoint/2010/main" val="300628196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BA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Samoubojstvo</a:t>
            </a:r>
            <a:endParaRPr lang="hr-BA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hr-BA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Tako ističe da je više slučajeva samoubojstva među muškarcima u odnosu na žene, među protestantima u odnosu na katolike i Židove, među bogatima u odnosu na siromašne i među neudatim / neoženjenim u odnosu na one koji su u braku.</a:t>
            </a:r>
          </a:p>
          <a:p>
            <a:pPr algn="just"/>
            <a:r>
              <a:rPr lang="hr-BA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Također, je zapazio da stopa samoubojstva opada u periodima rata, a raste u vremenu velikih ekonomskih nestabilnosti.</a:t>
            </a:r>
          </a:p>
          <a:p>
            <a:endParaRPr lang="hr-BA" dirty="0"/>
          </a:p>
        </p:txBody>
      </p:sp>
    </p:spTree>
    <p:extLst>
      <p:ext uri="{BB962C8B-B14F-4D97-AF65-F5344CB8AC3E}">
        <p14:creationId xmlns:p14="http://schemas.microsoft.com/office/powerpoint/2010/main" val="386394789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BA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Samoubojstvo</a:t>
            </a:r>
            <a:endParaRPr lang="hr-BA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algn="just"/>
            <a:r>
              <a:rPr lang="hr-BA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Naveo je četiri tipa samoubojstva: </a:t>
            </a:r>
          </a:p>
          <a:p>
            <a:pPr algn="just"/>
            <a:r>
              <a:rPr lang="hr-BA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Anemično samoubojstvo dolazi u periodu kriza ili blagostanja kada se narušava normativna struktura, a koja rezultira tjeskobom, rezignacijom, psihozom, pa ljudi naprosto ne vide razlog za daljnje življenje.</a:t>
            </a:r>
          </a:p>
          <a:p>
            <a:pPr algn="just"/>
            <a:r>
              <a:rPr lang="hr-BA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Egoistično samoubojstvo koje susrećemo onda kada je ljudima onemogućeno upravljanje svojom sudbinom, kada ne postoje životni razlozi, kada su socijalne i moralne norme upitne. Sredina ili nema osjećaj za pomoći ili ima distancu, a akter čina u svojoj odlučnosti drži kako je to jedini način oduzimanja </a:t>
            </a:r>
            <a:r>
              <a:rPr lang="hr-B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života, da okonča svoje patnje.</a:t>
            </a:r>
            <a:endParaRPr lang="hr-BA" dirty="0"/>
          </a:p>
        </p:txBody>
      </p:sp>
    </p:spTree>
    <p:extLst>
      <p:ext uri="{BB962C8B-B14F-4D97-AF65-F5344CB8AC3E}">
        <p14:creationId xmlns:p14="http://schemas.microsoft.com/office/powerpoint/2010/main" val="135911908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BA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Samoubojstvo</a:t>
            </a:r>
            <a:endParaRPr lang="hr-BA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hr-BA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hr-B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Altruistično </a:t>
            </a:r>
            <a:r>
              <a:rPr lang="hr-BA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samoubojstvo dolazi u onim sredinama u kojima društvo drži pojedinca ovisnim od cjeline. </a:t>
            </a:r>
          </a:p>
          <a:p>
            <a:pPr algn="just"/>
            <a:r>
              <a:rPr lang="hr-BA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Fatalističko samoubojstvo dolazi u onim situacijama kada čovjek sebi nameće previše pravila, stoga samoubojstvo vidi kao jedinu mogućnost izlaza iz nastale situacije i rješenje svojih problema. Durkheim je smatrao da se ovaj tip samoubojstva najviše manifestira kod mladih neudatih žena, a koje žive u društvenoj sredini </a:t>
            </a:r>
            <a:r>
              <a:rPr lang="hr-B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koja im nameće takve norme.</a:t>
            </a:r>
            <a:endParaRPr lang="hr-BA" dirty="0"/>
          </a:p>
        </p:txBody>
      </p:sp>
    </p:spTree>
    <p:extLst>
      <p:ext uri="{BB962C8B-B14F-4D97-AF65-F5344CB8AC3E}">
        <p14:creationId xmlns:p14="http://schemas.microsoft.com/office/powerpoint/2010/main" val="276222967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BA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Sociologija religije</a:t>
            </a:r>
            <a:endParaRPr lang="hr-BA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algn="just"/>
            <a:r>
              <a:rPr lang="hr-BA" dirty="0">
                <a:latin typeface="Times New Roman" panose="02020603050405020304" pitchFamily="18" charset="0"/>
                <a:cs typeface="Times New Roman" panose="02020603050405020304" pitchFamily="18" charset="0"/>
              </a:rPr>
              <a:t>U svome djelu Elementarni oblici religijskog života Durkheim religiju određuje kao potpuno društvenu stvar. Ovdje su sadržana dva elementa:</a:t>
            </a:r>
          </a:p>
          <a:p>
            <a:pPr algn="just"/>
            <a:r>
              <a:rPr lang="hr-BA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religijske ideje i prakse ukazuju na društvene grupe ili je simboliziraju</a:t>
            </a:r>
          </a:p>
          <a:p>
            <a:pPr algn="just"/>
            <a:r>
              <a:rPr lang="hr-BA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udruživanje je izvor religijskog iskustva.</a:t>
            </a:r>
          </a:p>
          <a:p>
            <a:pPr algn="just"/>
            <a:r>
              <a:rPr lang="hr-BA" dirty="0">
                <a:latin typeface="Times New Roman" panose="02020603050405020304" pitchFamily="18" charset="0"/>
                <a:cs typeface="Times New Roman" panose="02020603050405020304" pitchFamily="18" charset="0"/>
              </a:rPr>
              <a:t>U svojim istraživanjima Durkheim je promatrao australijsko  pleme Aruntasa i njihov odnos prema religijskom životu odnosno vjerovanju u totem. </a:t>
            </a:r>
            <a:endParaRPr lang="hr-BA" dirty="0"/>
          </a:p>
        </p:txBody>
      </p:sp>
    </p:spTree>
    <p:extLst>
      <p:ext uri="{BB962C8B-B14F-4D97-AF65-F5344CB8AC3E}">
        <p14:creationId xmlns:p14="http://schemas.microsoft.com/office/powerpoint/2010/main" val="101668376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BA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Sociologija religije</a:t>
            </a:r>
            <a:endParaRPr lang="hr-BA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hr-BA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Totem je kod Durkheima shvaćen kao simbol ili klan sa kojim je totem povezan ili potpuno identificiran. </a:t>
            </a:r>
          </a:p>
          <a:p>
            <a:pPr algn="just"/>
            <a:r>
              <a:rPr lang="hr-BA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Religiju kod spomenutog plemena Durkheim objašnjava u dvije faze: prvu fazu određuje sekularni život </a:t>
            </a:r>
            <a:r>
              <a:rPr lang="hr-B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(razasutost plemena), </a:t>
            </a:r>
            <a:r>
              <a:rPr lang="hr-BA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dok je druga faza religijska iz </a:t>
            </a:r>
            <a:r>
              <a:rPr lang="hr-B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razloga zadržavanja plemena na jednom mjestu.</a:t>
            </a:r>
            <a:endParaRPr lang="hr-BA" dirty="0"/>
          </a:p>
        </p:txBody>
      </p:sp>
    </p:spTree>
    <p:extLst>
      <p:ext uri="{BB962C8B-B14F-4D97-AF65-F5344CB8AC3E}">
        <p14:creationId xmlns:p14="http://schemas.microsoft.com/office/powerpoint/2010/main" val="352150010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BA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Politićka orjentacija</a:t>
            </a:r>
            <a:endParaRPr lang="hr-BA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algn="just"/>
            <a:r>
              <a:rPr lang="hr-BA" dirty="0">
                <a:latin typeface="Times New Roman" panose="02020603050405020304" pitchFamily="18" charset="0"/>
                <a:cs typeface="Times New Roman" panose="02020603050405020304" pitchFamily="18" charset="0"/>
              </a:rPr>
              <a:t>Durkheimova politička opredijeljenost javlja se u trenutku obnove Francuske od francusko </a:t>
            </a:r>
            <a:r>
              <a:rPr lang="hr-B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r-BA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pruskog rata, kada društvene grupe počinje identificirati sa nacijom.</a:t>
            </a:r>
          </a:p>
          <a:p>
            <a:pPr algn="just"/>
            <a:r>
              <a:rPr lang="hr-BA" dirty="0">
                <a:latin typeface="Times New Roman" panose="02020603050405020304" pitchFamily="18" charset="0"/>
                <a:cs typeface="Times New Roman" panose="02020603050405020304" pitchFamily="18" charset="0"/>
              </a:rPr>
              <a:t>Ovaj period političkog izgrađivanja podijelio je u dvije faze ili dva smjera: prvi koji su zagovarali povratak katoličanstvu, monarhiji i tradicionalnom društvenom poretku i drugi koji je isticao da se nacija može izgraditi isključivo u sekularnom društvu. Zagovarao je drugo stajalište kao pravni naučni racionalista. </a:t>
            </a:r>
          </a:p>
          <a:p>
            <a:pPr algn="just"/>
            <a:r>
              <a:rPr lang="hr-BA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Isticao je individualizam </a:t>
            </a:r>
            <a:r>
              <a:rPr lang="hr-B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 politici.</a:t>
            </a:r>
            <a:endParaRPr lang="hr-BA" dirty="0"/>
          </a:p>
        </p:txBody>
      </p:sp>
    </p:spTree>
    <p:extLst>
      <p:ext uri="{BB962C8B-B14F-4D97-AF65-F5344CB8AC3E}">
        <p14:creationId xmlns:p14="http://schemas.microsoft.com/office/powerpoint/2010/main" val="38706971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BA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Zaključak</a:t>
            </a:r>
            <a:endParaRPr lang="hr-BA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hr-BA" dirty="0">
                <a:latin typeface="Times New Roman" panose="02020603050405020304" pitchFamily="18" charset="0"/>
                <a:cs typeface="Times New Roman" panose="02020603050405020304" pitchFamily="18" charset="0"/>
              </a:rPr>
              <a:t>Iz Durkheimove sociološke škole proizašao je niz istaknutih sociologa, što govori o intelektualnoj snazi iste. Među najistaknutijim predstavnicima njegove sociološke škole svakako su slijedeći sociolozi:</a:t>
            </a:r>
          </a:p>
          <a:p>
            <a:pPr algn="just"/>
            <a:r>
              <a:rPr lang="hr-BA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Marsel Mos, koji se uglavnom bavio odnosom sociologije i psihologije, naglašavajući da je sociologija samostalna naučna disciplina koja razvijajući kolektivne predstave </a:t>
            </a:r>
            <a:r>
              <a:rPr lang="hr-B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daje poseban doprinos razvoju psihologije.</a:t>
            </a:r>
            <a:endParaRPr lang="hr-BA" dirty="0"/>
          </a:p>
        </p:txBody>
      </p:sp>
    </p:spTree>
    <p:extLst>
      <p:ext uri="{BB962C8B-B14F-4D97-AF65-F5344CB8AC3E}">
        <p14:creationId xmlns:p14="http://schemas.microsoft.com/office/powerpoint/2010/main" val="20093472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s-Latn-BA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Sociologizam Emila Durkheima - uvod</a:t>
            </a:r>
            <a:endParaRPr lang="bs-Latn-BA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hr-BA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Durkheim je francuski sociolog rođen u obitelji pobožnih francuskih Židova i predavač na Sorboni, ujedno je bio i osnivač časopisa „ Sociološki godišnjak „. </a:t>
            </a:r>
          </a:p>
          <a:p>
            <a:pPr algn="just"/>
            <a:r>
              <a:rPr lang="hr-BA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On je najznačajnija osoba francuske sociologije 19. i 20. stoljeća</a:t>
            </a:r>
          </a:p>
          <a:p>
            <a:pPr algn="just"/>
            <a:r>
              <a:rPr lang="hr-BA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Značajna djela: O podjeli društvenog rada,</a:t>
            </a:r>
            <a:r>
              <a:rPr lang="hr-B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r-BA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Elementarne forme religijskog života, </a:t>
            </a:r>
            <a:r>
              <a:rPr lang="hr-BA" sz="3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Samoubojstvo</a:t>
            </a:r>
            <a:r>
              <a:rPr lang="hr-BA" sz="3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bs-Latn-BA" sz="3900" dirty="0" smtClean="0"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9993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BA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Zaključak</a:t>
            </a:r>
            <a:endParaRPr lang="hr-BA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hr-BA" dirty="0">
                <a:latin typeface="Times New Roman" panose="02020603050405020304" pitchFamily="18" charset="0"/>
                <a:cs typeface="Times New Roman" panose="02020603050405020304" pitchFamily="18" charset="0"/>
              </a:rPr>
              <a:t>Žorž Davi, svojim radom u ovoj školi dao je značajan doprinos sociološkom gledištu u psihologiji, ističući Durkheimove postavke da se moralna obveza prvo doživljava kao unutarnja društvena odrednica, pa se prema tome moralna i društvena osjećanja ne mogu odvojiti. Njegovo djelo Zakletva vjernosti predstavlja klasiku sociologije prava</a:t>
            </a:r>
            <a:r>
              <a:rPr lang="hr-B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hr-B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74868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BA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Sociologizam Emila Durkheima - uvod</a:t>
            </a:r>
            <a:endParaRPr lang="hr-BA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hr-BA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Doprinijeo je mnogo razvoju sistematske pravne sociologije, proučavajući odnos tipova prava sa oblicima društvenosti i diferencijalne pravne sociologije sveobuhvatnih društava. </a:t>
            </a:r>
          </a:p>
          <a:p>
            <a:pPr algn="just"/>
            <a:r>
              <a:rPr lang="hr-BA" dirty="0">
                <a:latin typeface="Times New Roman" panose="02020603050405020304" pitchFamily="18" charset="0"/>
                <a:cs typeface="Times New Roman" panose="02020603050405020304" pitchFamily="18" charset="0"/>
              </a:rPr>
              <a:t>Durkheimov sociološki postulat  - „ Tretirati sociološke činjenice kao stvarne : „</a:t>
            </a:r>
          </a:p>
          <a:p>
            <a:pPr algn="just"/>
            <a:r>
              <a:rPr lang="hr-BA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Tri osnovne grupe činjenica koje on tematizira su: pravni kodeksi, društvene statike i vjerske </a:t>
            </a:r>
            <a:r>
              <a:rPr lang="hr-B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dogme.</a:t>
            </a:r>
            <a:endParaRPr lang="hr-BA" dirty="0"/>
          </a:p>
        </p:txBody>
      </p:sp>
    </p:spTree>
    <p:extLst>
      <p:ext uri="{BB962C8B-B14F-4D97-AF65-F5344CB8AC3E}">
        <p14:creationId xmlns:p14="http://schemas.microsoft.com/office/powerpoint/2010/main" val="3399022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BA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Sociologizam Emila Durkheima - uvod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hr-BA" dirty="0" smtClean="0">
                <a:latin typeface="Times New Roman" pitchFamily="18" charset="0"/>
                <a:cs typeface="Times New Roman" pitchFamily="18" charset="0"/>
              </a:rPr>
              <a:t>Prezentacija sadži nekoliko osnovnih teza Durkheimovog djelovanja kao sociologa: pojam društva - tipovi, fenomen samoubojstva, određenje religije k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ao</a:t>
            </a:r>
            <a:r>
              <a:rPr lang="hr-BA" dirty="0" smtClean="0">
                <a:latin typeface="Times New Roman" pitchFamily="18" charset="0"/>
                <a:cs typeface="Times New Roman" pitchFamily="18" charset="0"/>
              </a:rPr>
              <a:t> i političku nastrojenost.</a:t>
            </a:r>
          </a:p>
        </p:txBody>
      </p:sp>
    </p:spTree>
    <p:extLst>
      <p:ext uri="{BB962C8B-B14F-4D97-AF65-F5344CB8AC3E}">
        <p14:creationId xmlns:p14="http://schemas.microsoft.com/office/powerpoint/2010/main" val="26662341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r-BA" sz="3600" b="1" dirty="0" smtClean="0">
                <a:latin typeface="Times New Roman" pitchFamily="18" charset="0"/>
                <a:cs typeface="Times New Roman" pitchFamily="18" charset="0"/>
              </a:rPr>
              <a:t>Društvo</a:t>
            </a:r>
            <a:br>
              <a:rPr lang="hr-BA" sz="3600" b="1" dirty="0" smtClean="0">
                <a:latin typeface="Times New Roman" pitchFamily="18" charset="0"/>
                <a:cs typeface="Times New Roman" pitchFamily="18" charset="0"/>
              </a:rPr>
            </a:br>
            <a:endParaRPr lang="hr-BA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algn="just"/>
            <a:r>
              <a:rPr lang="vi-VN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Bitan aspekt promjene od primitivnih do civiliziranih oblika postojanja društva sadržan je u podjeli rada ili specijalizaciji. Prema njemu glavna razlika između primitivnih i civiliziranih društava je u tipu moralne ili društvene solidarnosti.</a:t>
            </a:r>
          </a:p>
          <a:p>
            <a:pPr algn="just"/>
            <a:r>
              <a:rPr lang="vi-VN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Primitivna društva – podjela rada je u začetku, pojedinci su homogeni, prisutna je mehanička solidarnost, moralna i zakonska odgovornost je kolektivnog karaktera sa nasljednom crtom, dok je relativno mali dio društvenog života reguliran </a:t>
            </a:r>
            <a:r>
              <a:rPr lang="hr-B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društvenim ugovorom.</a:t>
            </a:r>
            <a:endParaRPr lang="hr-BA" dirty="0"/>
          </a:p>
        </p:txBody>
      </p:sp>
    </p:spTree>
    <p:extLst>
      <p:ext uri="{BB962C8B-B14F-4D97-AF65-F5344CB8AC3E}">
        <p14:creationId xmlns:p14="http://schemas.microsoft.com/office/powerpoint/2010/main" val="6421807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BA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Društvo</a:t>
            </a:r>
            <a:endParaRPr lang="hr-BA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algn="just"/>
            <a:r>
              <a:rPr lang="vi-VN" dirty="0">
                <a:latin typeface="Times New Roman" panose="02020603050405020304" pitchFamily="18" charset="0"/>
                <a:cs typeface="Times New Roman" panose="02020603050405020304" pitchFamily="18" charset="0"/>
              </a:rPr>
              <a:t>Civilizirana društva – razvijena podjela rada gdje pojedinci imaju različite uloge i funkciju, povezani organskom solidarnošću, izražen individualizam, povećana stopa samoubojstava za razliku od primitivnih društava.</a:t>
            </a:r>
          </a:p>
          <a:p>
            <a:pPr algn="just"/>
            <a:r>
              <a:rPr lang="vi-VN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Također, treba istaknuti i značaj koji je pridavao religijskim formama života, što je istaknuo i u svome djelu Elementarne forme religijskog života, proučavajući plemski način života i njihovu posvećenost totemu. </a:t>
            </a:r>
          </a:p>
          <a:p>
            <a:pPr algn="just"/>
            <a:r>
              <a:rPr lang="vi-VN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Kada se govori o njegovom političkom određenju, zagovarao je sekularnu političku doktrinu </a:t>
            </a:r>
            <a:r>
              <a:rPr lang="hr-B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suprostavljenu tradicionalno – monarhističkom stajalištu.</a:t>
            </a:r>
            <a:endParaRPr lang="hr-BA" dirty="0"/>
          </a:p>
        </p:txBody>
      </p:sp>
    </p:spTree>
    <p:extLst>
      <p:ext uri="{BB962C8B-B14F-4D97-AF65-F5344CB8AC3E}">
        <p14:creationId xmlns:p14="http://schemas.microsoft.com/office/powerpoint/2010/main" val="375101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BA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Sociologizam</a:t>
            </a:r>
            <a:endParaRPr lang="hr-BA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algn="just"/>
            <a:r>
              <a:rPr lang="hr-BA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Sociologizam kao sociološka teorija uzima za svoj predmet pozitivističku metodologiju i stav prema kojemu je društvo u kauzalnom odnosu prema pojedincima, pojedinačnim društvenim pojavama i kulturi.</a:t>
            </a:r>
          </a:p>
          <a:p>
            <a:pPr algn="just"/>
            <a:r>
              <a:rPr lang="hr-BA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Pojam pojedinac, čovjek, individua ne utvrđuje društvenu pojavnost, već društveno zbivanje oblikuje pojedinca, čovjeka, njegove vrijednosti pri čemu usmjerava i njegovo </a:t>
            </a:r>
            <a:r>
              <a:rPr lang="hr-B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djelovanje.</a:t>
            </a:r>
            <a:endParaRPr lang="hr-BA" dirty="0"/>
          </a:p>
        </p:txBody>
      </p:sp>
    </p:spTree>
    <p:extLst>
      <p:ext uri="{BB962C8B-B14F-4D97-AF65-F5344CB8AC3E}">
        <p14:creationId xmlns:p14="http://schemas.microsoft.com/office/powerpoint/2010/main" val="8214047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BA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Sociologizam</a:t>
            </a:r>
            <a:endParaRPr lang="hr-BA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algn="just"/>
            <a:r>
              <a:rPr lang="hr-BA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Posebnost njegova rada čine društvene činjenice. Durkheim u svome metodološkom pristupu društvenim činjenicama, smatra stvari, odnosno društvene činjenice su stvari, tj. Stvari su društvene datosti i kao takve svojim osobnostima su neovisne od čovjekova promatranja.</a:t>
            </a:r>
          </a:p>
          <a:p>
            <a:pPr algn="just"/>
            <a:r>
              <a:rPr lang="hr-BA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Može se zaključiti kako su činjenice ono što se iskustvom događa ili postoji. Njegov moto</a:t>
            </a:r>
            <a:r>
              <a:rPr lang="hr-B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:„ </a:t>
            </a:r>
            <a:r>
              <a:rPr lang="hr-BA" dirty="0">
                <a:latin typeface="Times New Roman" panose="02020603050405020304" pitchFamily="18" charset="0"/>
                <a:cs typeface="Times New Roman" panose="02020603050405020304" pitchFamily="18" charset="0"/>
              </a:rPr>
              <a:t>SMATRAJ DRUŠTVENE ČINJENICE </a:t>
            </a:r>
            <a:r>
              <a:rPr lang="hr-B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STVARIMA„ </a:t>
            </a:r>
            <a:r>
              <a:rPr lang="hr-BA" dirty="0">
                <a:latin typeface="Times New Roman" panose="02020603050405020304" pitchFamily="18" charset="0"/>
                <a:cs typeface="Times New Roman" panose="02020603050405020304" pitchFamily="18" charset="0"/>
              </a:rPr>
              <a:t>ima svoje utemeljenje u spoznaji kako su vjerovanja, običaji i društvene institucije stvari isto kao i predmeti </a:t>
            </a:r>
            <a:r>
              <a:rPr lang="hr-B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 događaji u prirodnom svijetu.</a:t>
            </a:r>
            <a:endParaRPr lang="hr-BA" dirty="0"/>
          </a:p>
        </p:txBody>
      </p:sp>
    </p:spTree>
    <p:extLst>
      <p:ext uri="{BB962C8B-B14F-4D97-AF65-F5344CB8AC3E}">
        <p14:creationId xmlns:p14="http://schemas.microsoft.com/office/powerpoint/2010/main" val="20292959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BA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Sociologizam</a:t>
            </a:r>
            <a:endParaRPr lang="hr-BA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hr-B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 osnovu njegovog razmatranja, društvene činjenice možemo kategorizirati na slijedeći način:</a:t>
            </a:r>
          </a:p>
          <a:p>
            <a:pPr algn="just"/>
            <a:r>
              <a:rPr lang="hr-B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zbirka pravnih pravila i zakona </a:t>
            </a:r>
            <a:r>
              <a:rPr lang="hr-B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(pravni kodeksi)</a:t>
            </a:r>
            <a:endParaRPr lang="hr-BA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hr-B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masovne društvene pojave </a:t>
            </a:r>
            <a:r>
              <a:rPr lang="hr-B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(društvena statistika)</a:t>
            </a:r>
            <a:endParaRPr lang="hr-BA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hr-B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religijske dogme </a:t>
            </a:r>
            <a:r>
              <a:rPr lang="hr-B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(vjerske dogme).</a:t>
            </a:r>
            <a:endParaRPr lang="hr-BA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hr-B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Upravo na gore navedenoj podjeli nastala su njegova kapitalna djela: O podjeli društvenog rada, </a:t>
            </a:r>
            <a:r>
              <a:rPr lang="hr-B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Samoubojstvo, Osnovni oblici vjerskog života.</a:t>
            </a:r>
            <a:endParaRPr lang="hr-BA" sz="2800" dirty="0"/>
          </a:p>
        </p:txBody>
      </p:sp>
    </p:spTree>
    <p:extLst>
      <p:ext uri="{BB962C8B-B14F-4D97-AF65-F5344CB8AC3E}">
        <p14:creationId xmlns:p14="http://schemas.microsoft.com/office/powerpoint/2010/main" val="267367419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72</TotalTime>
  <Words>1274</Words>
  <Application>Microsoft Office PowerPoint</Application>
  <PresentationFormat>On-screen Show (4:3)</PresentationFormat>
  <Paragraphs>78</Paragraphs>
  <Slides>20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Office Theme</vt:lpstr>
      <vt:lpstr>Sociologija društvenih i pravnih nauka</vt:lpstr>
      <vt:lpstr>Sociologizam Emila Durkheima - uvod</vt:lpstr>
      <vt:lpstr>Sociologizam Emila Durkheima - uvod</vt:lpstr>
      <vt:lpstr>Sociologizam Emila Durkheima - uvod</vt:lpstr>
      <vt:lpstr>Društvo </vt:lpstr>
      <vt:lpstr>Društvo</vt:lpstr>
      <vt:lpstr>Sociologizam</vt:lpstr>
      <vt:lpstr>Sociologizam</vt:lpstr>
      <vt:lpstr>Sociologizam</vt:lpstr>
      <vt:lpstr>Sociologizam</vt:lpstr>
      <vt:lpstr>Samoubojstvo</vt:lpstr>
      <vt:lpstr>Samoubojstvo</vt:lpstr>
      <vt:lpstr>Samoubojstvo</vt:lpstr>
      <vt:lpstr>Samoubojstvo</vt:lpstr>
      <vt:lpstr>Samoubojstvo</vt:lpstr>
      <vt:lpstr>Sociologija religije</vt:lpstr>
      <vt:lpstr>Sociologija religije</vt:lpstr>
      <vt:lpstr>Politićka orjentacija</vt:lpstr>
      <vt:lpstr>Zaključak</vt:lpstr>
      <vt:lpstr>Zaključak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PFK8</dc:creator>
  <cp:lastModifiedBy>mensur</cp:lastModifiedBy>
  <cp:revision>18</cp:revision>
  <dcterms:created xsi:type="dcterms:W3CDTF">2017-03-02T12:00:53Z</dcterms:created>
  <dcterms:modified xsi:type="dcterms:W3CDTF">2019-10-18T06:37:48Z</dcterms:modified>
</cp:coreProperties>
</file>