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5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PROIZVODNJA KAO UVJET OPSTANKA LJUDSKOG DRUŠTVA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u="sng" dirty="0" smtClean="0">
                <a:solidFill>
                  <a:srgbClr val="FF0000"/>
                </a:solidFill>
                <a:latin typeface="Arial" charset="0"/>
              </a:rPr>
              <a:t>PROIZVODNJA</a:t>
            </a:r>
            <a:r>
              <a:rPr lang="hr-HR" b="1" u="sng" dirty="0" smtClean="0">
                <a:solidFill>
                  <a:schemeClr val="folHlink"/>
                </a:solidFill>
                <a:latin typeface="Arial" charset="0"/>
              </a:rPr>
              <a:t> JE</a:t>
            </a:r>
          </a:p>
          <a:p>
            <a:pPr lvl="1">
              <a:buFont typeface="Wingdings" pitchFamily="2" charset="2"/>
              <a:buChar char="Ø"/>
            </a:pPr>
            <a:r>
              <a:rPr lang="hr-HR" sz="3200" b="1" dirty="0" smtClean="0">
                <a:latin typeface="Arial" charset="0"/>
              </a:rPr>
              <a:t>STVARALAČKA</a:t>
            </a:r>
          </a:p>
          <a:p>
            <a:pPr lvl="1">
              <a:buFont typeface="Wingdings" pitchFamily="2" charset="2"/>
              <a:buChar char="Ø"/>
            </a:pPr>
            <a:r>
              <a:rPr lang="hr-HR" sz="3200" b="1" dirty="0" smtClean="0">
                <a:latin typeface="Arial" charset="0"/>
              </a:rPr>
              <a:t>SVJESNA</a:t>
            </a:r>
          </a:p>
          <a:p>
            <a:pPr lvl="1">
              <a:buFont typeface="Wingdings" pitchFamily="2" charset="2"/>
              <a:buChar char="Ø"/>
            </a:pPr>
            <a:r>
              <a:rPr lang="hr-HR" sz="3200" b="1" dirty="0" smtClean="0">
                <a:latin typeface="Arial" charset="0"/>
              </a:rPr>
              <a:t>ORGANIZIRANA	</a:t>
            </a:r>
          </a:p>
          <a:p>
            <a:pPr lvl="1">
              <a:buFont typeface="Wingdings" pitchFamily="2" charset="2"/>
              <a:buChar char="Ø"/>
            </a:pPr>
            <a:r>
              <a:rPr lang="hr-HR" sz="3200" b="1" dirty="0" smtClean="0">
                <a:latin typeface="Arial" charset="0"/>
              </a:rPr>
              <a:t>SVRHOVITA</a:t>
            </a:r>
          </a:p>
          <a:p>
            <a:pPr lvl="1">
              <a:buFont typeface="Wingdings" pitchFamily="2" charset="2"/>
              <a:buChar char="Ø"/>
            </a:pPr>
            <a:r>
              <a:rPr lang="hr-HR" sz="3200" b="1" dirty="0" smtClean="0">
                <a:latin typeface="Arial" charset="0"/>
              </a:rPr>
              <a:t>UNAPRIJED PLANIRANA</a:t>
            </a:r>
          </a:p>
          <a:p>
            <a:pPr lvl="1">
              <a:buNone/>
            </a:pPr>
            <a:r>
              <a:rPr lang="hr-HR" sz="3200" b="1" u="sng" dirty="0" smtClean="0">
                <a:solidFill>
                  <a:schemeClr val="folHlink"/>
                </a:solidFill>
                <a:latin typeface="Arial" charset="0"/>
              </a:rPr>
              <a:t>AKTIVNOST LJUDI</a:t>
            </a:r>
            <a:endParaRPr lang="en-US" sz="3200" b="1" u="sng" dirty="0" smtClean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© Faruk Jašarević, Sarajevo, 2018</a:t>
            </a:r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42918"/>
            <a:ext cx="8229600" cy="156688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hr-HR" sz="3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PROIZVODNI ČINITELJI – FAKTORI PROIZVODNJE</a:t>
            </a:r>
            <a:endParaRPr lang="en-US" sz="36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endParaRPr lang="hr-HR" b="1" i="1" u="sng" dirty="0" smtClean="0">
              <a:latin typeface="Arial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hr-HR" b="1" i="1" u="sng" dirty="0" smtClean="0">
              <a:latin typeface="Arial" charset="0"/>
            </a:endParaRPr>
          </a:p>
          <a:p>
            <a:pPr algn="just" eaLnBrk="1" hangingPunct="1"/>
            <a:r>
              <a:rPr lang="hr-HR" b="1" i="1" u="sng" dirty="0" smtClean="0">
                <a:solidFill>
                  <a:schemeClr val="folHlink"/>
                </a:solidFill>
                <a:latin typeface="Arial" charset="0"/>
              </a:rPr>
              <a:t>PROIZVODNJA JE PROCES PRETVARANJA INPUTA U OUTPUT</a:t>
            </a:r>
            <a:endParaRPr lang="en-US" b="1" i="1" u="sng" dirty="0" smtClean="0">
              <a:solidFill>
                <a:schemeClr val="folHlink"/>
              </a:solidFill>
            </a:endParaRPr>
          </a:p>
          <a:p>
            <a:pPr eaLnBrk="1" hangingPunct="1"/>
            <a:endParaRPr lang="en-US" dirty="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43000" y="2362200"/>
            <a:ext cx="7239000" cy="3976688"/>
            <a:chOff x="672" y="1632"/>
            <a:chExt cx="4560" cy="2505"/>
          </a:xfrm>
        </p:grpSpPr>
        <p:sp>
          <p:nvSpPr>
            <p:cNvPr id="21511" name="Text Box 5"/>
            <p:cNvSpPr txBox="1">
              <a:spLocks noChangeArrowheads="1"/>
            </p:cNvSpPr>
            <p:nvPr/>
          </p:nvSpPr>
          <p:spPr bwMode="auto">
            <a:xfrm>
              <a:off x="2400" y="1872"/>
              <a:ext cx="1104" cy="240"/>
            </a:xfrm>
            <a:prstGeom prst="rect">
              <a:avLst/>
            </a:prstGeom>
            <a:noFill/>
            <a:ln w="76200" cmpd="tri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en-US" sz="1400" b="1">
                  <a:latin typeface="Arial" charset="0"/>
                </a:rPr>
                <a:t>PROIZVODNJA</a:t>
              </a:r>
            </a:p>
          </p:txBody>
        </p:sp>
        <p:sp>
          <p:nvSpPr>
            <p:cNvPr id="21512" name="Text Box 6"/>
            <p:cNvSpPr txBox="1">
              <a:spLocks noChangeArrowheads="1"/>
            </p:cNvSpPr>
            <p:nvPr/>
          </p:nvSpPr>
          <p:spPr bwMode="auto">
            <a:xfrm>
              <a:off x="2448" y="3696"/>
              <a:ext cx="1008" cy="441"/>
            </a:xfrm>
            <a:prstGeom prst="rect">
              <a:avLst/>
            </a:prstGeom>
            <a:noFill/>
            <a:ln w="76200" cmpd="tri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sl-SI" sz="1400" b="1" dirty="0">
                  <a:latin typeface="Arial" charset="0"/>
                </a:rPr>
                <a:t>RASPODJELA </a:t>
              </a:r>
            </a:p>
            <a:p>
              <a:pPr>
                <a:spcBef>
                  <a:spcPct val="50000"/>
                </a:spcBef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sl-SI" sz="1400" b="1" dirty="0">
                  <a:latin typeface="Arial" charset="0"/>
                </a:rPr>
                <a:t>I RAZMJENA</a:t>
              </a:r>
              <a:endParaRPr lang="en-US" sz="1400" b="1" dirty="0">
                <a:latin typeface="Arial" charset="0"/>
              </a:endParaRPr>
            </a:p>
          </p:txBody>
        </p:sp>
        <p:sp>
          <p:nvSpPr>
            <p:cNvPr id="21513" name="Text Box 7"/>
            <p:cNvSpPr txBox="1">
              <a:spLocks noChangeArrowheads="1"/>
            </p:cNvSpPr>
            <p:nvPr/>
          </p:nvSpPr>
          <p:spPr bwMode="auto">
            <a:xfrm>
              <a:off x="1248" y="3120"/>
              <a:ext cx="1200" cy="34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en-US" sz="1400" b="1" dirty="0">
                  <a:latin typeface="Arial" charset="0"/>
                </a:rPr>
                <a:t>SREDSTVA</a:t>
              </a:r>
              <a:r>
                <a:rPr lang="sl-SI" sz="1400" b="1" dirty="0">
                  <a:latin typeface="Arial" charset="0"/>
                </a:rPr>
                <a:t> </a:t>
              </a:r>
            </a:p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en-US" sz="1400" b="1" dirty="0">
                  <a:latin typeface="Arial" charset="0"/>
                </a:rPr>
                <a:t>ZA</a:t>
              </a:r>
              <a:r>
                <a:rPr lang="sl-SI" sz="1400" b="1" dirty="0">
                  <a:latin typeface="Arial" charset="0"/>
                </a:rPr>
                <a:t> P</a:t>
              </a:r>
              <a:r>
                <a:rPr lang="en-US" sz="1400" b="1" dirty="0">
                  <a:latin typeface="Arial" charset="0"/>
                </a:rPr>
                <a:t>OTRO</a:t>
              </a:r>
              <a:r>
                <a:rPr lang="sl-SI" sz="1400" b="1" dirty="0">
                  <a:latin typeface="Arial" charset="0"/>
                </a:rPr>
                <a:t>Š</a:t>
              </a:r>
              <a:r>
                <a:rPr lang="en-US" sz="1400" b="1" dirty="0">
                  <a:latin typeface="Arial" charset="0"/>
                </a:rPr>
                <a:t>NJU</a:t>
              </a:r>
            </a:p>
          </p:txBody>
        </p:sp>
        <p:sp>
          <p:nvSpPr>
            <p:cNvPr id="21514" name="Text Box 8"/>
            <p:cNvSpPr txBox="1">
              <a:spLocks noChangeArrowheads="1"/>
            </p:cNvSpPr>
            <p:nvPr/>
          </p:nvSpPr>
          <p:spPr bwMode="auto">
            <a:xfrm>
              <a:off x="3456" y="3120"/>
              <a:ext cx="1200" cy="344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en-US" sz="1400" b="1">
                  <a:latin typeface="Arial" charset="0"/>
                </a:rPr>
                <a:t>SREDSTVA</a:t>
              </a:r>
              <a:r>
                <a:rPr lang="sl-SI" sz="1400" b="1">
                  <a:latin typeface="Arial" charset="0"/>
                </a:rPr>
                <a:t> </a:t>
              </a:r>
            </a:p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en-US" sz="1400" b="1">
                  <a:latin typeface="Arial" charset="0"/>
                </a:rPr>
                <a:t>ZA</a:t>
              </a:r>
              <a:r>
                <a:rPr lang="sl-SI" sz="1400" b="1">
                  <a:latin typeface="Arial" charset="0"/>
                </a:rPr>
                <a:t> PROIZVODNJU</a:t>
              </a:r>
              <a:endParaRPr lang="en-US" sz="1400" b="1">
                <a:latin typeface="Arial" charset="0"/>
              </a:endParaRPr>
            </a:p>
          </p:txBody>
        </p:sp>
        <p:sp>
          <p:nvSpPr>
            <p:cNvPr id="21515" name="Text Box 9"/>
            <p:cNvSpPr txBox="1">
              <a:spLocks noChangeArrowheads="1"/>
            </p:cNvSpPr>
            <p:nvPr/>
          </p:nvSpPr>
          <p:spPr bwMode="auto">
            <a:xfrm>
              <a:off x="2544" y="2304"/>
              <a:ext cx="768" cy="23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sl-SI" sz="1600" b="1">
                  <a:latin typeface="Arial" charset="0"/>
                </a:rPr>
                <a:t>OUTPUT</a:t>
              </a:r>
              <a:endParaRPr lang="en-US" sz="1600" b="1">
                <a:latin typeface="Arial" charset="0"/>
              </a:endParaRPr>
            </a:p>
          </p:txBody>
        </p:sp>
        <p:sp>
          <p:nvSpPr>
            <p:cNvPr id="21516" name="Text Box 10"/>
            <p:cNvSpPr txBox="1">
              <a:spLocks noChangeArrowheads="1"/>
            </p:cNvSpPr>
            <p:nvPr/>
          </p:nvSpPr>
          <p:spPr bwMode="auto">
            <a:xfrm>
              <a:off x="672" y="2448"/>
              <a:ext cx="1104" cy="47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sl-SI" sz="1400" b="1">
                  <a:latin typeface="Arial" charset="0"/>
                </a:rPr>
                <a:t>NEPROIZVODNA</a:t>
              </a:r>
            </a:p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sl-SI" sz="1400" b="1">
                  <a:latin typeface="Arial" charset="0"/>
                </a:rPr>
                <a:t>POTROŠNJA </a:t>
              </a:r>
            </a:p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sl-SI" sz="1400" b="1">
                  <a:latin typeface="Arial" charset="0"/>
                </a:rPr>
                <a:t>(REP. STAN)</a:t>
              </a:r>
              <a:endParaRPr lang="en-US" sz="1400" b="1">
                <a:latin typeface="Arial" charset="0"/>
              </a:endParaRPr>
            </a:p>
          </p:txBody>
        </p:sp>
        <p:sp>
          <p:nvSpPr>
            <p:cNvPr id="21517" name="Text Box 11"/>
            <p:cNvSpPr txBox="1">
              <a:spLocks noChangeArrowheads="1"/>
            </p:cNvSpPr>
            <p:nvPr/>
          </p:nvSpPr>
          <p:spPr bwMode="auto">
            <a:xfrm>
              <a:off x="4128" y="2448"/>
              <a:ext cx="1104" cy="478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sl-SI" sz="1400" b="1">
                  <a:latin typeface="Arial" charset="0"/>
                </a:rPr>
                <a:t>PROIZVODNA</a:t>
              </a:r>
            </a:p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sl-SI" sz="1400" b="1">
                  <a:latin typeface="Arial" charset="0"/>
                </a:rPr>
                <a:t>POTROŠNJA </a:t>
              </a:r>
            </a:p>
            <a:p>
              <a:pPr marL="342900" indent="-342900">
                <a:buClr>
                  <a:schemeClr val="folHlink"/>
                </a:buClr>
                <a:buSzPct val="60000"/>
                <a:buFont typeface="Wingdings" pitchFamily="2" charset="2"/>
                <a:buNone/>
              </a:pPr>
              <a:r>
                <a:rPr lang="sl-SI" sz="1400" b="1">
                  <a:latin typeface="Arial" charset="0"/>
                </a:rPr>
                <a:t>(OBN. I INV.)</a:t>
              </a:r>
              <a:endParaRPr lang="en-US" sz="1400" b="1">
                <a:latin typeface="Arial" charset="0"/>
              </a:endParaRP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008" y="1632"/>
              <a:ext cx="576" cy="576"/>
              <a:chOff x="1008" y="1632"/>
              <a:chExt cx="576" cy="576"/>
            </a:xfrm>
          </p:grpSpPr>
          <p:sp>
            <p:nvSpPr>
              <p:cNvPr id="21533" name="Oval 13"/>
              <p:cNvSpPr>
                <a:spLocks noChangeArrowheads="1"/>
              </p:cNvSpPr>
              <p:nvPr/>
            </p:nvSpPr>
            <p:spPr bwMode="auto">
              <a:xfrm>
                <a:off x="1008" y="1632"/>
                <a:ext cx="576" cy="576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4" name="Text Box 14"/>
              <p:cNvSpPr txBox="1">
                <a:spLocks noChangeArrowheads="1"/>
              </p:cNvSpPr>
              <p:nvPr/>
            </p:nvSpPr>
            <p:spPr bwMode="auto">
              <a:xfrm>
                <a:off x="1056" y="1824"/>
                <a:ext cx="528" cy="192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None/>
                </a:pPr>
                <a:r>
                  <a:rPr lang="sl-SI" sz="1400" b="1">
                    <a:latin typeface="Arial" charset="0"/>
                  </a:rPr>
                  <a:t>INPUTI</a:t>
                </a:r>
                <a:endParaRPr lang="en-US" sz="1400" b="1">
                  <a:latin typeface="Arial" charset="0"/>
                </a:endParaRPr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4272" y="1632"/>
              <a:ext cx="576" cy="576"/>
              <a:chOff x="1008" y="1632"/>
              <a:chExt cx="576" cy="576"/>
            </a:xfrm>
          </p:grpSpPr>
          <p:sp>
            <p:nvSpPr>
              <p:cNvPr id="21531" name="Oval 16"/>
              <p:cNvSpPr>
                <a:spLocks noChangeArrowheads="1"/>
              </p:cNvSpPr>
              <p:nvPr/>
            </p:nvSpPr>
            <p:spPr bwMode="auto">
              <a:xfrm>
                <a:off x="1008" y="1632"/>
                <a:ext cx="576" cy="576"/>
              </a:xfrm>
              <a:prstGeom prst="ellipse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2" name="Text Box 17"/>
              <p:cNvSpPr txBox="1">
                <a:spLocks noChangeArrowheads="1"/>
              </p:cNvSpPr>
              <p:nvPr/>
            </p:nvSpPr>
            <p:spPr bwMode="auto">
              <a:xfrm>
                <a:off x="1056" y="1824"/>
                <a:ext cx="528" cy="192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Clr>
                    <a:schemeClr val="folHlink"/>
                  </a:buClr>
                  <a:buSzPct val="60000"/>
                  <a:buFont typeface="Wingdings" pitchFamily="2" charset="2"/>
                  <a:buNone/>
                </a:pPr>
                <a:r>
                  <a:rPr lang="sl-SI" sz="1400" b="1">
                    <a:latin typeface="Arial" charset="0"/>
                  </a:rPr>
                  <a:t>INPUTI</a:t>
                </a:r>
                <a:endParaRPr lang="en-US" sz="1400" b="1">
                  <a:latin typeface="Arial" charset="0"/>
                </a:endParaRPr>
              </a:p>
            </p:txBody>
          </p:sp>
        </p:grpSp>
        <p:sp>
          <p:nvSpPr>
            <p:cNvPr id="21520" name="Line 18"/>
            <p:cNvSpPr>
              <a:spLocks noChangeShapeType="1"/>
            </p:cNvSpPr>
            <p:nvPr/>
          </p:nvSpPr>
          <p:spPr bwMode="auto">
            <a:xfrm>
              <a:off x="1536" y="1728"/>
              <a:ext cx="81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9"/>
            <p:cNvSpPr>
              <a:spLocks noChangeShapeType="1"/>
            </p:cNvSpPr>
            <p:nvPr/>
          </p:nvSpPr>
          <p:spPr bwMode="auto">
            <a:xfrm flipH="1">
              <a:off x="3504" y="1728"/>
              <a:ext cx="81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20"/>
            <p:cNvSpPr>
              <a:spLocks noChangeShapeType="1"/>
            </p:cNvSpPr>
            <p:nvPr/>
          </p:nvSpPr>
          <p:spPr bwMode="auto">
            <a:xfrm>
              <a:off x="2928" y="2112"/>
              <a:ext cx="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21"/>
            <p:cNvSpPr>
              <a:spLocks noChangeShapeType="1"/>
            </p:cNvSpPr>
            <p:nvPr/>
          </p:nvSpPr>
          <p:spPr bwMode="auto">
            <a:xfrm flipH="1">
              <a:off x="2256" y="2544"/>
              <a:ext cx="384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22"/>
            <p:cNvSpPr>
              <a:spLocks noChangeShapeType="1"/>
            </p:cNvSpPr>
            <p:nvPr/>
          </p:nvSpPr>
          <p:spPr bwMode="auto">
            <a:xfrm>
              <a:off x="3216" y="2544"/>
              <a:ext cx="384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Freeform 23"/>
            <p:cNvSpPr>
              <a:spLocks/>
            </p:cNvSpPr>
            <p:nvPr/>
          </p:nvSpPr>
          <p:spPr bwMode="auto">
            <a:xfrm>
              <a:off x="2448" y="3216"/>
              <a:ext cx="240" cy="480"/>
            </a:xfrm>
            <a:custGeom>
              <a:avLst/>
              <a:gdLst>
                <a:gd name="T0" fmla="*/ 0 w 288"/>
                <a:gd name="T1" fmla="*/ 0 h 432"/>
                <a:gd name="T2" fmla="*/ 7 w 288"/>
                <a:gd name="T3" fmla="*/ 934 h 432"/>
                <a:gd name="T4" fmla="*/ 8 w 288"/>
                <a:gd name="T5" fmla="*/ 3551 h 432"/>
                <a:gd name="T6" fmla="*/ 0 60000 65536"/>
                <a:gd name="T7" fmla="*/ 0 60000 65536"/>
                <a:gd name="T8" fmla="*/ 0 60000 65536"/>
                <a:gd name="T9" fmla="*/ 0 w 288"/>
                <a:gd name="T10" fmla="*/ 0 h 432"/>
                <a:gd name="T11" fmla="*/ 288 w 288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32">
                  <a:moveTo>
                    <a:pt x="0" y="0"/>
                  </a:moveTo>
                  <a:cubicBezTo>
                    <a:pt x="38" y="19"/>
                    <a:pt x="182" y="42"/>
                    <a:pt x="230" y="114"/>
                  </a:cubicBezTo>
                  <a:cubicBezTo>
                    <a:pt x="278" y="186"/>
                    <a:pt x="276" y="366"/>
                    <a:pt x="288" y="43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Freeform 24"/>
            <p:cNvSpPr>
              <a:spLocks/>
            </p:cNvSpPr>
            <p:nvPr/>
          </p:nvSpPr>
          <p:spPr bwMode="auto">
            <a:xfrm flipH="1">
              <a:off x="3216" y="3216"/>
              <a:ext cx="240" cy="480"/>
            </a:xfrm>
            <a:custGeom>
              <a:avLst/>
              <a:gdLst>
                <a:gd name="T0" fmla="*/ 0 w 288"/>
                <a:gd name="T1" fmla="*/ 0 h 432"/>
                <a:gd name="T2" fmla="*/ 7 w 288"/>
                <a:gd name="T3" fmla="*/ 934 h 432"/>
                <a:gd name="T4" fmla="*/ 8 w 288"/>
                <a:gd name="T5" fmla="*/ 3551 h 432"/>
                <a:gd name="T6" fmla="*/ 0 60000 65536"/>
                <a:gd name="T7" fmla="*/ 0 60000 65536"/>
                <a:gd name="T8" fmla="*/ 0 60000 65536"/>
                <a:gd name="T9" fmla="*/ 0 w 288"/>
                <a:gd name="T10" fmla="*/ 0 h 432"/>
                <a:gd name="T11" fmla="*/ 288 w 288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32">
                  <a:moveTo>
                    <a:pt x="0" y="0"/>
                  </a:moveTo>
                  <a:cubicBezTo>
                    <a:pt x="38" y="19"/>
                    <a:pt x="182" y="42"/>
                    <a:pt x="230" y="114"/>
                  </a:cubicBezTo>
                  <a:cubicBezTo>
                    <a:pt x="278" y="186"/>
                    <a:pt x="276" y="366"/>
                    <a:pt x="288" y="432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Freeform 25"/>
            <p:cNvSpPr>
              <a:spLocks/>
            </p:cNvSpPr>
            <p:nvPr/>
          </p:nvSpPr>
          <p:spPr bwMode="auto">
            <a:xfrm>
              <a:off x="918" y="2927"/>
              <a:ext cx="1530" cy="1057"/>
            </a:xfrm>
            <a:custGeom>
              <a:avLst/>
              <a:gdLst>
                <a:gd name="T0" fmla="*/ 2804 w 1482"/>
                <a:gd name="T1" fmla="*/ 1057 h 1057"/>
                <a:gd name="T2" fmla="*/ 620 w 1482"/>
                <a:gd name="T3" fmla="*/ 786 h 1057"/>
                <a:gd name="T4" fmla="*/ 0 w 1482"/>
                <a:gd name="T5" fmla="*/ 0 h 1057"/>
                <a:gd name="T6" fmla="*/ 0 60000 65536"/>
                <a:gd name="T7" fmla="*/ 0 60000 65536"/>
                <a:gd name="T8" fmla="*/ 0 60000 65536"/>
                <a:gd name="T9" fmla="*/ 0 w 1482"/>
                <a:gd name="T10" fmla="*/ 0 h 1057"/>
                <a:gd name="T11" fmla="*/ 1482 w 1482"/>
                <a:gd name="T12" fmla="*/ 1057 h 105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82" h="1057">
                  <a:moveTo>
                    <a:pt x="1482" y="1057"/>
                  </a:moveTo>
                  <a:cubicBezTo>
                    <a:pt x="1290" y="1012"/>
                    <a:pt x="574" y="962"/>
                    <a:pt x="327" y="786"/>
                  </a:cubicBezTo>
                  <a:cubicBezTo>
                    <a:pt x="80" y="610"/>
                    <a:pt x="68" y="164"/>
                    <a:pt x="0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Freeform 26"/>
            <p:cNvSpPr>
              <a:spLocks/>
            </p:cNvSpPr>
            <p:nvPr/>
          </p:nvSpPr>
          <p:spPr bwMode="auto">
            <a:xfrm>
              <a:off x="3456" y="2928"/>
              <a:ext cx="1488" cy="1056"/>
            </a:xfrm>
            <a:custGeom>
              <a:avLst/>
              <a:gdLst>
                <a:gd name="T0" fmla="*/ 0 w 1494"/>
                <a:gd name="T1" fmla="*/ 1574 h 1034"/>
                <a:gd name="T2" fmla="*/ 1134 w 1494"/>
                <a:gd name="T3" fmla="*/ 1162 h 1034"/>
                <a:gd name="T4" fmla="*/ 1374 w 1494"/>
                <a:gd name="T5" fmla="*/ 0 h 1034"/>
                <a:gd name="T6" fmla="*/ 0 60000 65536"/>
                <a:gd name="T7" fmla="*/ 0 60000 65536"/>
                <a:gd name="T8" fmla="*/ 0 60000 65536"/>
                <a:gd name="T9" fmla="*/ 0 w 1494"/>
                <a:gd name="T10" fmla="*/ 0 h 1034"/>
                <a:gd name="T11" fmla="*/ 1494 w 1494"/>
                <a:gd name="T12" fmla="*/ 1034 h 103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94" h="1034">
                  <a:moveTo>
                    <a:pt x="0" y="1034"/>
                  </a:moveTo>
                  <a:cubicBezTo>
                    <a:pt x="205" y="989"/>
                    <a:pt x="985" y="935"/>
                    <a:pt x="1234" y="763"/>
                  </a:cubicBezTo>
                  <a:cubicBezTo>
                    <a:pt x="1483" y="591"/>
                    <a:pt x="1440" y="159"/>
                    <a:pt x="1494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Freeform 27"/>
            <p:cNvSpPr>
              <a:spLocks/>
            </p:cNvSpPr>
            <p:nvPr/>
          </p:nvSpPr>
          <p:spPr bwMode="auto">
            <a:xfrm>
              <a:off x="902" y="1968"/>
              <a:ext cx="106" cy="480"/>
            </a:xfrm>
            <a:custGeom>
              <a:avLst/>
              <a:gdLst>
                <a:gd name="T0" fmla="*/ 10 w 106"/>
                <a:gd name="T1" fmla="*/ 3551 h 432"/>
                <a:gd name="T2" fmla="*/ 16 w 106"/>
                <a:gd name="T3" fmla="*/ 2047 h 432"/>
                <a:gd name="T4" fmla="*/ 106 w 106"/>
                <a:gd name="T5" fmla="*/ 0 h 432"/>
                <a:gd name="T6" fmla="*/ 0 60000 65536"/>
                <a:gd name="T7" fmla="*/ 0 60000 65536"/>
                <a:gd name="T8" fmla="*/ 0 60000 65536"/>
                <a:gd name="T9" fmla="*/ 0 w 106"/>
                <a:gd name="T10" fmla="*/ 0 h 432"/>
                <a:gd name="T11" fmla="*/ 106 w 10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6" h="432">
                  <a:moveTo>
                    <a:pt x="10" y="432"/>
                  </a:moveTo>
                  <a:cubicBezTo>
                    <a:pt x="11" y="402"/>
                    <a:pt x="0" y="321"/>
                    <a:pt x="16" y="249"/>
                  </a:cubicBezTo>
                  <a:cubicBezTo>
                    <a:pt x="32" y="177"/>
                    <a:pt x="87" y="52"/>
                    <a:pt x="106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Freeform 28"/>
            <p:cNvSpPr>
              <a:spLocks/>
            </p:cNvSpPr>
            <p:nvPr/>
          </p:nvSpPr>
          <p:spPr bwMode="auto">
            <a:xfrm flipH="1">
              <a:off x="4848" y="1968"/>
              <a:ext cx="106" cy="480"/>
            </a:xfrm>
            <a:custGeom>
              <a:avLst/>
              <a:gdLst>
                <a:gd name="T0" fmla="*/ 10 w 106"/>
                <a:gd name="T1" fmla="*/ 3551 h 432"/>
                <a:gd name="T2" fmla="*/ 16 w 106"/>
                <a:gd name="T3" fmla="*/ 2047 h 432"/>
                <a:gd name="T4" fmla="*/ 106 w 106"/>
                <a:gd name="T5" fmla="*/ 0 h 432"/>
                <a:gd name="T6" fmla="*/ 0 60000 65536"/>
                <a:gd name="T7" fmla="*/ 0 60000 65536"/>
                <a:gd name="T8" fmla="*/ 0 60000 65536"/>
                <a:gd name="T9" fmla="*/ 0 w 106"/>
                <a:gd name="T10" fmla="*/ 0 h 432"/>
                <a:gd name="T11" fmla="*/ 106 w 10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6" h="432">
                  <a:moveTo>
                    <a:pt x="10" y="432"/>
                  </a:moveTo>
                  <a:cubicBezTo>
                    <a:pt x="11" y="402"/>
                    <a:pt x="0" y="321"/>
                    <a:pt x="16" y="249"/>
                  </a:cubicBezTo>
                  <a:cubicBezTo>
                    <a:pt x="32" y="177"/>
                    <a:pt x="87" y="52"/>
                    <a:pt x="106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0" name="Slide Number Placeholder 2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D46232-87EE-4DD4-88EF-8CE7A11ECBCE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PROIZVODNI ČINITELJI – FAKTORI PROIZVODNJE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07423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80000"/>
              </a:lnSpc>
            </a:pPr>
            <a:r>
              <a:rPr lang="hr-HR" b="1" dirty="0" smtClean="0">
                <a:latin typeface="Arial" charset="0"/>
              </a:rPr>
              <a:t>PROIZVODNI ČINITELJI SE KLASIFICIRAJU KAO</a:t>
            </a:r>
            <a:r>
              <a:rPr lang="hr-HR" dirty="0" smtClean="0">
                <a:latin typeface="Arial" charset="0"/>
              </a:rPr>
              <a:t>:</a:t>
            </a:r>
            <a:endParaRPr lang="en-US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endParaRPr lang="hr-HR" dirty="0" smtClean="0">
              <a:latin typeface="Arial" charset="0"/>
            </a:endParaRPr>
          </a:p>
          <a:p>
            <a:pPr algn="just">
              <a:lnSpc>
                <a:spcPct val="80000"/>
              </a:lnSpc>
              <a:buNone/>
            </a:pPr>
            <a:r>
              <a:rPr lang="hr-HR" dirty="0" smtClean="0">
                <a:latin typeface="Arial" charset="0"/>
              </a:rPr>
              <a:t>		</a:t>
            </a:r>
            <a:r>
              <a:rPr lang="hr-HR" b="1" dirty="0" smtClean="0">
                <a:solidFill>
                  <a:srgbClr val="FF0000"/>
                </a:solidFill>
                <a:latin typeface="Arial" charset="0"/>
              </a:rPr>
              <a:t>1. TEMELJNI (PRIMARNI) ČINITELJI</a:t>
            </a:r>
          </a:p>
          <a:p>
            <a:pPr algn="just">
              <a:lnSpc>
                <a:spcPct val="80000"/>
              </a:lnSpc>
              <a:buNone/>
            </a:pPr>
            <a:r>
              <a:rPr lang="hr-HR" dirty="0" smtClean="0">
                <a:latin typeface="Arial" charset="0"/>
              </a:rPr>
              <a:t>			</a:t>
            </a: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1.1. RAD</a:t>
            </a:r>
          </a:p>
          <a:p>
            <a:pPr algn="just">
              <a:lnSpc>
                <a:spcPct val="80000"/>
              </a:lnSpc>
              <a:buNone/>
            </a:pP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			1.2. ZEMLJA (PRIRODA)</a:t>
            </a:r>
          </a:p>
          <a:p>
            <a:pPr algn="just">
              <a:lnSpc>
                <a:spcPct val="80000"/>
              </a:lnSpc>
              <a:buNone/>
            </a:pP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			1.3. KAPITAL</a:t>
            </a:r>
          </a:p>
          <a:p>
            <a:pPr algn="just">
              <a:lnSpc>
                <a:spcPct val="80000"/>
              </a:lnSpc>
              <a:buNone/>
            </a:pPr>
            <a:r>
              <a:rPr lang="hr-HR" dirty="0" smtClean="0">
                <a:latin typeface="Arial" charset="0"/>
              </a:rPr>
              <a:t>		</a:t>
            </a:r>
            <a:r>
              <a:rPr lang="hr-HR" b="1" dirty="0" smtClean="0">
                <a:solidFill>
                  <a:srgbClr val="FF0000"/>
                </a:solidFill>
                <a:latin typeface="Arial" charset="0"/>
              </a:rPr>
              <a:t>2. IZVEDENI ČINITELJI</a:t>
            </a:r>
          </a:p>
          <a:p>
            <a:pPr algn="just">
              <a:lnSpc>
                <a:spcPct val="80000"/>
              </a:lnSpc>
              <a:buNone/>
            </a:pPr>
            <a:r>
              <a:rPr lang="hr-HR" dirty="0" smtClean="0">
                <a:latin typeface="Arial" charset="0"/>
              </a:rPr>
              <a:t>			</a:t>
            </a: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2.1. PODUZETNIŠTVO</a:t>
            </a:r>
          </a:p>
          <a:p>
            <a:pPr algn="just">
              <a:lnSpc>
                <a:spcPct val="80000"/>
              </a:lnSpc>
              <a:buNone/>
            </a:pP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			2.2. ORGANIZACIJA</a:t>
            </a:r>
          </a:p>
          <a:p>
            <a:pPr algn="just">
              <a:lnSpc>
                <a:spcPct val="80000"/>
              </a:lnSpc>
              <a:buNone/>
            </a:pP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			2.3. ZNANJE</a:t>
            </a:r>
          </a:p>
          <a:p>
            <a:pPr algn="just">
              <a:lnSpc>
                <a:spcPct val="80000"/>
              </a:lnSpc>
              <a:buNone/>
            </a:pP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			2.4. TEHNOLOGIJA</a:t>
            </a:r>
          </a:p>
          <a:p>
            <a:pPr algn="just">
              <a:lnSpc>
                <a:spcPct val="80000"/>
              </a:lnSpc>
              <a:buNone/>
            </a:pP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			2.5. INFORMACIJE</a:t>
            </a:r>
          </a:p>
          <a:p>
            <a:pPr algn="just">
              <a:lnSpc>
                <a:spcPct val="80000"/>
              </a:lnSpc>
              <a:buNone/>
            </a:pP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			2.6. OBRAZOVANJE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ULOGA LJUDSKOG FAKTORA U REPRODUKCIJI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defRPr/>
            </a:pPr>
            <a:r>
              <a:rPr lang="hr-HR" b="1" cap="all" dirty="0" smtClean="0">
                <a:solidFill>
                  <a:srgbClr val="FF0000"/>
                </a:solidFill>
                <a:latin typeface="Arial" charset="0"/>
              </a:rPr>
              <a:t>LJUDSKI RAD </a:t>
            </a:r>
            <a:r>
              <a:rPr lang="hr-HR" b="1" cap="all" dirty="0" smtClean="0">
                <a:latin typeface="Arial" charset="0"/>
              </a:rPr>
              <a:t>je u karakterističnim oblicima i povijesno uvjetovanom obimu </a:t>
            </a:r>
            <a:r>
              <a:rPr lang="hr-HR" b="1" cap="all" dirty="0" smtClean="0">
                <a:solidFill>
                  <a:srgbClr val="FF0000"/>
                </a:solidFill>
                <a:latin typeface="Arial" charset="0"/>
              </a:rPr>
              <a:t>svojstven</a:t>
            </a:r>
            <a:r>
              <a:rPr lang="hr-HR" b="1" cap="all" dirty="0" smtClean="0">
                <a:latin typeface="Arial" charset="0"/>
              </a:rPr>
              <a:t> svim tehnološkim razdobljima čovječanstva</a:t>
            </a:r>
            <a:endParaRPr lang="en-US" b="1" cap="all" dirty="0" smtClean="0">
              <a:latin typeface="Arial" charset="0"/>
            </a:endParaRPr>
          </a:p>
          <a:p>
            <a:pPr algn="just">
              <a:defRPr/>
            </a:pPr>
            <a:r>
              <a:rPr lang="hr-HR" b="1" dirty="0" smtClean="0">
                <a:solidFill>
                  <a:schemeClr val="folHlink"/>
                </a:solidFill>
                <a:latin typeface="Arial" charset="0"/>
              </a:rPr>
              <a:t>LJUDSKI FAKTOR</a:t>
            </a:r>
            <a:r>
              <a:rPr lang="hr-HR" b="1" dirty="0" smtClean="0">
                <a:latin typeface="Arial" charset="0"/>
              </a:rPr>
              <a:t> JE U SPECIFIČNIM OBLICIMA </a:t>
            </a:r>
            <a:r>
              <a:rPr lang="hr-HR" b="1" u="sng" dirty="0" smtClean="0">
                <a:solidFill>
                  <a:schemeClr val="hlink"/>
                </a:solidFill>
                <a:latin typeface="Arial" charset="0"/>
              </a:rPr>
              <a:t>BITAN ČINITELJ EKONOMSKOG RAZVOJA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U CJELOKUPNOJ POVIJESTI</a:t>
            </a:r>
            <a:r>
              <a:rPr lang="hr-HR" b="1" dirty="0" smtClean="0">
                <a:latin typeface="Arial" charset="0"/>
              </a:rPr>
              <a:t>, UZIMAJUĆI U OBZIR </a:t>
            </a:r>
            <a:r>
              <a:rPr lang="hr-HR" b="1" dirty="0" smtClean="0">
                <a:solidFill>
                  <a:schemeClr val="tx2"/>
                </a:solidFill>
                <a:latin typeface="Arial" charset="0"/>
              </a:rPr>
              <a:t>ZASEBNOST FUNKCIJA</a:t>
            </a:r>
            <a:r>
              <a:rPr lang="hr-HR" b="1" dirty="0" smtClean="0">
                <a:latin typeface="Arial" charset="0"/>
              </a:rPr>
              <a:t> KOJE ČOVJEK OBAVLJA U RAZLIČITIM TEHNOLOŠKIM KONCEPCIJAMA PROIZVODNJE</a:t>
            </a:r>
            <a:endParaRPr lang="en-US" b="1" dirty="0" smtClean="0">
              <a:latin typeface="Arial" charset="0"/>
            </a:endParaRPr>
          </a:p>
          <a:p>
            <a:pPr algn="just">
              <a:defRPr/>
            </a:pPr>
            <a:endParaRPr lang="hr-HR" b="1" cap="all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/>
          <a:lstStyle/>
          <a:p>
            <a:r>
              <a:rPr lang="hr-HR" dirty="0" smtClean="0">
                <a:latin typeface="Arial" charset="0"/>
              </a:rPr>
              <a:t>TEORIJA TRANZICIJE</a:t>
            </a:r>
            <a:endParaRPr lang="en-US" dirty="0" smtClean="0">
              <a:latin typeface="Arial" charset="0"/>
            </a:endParaRPr>
          </a:p>
          <a:p>
            <a:pPr>
              <a:buNone/>
            </a:pPr>
            <a:endParaRPr lang="en-US" dirty="0" smtClean="0">
              <a:latin typeface="Arial" charset="0"/>
            </a:endParaRPr>
          </a:p>
          <a:p>
            <a:r>
              <a:rPr lang="hr-HR" dirty="0" smtClean="0">
                <a:latin typeface="Arial" charset="0"/>
              </a:rPr>
              <a:t>SAVREMENA DEMOGRAFSKA KRETANJA</a:t>
            </a:r>
            <a:endParaRPr lang="en-US" dirty="0" smtClean="0">
              <a:latin typeface="Arial" charset="0"/>
            </a:endParaRPr>
          </a:p>
          <a:p>
            <a:pPr>
              <a:buNone/>
            </a:pPr>
            <a:endParaRPr lang="en-US" dirty="0" smtClean="0"/>
          </a:p>
          <a:p>
            <a:r>
              <a:rPr lang="hr-HR" dirty="0" smtClean="0">
                <a:latin typeface="Arial" charset="0"/>
              </a:rPr>
              <a:t>KVALITATIVNI ASPEKTI FAKTORA STANOVNIŠTVO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84</TotalTime>
  <Words>433</Words>
  <Application>Microsoft Office PowerPoint</Application>
  <PresentationFormat>On-screen Show (4:3)</PresentationFormat>
  <Paragraphs>99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PRAVNI FAKULTET  EKONOMSKE OSNOVE DRŽAVE I PRAVA Jašarević, Faruk &amp; Zlatan Jašarević (2010). POLITIČKA EKONOMIJA. Sarajevo: Interlinea. </vt:lpstr>
      <vt:lpstr> VJEŽBE 5</vt:lpstr>
      <vt:lpstr>VJEŽBE 5</vt:lpstr>
      <vt:lpstr>FAZE EKONOMSKOG PROCESA</vt:lpstr>
      <vt:lpstr>PROIZVODNJA KAO UVJET OPSTANKA LJUDSKOG DRUŠTVA</vt:lpstr>
      <vt:lpstr>PROIZVODNI ČINITELJI – FAKTORI PROIZVODNJE</vt:lpstr>
      <vt:lpstr>PROIZVODNI ČINITELJI – FAKTORI PROIZVODNJE</vt:lpstr>
      <vt:lpstr>ULOGA LJUDSKOG FAKTORA U REPRODUKCIJI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22</cp:revision>
  <dcterms:created xsi:type="dcterms:W3CDTF">2018-10-08T16:50:54Z</dcterms:created>
  <dcterms:modified xsi:type="dcterms:W3CDTF">2019-11-02T14:49:34Z</dcterms:modified>
</cp:coreProperties>
</file>