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6758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8985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904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3090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9912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2334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0834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4531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5953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6360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6907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7642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1988841"/>
            <a:ext cx="8496944" cy="1611610"/>
          </a:xfrm>
        </p:spPr>
        <p:txBody>
          <a:bodyPr>
            <a:normAutofit/>
          </a:bodyPr>
          <a:lstStyle/>
          <a:p>
            <a:r>
              <a:rPr lang="bs-Latn-B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sa sociologijom prava</a:t>
            </a:r>
            <a:endParaRPr lang="bs-Latn-B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3240360"/>
          </a:xfrm>
        </p:spPr>
        <p:txBody>
          <a:bodyPr>
            <a:normAutofit fontScale="92500" lnSpcReduction="20000"/>
          </a:bodyPr>
          <a:lstStyle/>
          <a:p>
            <a:endParaRPr lang="bs-Latn-B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Prof. dr. Mensur Kustura</a:t>
            </a:r>
          </a:p>
          <a:p>
            <a:endParaRPr lang="bs-Latn-BA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bs-Latn-B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bs-Latn-BA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201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9</a:t>
            </a:r>
            <a:r>
              <a:rPr lang="bs-Latn-BA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./20</a:t>
            </a:r>
            <a:r>
              <a:rPr lang="en-US" sz="24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20</a:t>
            </a:r>
            <a:r>
              <a:rPr lang="bs-Latn-BA" sz="24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.</a:t>
            </a:r>
            <a:endParaRPr lang="bs-Latn-BA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85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Gra</a:t>
            </a:r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đansko</a:t>
            </a:r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društvo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hr-B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analiziranju ovoga društva, prikazuje njegov antagonistički karakter na relaciji odnosa gospodstvo </a:t>
            </a:r>
            <a:r>
              <a:rPr lang="hr-B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ropstvo </a:t>
            </a:r>
            <a:r>
              <a:rPr lang="hr-B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(kapitalisti </a:t>
            </a:r>
            <a:r>
              <a:rPr lang="hr-B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hr-B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proleteri). </a:t>
            </a:r>
            <a:endParaRPr lang="hr-BA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B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Zbog svoga antagonističkog karaktera kapitalistički način proizvodnje mora ustupiti mjesto novom društvu koje nije utemeljeno na sukobima. </a:t>
            </a:r>
          </a:p>
          <a:p>
            <a:pPr algn="just"/>
            <a:r>
              <a:rPr lang="hr-B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ovakvom društveno </a:t>
            </a:r>
            <a:r>
              <a:rPr lang="hr-B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ekonomskom odnosu odvija se fenomenologija duha gdje pojedinac postaje svjestan svoje situacije i teži ka alijenaciji -</a:t>
            </a:r>
            <a:r>
              <a:rPr lang="hr-B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otuđenju</a:t>
            </a:r>
            <a:r>
              <a:rPr lang="hr-B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hr-BA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230022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Građansko društvo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Nastojeći uspostaviti komunističko naspram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građanskog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društva, Marx ističe da je pravo u funkciji čovjeka i ne tiranizira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ga; odnosno pravo se manifestuje kao moć vladajuće klase pretovrena u zakon. Funkcija prava je da osigura funkcionisanje vladajućeg načina proizvodnje. Otuda je pravo u funkciji zaštite vladajućih socijalnih odnosa i načina proizvodnje.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120849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vi-V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Građansko društvo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vi-VN" dirty="0">
                <a:latin typeface="+mj-lt"/>
              </a:rPr>
              <a:t>Komunističko društvo odrečeno je kao rješenje otuđenja građanskog društva. Pod otuđenjem - alijenacijom podrazumijevamo: </a:t>
            </a:r>
          </a:p>
          <a:p>
            <a:pPr marL="514350" indent="-514350" algn="just">
              <a:buAutoNum type="arabicPeriod"/>
            </a:pPr>
            <a:r>
              <a:rPr lang="vi-VN" dirty="0" smtClean="0">
                <a:latin typeface="+mj-lt"/>
              </a:rPr>
              <a:t>otuđenje </a:t>
            </a:r>
            <a:r>
              <a:rPr lang="vi-VN" dirty="0">
                <a:latin typeface="+mj-lt"/>
              </a:rPr>
              <a:t>radnika od svoga </a:t>
            </a:r>
            <a:r>
              <a:rPr lang="vi-VN" dirty="0" smtClean="0">
                <a:latin typeface="+mj-lt"/>
              </a:rPr>
              <a:t>rada</a:t>
            </a:r>
            <a:r>
              <a:rPr lang="hr-HR" dirty="0" smtClean="0">
                <a:latin typeface="+mj-lt"/>
              </a:rPr>
              <a:t>,</a:t>
            </a:r>
          </a:p>
          <a:p>
            <a:pPr marL="514350" indent="-514350" algn="just">
              <a:buAutoNum type="arabicPeriod"/>
            </a:pPr>
            <a:r>
              <a:rPr lang="vi-VN" dirty="0" smtClean="0">
                <a:latin typeface="+mj-lt"/>
              </a:rPr>
              <a:t>otuđenje </a:t>
            </a:r>
            <a:r>
              <a:rPr lang="vi-VN" dirty="0">
                <a:latin typeface="+mj-lt"/>
              </a:rPr>
              <a:t>radnika od sredstava za </a:t>
            </a:r>
            <a:r>
              <a:rPr lang="vi-VN" dirty="0" smtClean="0">
                <a:latin typeface="+mj-lt"/>
              </a:rPr>
              <a:t>proizvodnju</a:t>
            </a:r>
            <a:r>
              <a:rPr lang="hr-HR" dirty="0" smtClean="0">
                <a:latin typeface="+mj-lt"/>
              </a:rPr>
              <a:t>,</a:t>
            </a:r>
          </a:p>
          <a:p>
            <a:pPr marL="514350" indent="-514350" algn="just">
              <a:buAutoNum type="arabicPeriod"/>
            </a:pPr>
            <a:r>
              <a:rPr lang="vi-VN" dirty="0" smtClean="0">
                <a:latin typeface="+mj-lt"/>
              </a:rPr>
              <a:t>otuđenje </a:t>
            </a:r>
            <a:r>
              <a:rPr lang="vi-VN" dirty="0">
                <a:latin typeface="+mj-lt"/>
              </a:rPr>
              <a:t>proizvoda rada od radnika i pretvaranje proizvoda u </a:t>
            </a:r>
            <a:r>
              <a:rPr lang="vi-VN" dirty="0" smtClean="0">
                <a:latin typeface="+mj-lt"/>
              </a:rPr>
              <a:t>kapital</a:t>
            </a:r>
            <a:r>
              <a:rPr lang="hr-HR" dirty="0" smtClean="0">
                <a:latin typeface="+mj-lt"/>
              </a:rPr>
              <a:t>,</a:t>
            </a:r>
            <a:endParaRPr lang="vi-VN" dirty="0">
              <a:latin typeface="+mj-lt"/>
            </a:endParaRPr>
          </a:p>
          <a:p>
            <a:pPr marL="0" indent="0" algn="just">
              <a:buNone/>
            </a:pPr>
            <a:r>
              <a:rPr lang="vi-VN" dirty="0">
                <a:latin typeface="+mj-lt"/>
              </a:rPr>
              <a:t>4. otuđenje čovjeka od </a:t>
            </a:r>
            <a:r>
              <a:rPr lang="vi-VN" dirty="0" smtClean="0">
                <a:latin typeface="+mj-lt"/>
              </a:rPr>
              <a:t>čovjeka</a:t>
            </a:r>
            <a:r>
              <a:rPr lang="hr-HR" dirty="0" smtClean="0">
                <a:latin typeface="+mj-lt"/>
              </a:rPr>
              <a:t>,</a:t>
            </a:r>
            <a:endParaRPr lang="vi-VN" dirty="0"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20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Uvod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U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datoj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prezentaciji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bit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pregled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učenja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utemeljitelja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arksističke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socijalne i političke  doktrine - Fridriha Engelsa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Karla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Marksa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avedeni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teoretičari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veliki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doprinos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afirmaciji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marksizma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u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galeriji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socijalnoj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zbilji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Na kraju se bavimo problemima građanskog društva, prava i države u marksističkoj teoriji.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27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1. Karl Marx - markističko određenje prava</a:t>
            </a:r>
            <a:endParaRPr lang="bs-Latn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Karl Marx je rođen u židovskoj obitelji, odvjetnika u Njemačkoj, umro je u Londonu. Nakon studiranja pravnih nauka odlazi na studij filozofije, gdje je doktorirao na temu </a:t>
            </a:r>
            <a:r>
              <a:rPr lang="hr-B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„Razlika </a:t>
            </a:r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između prirodno </a:t>
            </a:r>
            <a:r>
              <a:rPr lang="hr-B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filozofskih shvaćanja Demokrita i </a:t>
            </a:r>
            <a:r>
              <a:rPr lang="hr-B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Epikura„.</a:t>
            </a:r>
          </a:p>
          <a:p>
            <a:pPr algn="just"/>
            <a:endParaRPr lang="hr-B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bs-Latn-BA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Karl Marx - marksističko određenje društva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Tijekom boravka u Parizu upoznao je F. Engelsa, s kojim postaje član njemačkog udruženja radnika 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„Savez radnika„ </a:t>
            </a:r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koji kasnije prerasta u 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„Savez komunista„ </a:t>
            </a:r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sa 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parolom „SVI </a:t>
            </a:r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SU LJUDI 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BRAČA!„. </a:t>
            </a:r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Kasnije ovu frazu Marx i Engels mijenjaju u frazu 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„PROLETERI </a:t>
            </a:r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SVIH ZEMALJA UJEDINITE SE 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!„</a:t>
            </a:r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89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Karl Marx - marksističko određenje društva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Zbog marksističkih uvjerenja Marx je često bio proganjan, da bi se 1849. godine nastanio u Londonu gdje započinje svoja socio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ekonomska istraživanja koja su osnova njegovih glavnih radova Kapital, Temelji slobode, Ekonomsko filozofski maniskript.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Zajedno sa Engelsom objavio je Prilog židovskom pitanju, Prilog Hegelovoj filozofiji prava, Manifest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komunističke partije. Bio je onivač udruženja radnika.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95956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Marksizam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Tvorci ovoga teorijskog polazišta su Karl Marx i F. Engels, koji su nastojali stvoriti jednu sveobuhvatnu teoriju o društvu i državi, na osnovu socio </a:t>
            </a:r>
            <a:r>
              <a:rPr lang="hr-B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ekonomskih i političkih uvjeta toga vremena.</a:t>
            </a:r>
          </a:p>
          <a:p>
            <a:pPr algn="just"/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Pravac se javlja krajem 17. i početkom 18. stoljeća, i predstavlja nauku o zakonima razvoja </a:t>
            </a:r>
            <a:r>
              <a:rPr lang="hr-B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prirode i društva.</a:t>
            </a:r>
            <a:endParaRPr lang="hr-BA" sz="3600" dirty="0"/>
          </a:p>
        </p:txBody>
      </p:sp>
    </p:spTree>
    <p:extLst>
      <p:ext uri="{BB962C8B-B14F-4D97-AF65-F5344CB8AC3E}">
        <p14:creationId xmlns:p14="http://schemas.microsoft.com/office/powerpoint/2010/main" val="3449821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Marksizam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Marksizam je na znanstveni način objasnio postanak klasne vladavine, te da je uslijed ogromnog povećanja proizvodnih snaga današnjice nestalo bilo kakvih razloga za podjelu ljudi na vladajuće i ugnjetavane, da je buržoazija odigrala svoju ulogu, da je povijesno vodstvo prešlo na proletarijat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klasu koja se može osloboditi  samo na način da uskladi bilo kakav oblik klasne vladavine i eksploatacije. 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Važno otkriće marksizma jeste i kapitalistički način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proizvodnje i klasni antagonizmi društva.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277174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Marksistička teorija društva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Marxova teorija društva je povijesni materijalizam. Marxova zanesenost prema ekonomskoj uslovljenosti povijesnih fenomena odredila je bit marksizma kao teorije.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Temeljna ideja: ekonomska proizvodnja je osnova političke i intelektualne povijesti, povijesti klasnih borbi, gdje je oslobođenje proletarijata shvaćeno kao oslobođenje čovječanstva. 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Marksistička teorija predstavlja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svojevrsnu kritiku koja je racionalistička.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514121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Marksistička teorija društva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istraživanju društvenih pojava Marx se koristi dijalektičkim metodom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(dijalektika -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vještina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govora),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koja se u marksističkoj doktrini definira kao dijalektički materijalizam.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osnovu ove metode Marx je došao do zaključka koji uvjetuje proces društvenog, političkog i duhovnog života izraženog u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„Prilogu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kritičke političke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ekonomije”:</a:t>
            </a:r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„NE ODREĐUJE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SVIJEST LJUDI NJIHOVO BIĆE, VEĆ NJIHOVO DRUŠTVENO BIĆE ODREĐUJE NJIHOVU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SVIJEST„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312445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</TotalTime>
  <Words>702</Words>
  <Application>Microsoft Office PowerPoint</Application>
  <PresentationFormat>On-screen Show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Sociologija sa sociologijom prava</vt:lpstr>
      <vt:lpstr>Uvod</vt:lpstr>
      <vt:lpstr>1. Karl Marx - markističko određenje prava</vt:lpstr>
      <vt:lpstr>2. Karl Marx - marksističko određenje društva</vt:lpstr>
      <vt:lpstr>3. Karl Marx - marksističko određenje društva</vt:lpstr>
      <vt:lpstr>4. Marksizam</vt:lpstr>
      <vt:lpstr>5. Marksizam</vt:lpstr>
      <vt:lpstr>6. Marksistička teorija društva</vt:lpstr>
      <vt:lpstr>7. Marksistička teorija društva</vt:lpstr>
      <vt:lpstr>8. Građansko društvo</vt:lpstr>
      <vt:lpstr>9. Građansko društvo</vt:lpstr>
      <vt:lpstr>10. Građansko društvo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mensur</cp:lastModifiedBy>
  <cp:revision>16</cp:revision>
  <dcterms:created xsi:type="dcterms:W3CDTF">2017-03-02T12:00:53Z</dcterms:created>
  <dcterms:modified xsi:type="dcterms:W3CDTF">2019-10-18T06:37:16Z</dcterms:modified>
</cp:coreProperties>
</file>