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5" r:id="rId3"/>
    <p:sldId id="258" r:id="rId4"/>
    <p:sldId id="276" r:id="rId5"/>
    <p:sldId id="277" r:id="rId6"/>
    <p:sldId id="259" r:id="rId7"/>
    <p:sldId id="278" r:id="rId8"/>
    <p:sldId id="279" r:id="rId9"/>
    <p:sldId id="280" r:id="rId10"/>
    <p:sldId id="260" r:id="rId11"/>
    <p:sldId id="281" r:id="rId12"/>
    <p:sldId id="282" r:id="rId13"/>
    <p:sldId id="283" r:id="rId14"/>
    <p:sldId id="284" r:id="rId15"/>
    <p:sldId id="285" r:id="rId16"/>
    <p:sldId id="286" r:id="rId17"/>
    <p:sldId id="287" r:id="rId18"/>
    <p:sldId id="288" r:id="rId19"/>
    <p:sldId id="274" r:id="rId20"/>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1" d="100"/>
          <a:sy n="81" d="100"/>
        </p:scale>
        <p:origin x="-129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s-Latn-B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3767583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28985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81904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53090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s-Latn-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99128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Date Placeholder 4"/>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2334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7" name="Date Placeholder 6"/>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70834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Date Placeholder 2"/>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44531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85953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56360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s-Latn-B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s-Latn-B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18.10.2019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46907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21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bs-Latn-B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8837E-E15A-4F53-9B86-A0EBC71CFA8D}" type="datetimeFigureOut">
              <a:rPr lang="bs-Latn-BA" smtClean="0"/>
              <a:t>18.10.2019</a:t>
            </a:fld>
            <a:endParaRPr lang="bs-Latn-B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BB6C7-3784-4EE1-A5B5-69659B6F2E84}" type="slidenum">
              <a:rPr lang="bs-Latn-BA" smtClean="0"/>
              <a:t>‹#›</a:t>
            </a:fld>
            <a:endParaRPr lang="bs-Latn-BA"/>
          </a:p>
        </p:txBody>
      </p:sp>
    </p:spTree>
    <p:extLst>
      <p:ext uri="{BB962C8B-B14F-4D97-AF65-F5344CB8AC3E}">
        <p14:creationId xmlns:p14="http://schemas.microsoft.com/office/powerpoint/2010/main" val="4276420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3528" y="1988841"/>
            <a:ext cx="8496944" cy="1611610"/>
          </a:xfrm>
        </p:spPr>
        <p:txBody>
          <a:bodyPr>
            <a:normAutofit/>
          </a:bodyPr>
          <a:lstStyle/>
          <a:p>
            <a:r>
              <a:rPr lang="bs-Latn-BA" sz="3600" b="1" dirty="0" smtClean="0">
                <a:latin typeface="Times New Roman" pitchFamily="18" charset="0"/>
                <a:cs typeface="Times New Roman" pitchFamily="18" charset="0"/>
              </a:rPr>
              <a:t>Sociologija sa sociologijom prava</a:t>
            </a:r>
            <a:endParaRPr lang="bs-Latn-BA" sz="3600" b="1" dirty="0">
              <a:latin typeface="Times New Roman" pitchFamily="18" charset="0"/>
              <a:cs typeface="Times New Roman" pitchFamily="18" charset="0"/>
            </a:endParaRPr>
          </a:p>
        </p:txBody>
      </p:sp>
      <p:sp>
        <p:nvSpPr>
          <p:cNvPr id="5" name="Subtitle 4"/>
          <p:cNvSpPr>
            <a:spLocks noGrp="1"/>
          </p:cNvSpPr>
          <p:nvPr>
            <p:ph type="subTitle" idx="1"/>
          </p:nvPr>
        </p:nvSpPr>
        <p:spPr>
          <a:xfrm>
            <a:off x="1371600" y="3356992"/>
            <a:ext cx="6400800" cy="3240360"/>
          </a:xfrm>
        </p:spPr>
        <p:txBody>
          <a:bodyPr>
            <a:normAutofit/>
          </a:bodyPr>
          <a:lstStyle/>
          <a:p>
            <a:r>
              <a:rPr lang="bs-Latn-BA" sz="3600" b="1" dirty="0" smtClean="0">
                <a:solidFill>
                  <a:schemeClr val="tx1"/>
                </a:solidFill>
                <a:latin typeface="Times New Roman" pitchFamily="18" charset="0"/>
                <a:cs typeface="Times New Roman" pitchFamily="18" charset="0"/>
              </a:rPr>
              <a:t>Prof. dr. Mensur Kustura</a:t>
            </a:r>
          </a:p>
          <a:p>
            <a:endParaRPr lang="bs-Latn-BA" b="1" dirty="0">
              <a:solidFill>
                <a:schemeClr val="tx1"/>
              </a:solidFill>
              <a:latin typeface="Cambria" panose="02040503050406030204" pitchFamily="18" charset="0"/>
            </a:endParaRPr>
          </a:p>
          <a:p>
            <a:endParaRPr lang="bs-Latn-BA" b="1" dirty="0" smtClean="0">
              <a:solidFill>
                <a:schemeClr val="tx1"/>
              </a:solidFill>
              <a:latin typeface="Cambria" panose="02040503050406030204" pitchFamily="18" charset="0"/>
            </a:endParaRPr>
          </a:p>
          <a:p>
            <a:endParaRPr lang="bs-Latn-BA" b="1" dirty="0" smtClean="0">
              <a:solidFill>
                <a:schemeClr val="tx1"/>
              </a:solidFill>
              <a:latin typeface="Cambria" panose="02040503050406030204" pitchFamily="18" charset="0"/>
            </a:endParaRPr>
          </a:p>
          <a:p>
            <a:r>
              <a:rPr lang="bs-Latn-BA" sz="2400" b="1" dirty="0" smtClean="0">
                <a:solidFill>
                  <a:schemeClr val="tx1"/>
                </a:solidFill>
                <a:latin typeface="Times New Roman" pitchFamily="18" charset="0"/>
                <a:cs typeface="Times New Roman" pitchFamily="18" charset="0"/>
              </a:rPr>
              <a:t>201</a:t>
            </a:r>
            <a:r>
              <a:rPr lang="en-US" sz="2400" b="1" dirty="0" smtClean="0">
                <a:solidFill>
                  <a:schemeClr val="tx1"/>
                </a:solidFill>
                <a:latin typeface="Times New Roman" pitchFamily="18" charset="0"/>
                <a:cs typeface="Times New Roman" pitchFamily="18" charset="0"/>
              </a:rPr>
              <a:t>9</a:t>
            </a:r>
            <a:r>
              <a:rPr lang="bs-Latn-BA" sz="2400" b="1" dirty="0" smtClean="0">
                <a:solidFill>
                  <a:schemeClr val="tx1"/>
                </a:solidFill>
                <a:latin typeface="Times New Roman" pitchFamily="18" charset="0"/>
                <a:cs typeface="Times New Roman" pitchFamily="18" charset="0"/>
              </a:rPr>
              <a:t>/20</a:t>
            </a:r>
            <a:r>
              <a:rPr lang="en-US" sz="2400" b="1" dirty="0" smtClean="0">
                <a:solidFill>
                  <a:schemeClr val="tx1"/>
                </a:solidFill>
                <a:latin typeface="Times New Roman" pitchFamily="18" charset="0"/>
                <a:cs typeface="Times New Roman" pitchFamily="18" charset="0"/>
              </a:rPr>
              <a:t>20.</a:t>
            </a:r>
            <a:endParaRPr lang="bs-Latn-BA" sz="2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895857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Herbert Spenser</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dirty="0">
                <a:latin typeface="Times New Roman" panose="02020603050405020304" pitchFamily="18" charset="0"/>
                <a:cs typeface="Times New Roman" panose="02020603050405020304" pitchFamily="18" charset="0"/>
              </a:rPr>
              <a:t>Herbert Spenser je engleski filozof, nastavljač Kontove misli. U svojim teorijskim analizama koristi termin sociologija kao naučna disciplina o strukturi društva. Dalje, razvio je skoro do savršenstva ideju biologizma u objašnjavanju društva i društvenog razvoja.</a:t>
            </a:r>
          </a:p>
          <a:p>
            <a:pPr algn="just"/>
            <a:r>
              <a:rPr lang="hr-BA" dirty="0">
                <a:latin typeface="Times New Roman" panose="02020603050405020304" pitchFamily="18" charset="0"/>
                <a:cs typeface="Times New Roman" panose="02020603050405020304" pitchFamily="18" charset="0"/>
              </a:rPr>
              <a:t>Spenser smatra da se društvo razvija kao organizam, od prostih ka složenijim oblicima, koji mogu biti heterogeni i diferencirani.</a:t>
            </a:r>
          </a:p>
          <a:p>
            <a:pPr algn="just"/>
            <a:endParaRPr lang="hr-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7513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Herbert Spenser</a:t>
            </a:r>
          </a:p>
        </p:txBody>
      </p:sp>
      <p:sp>
        <p:nvSpPr>
          <p:cNvPr id="3" name="Content Placeholder 2"/>
          <p:cNvSpPr>
            <a:spLocks noGrp="1"/>
          </p:cNvSpPr>
          <p:nvPr>
            <p:ph idx="1"/>
          </p:nvPr>
        </p:nvSpPr>
        <p:spPr/>
        <p:txBody>
          <a:bodyPr>
            <a:normAutofit fontScale="85000" lnSpcReduction="20000"/>
          </a:bodyPr>
          <a:lstStyle/>
          <a:p>
            <a:pPr algn="just"/>
            <a:r>
              <a:rPr lang="en-US" dirty="0">
                <a:latin typeface="Times New Roman" pitchFamily="18" charset="0"/>
                <a:cs typeface="Times New Roman" pitchFamily="18" charset="0"/>
              </a:rPr>
              <a:t>U </a:t>
            </a:r>
            <a:r>
              <a:rPr lang="en-US" dirty="0" err="1">
                <a:latin typeface="Times New Roman" pitchFamily="18" charset="0"/>
                <a:cs typeface="Times New Roman" pitchFamily="18" charset="0"/>
              </a:rPr>
              <a:t>njegovom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definisanju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drustva</a:t>
            </a:r>
            <a:r>
              <a:rPr lang="en-US" dirty="0">
                <a:latin typeface="Times New Roman" pitchFamily="18" charset="0"/>
                <a:cs typeface="Times New Roman" pitchFamily="18" charset="0"/>
              </a:rPr>
              <a:t> Spenser </a:t>
            </a:r>
            <a:r>
              <a:rPr lang="en-US" dirty="0" err="1">
                <a:latin typeface="Times New Roman" pitchFamily="18" charset="0"/>
                <a:cs typeface="Times New Roman" pitchFamily="18" charset="0"/>
              </a:rPr>
              <a:t>stoji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organicistickom</a:t>
            </a:r>
            <a:r>
              <a:rPr lang="en-US" dirty="0">
                <a:latin typeface="Times New Roman" pitchFamily="18" charset="0"/>
                <a:cs typeface="Times New Roman" pitchFamily="18" charset="0"/>
              </a:rPr>
              <a:t> </a:t>
            </a:r>
            <a:r>
              <a:rPr lang="hr-HR" dirty="0" smtClean="0">
                <a:latin typeface="Times New Roman" pitchFamily="18" charset="0"/>
                <a:cs typeface="Times New Roman" pitchFamily="18" charset="0"/>
              </a:rPr>
              <a:t>stajalistu</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On je </a:t>
            </a:r>
            <a:r>
              <a:rPr lang="en-US" dirty="0" err="1">
                <a:latin typeface="Times New Roman" pitchFamily="18" charset="0"/>
                <a:cs typeface="Times New Roman" pitchFamily="18" charset="0"/>
              </a:rPr>
              <a:t>pri</a:t>
            </a:r>
            <a:r>
              <a:rPr lang="en-US" dirty="0">
                <a:latin typeface="Times New Roman" pitchFamily="18" charset="0"/>
                <a:cs typeface="Times New Roman" pitchFamily="18" charset="0"/>
              </a:rPr>
              <a:t> tome </a:t>
            </a:r>
            <a:r>
              <a:rPr lang="en-US" dirty="0" err="1">
                <a:latin typeface="Times New Roman" pitchFamily="18" charset="0"/>
                <a:cs typeface="Times New Roman" pitchFamily="18" charset="0"/>
              </a:rPr>
              <a:t>konstatovao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postojanje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drustva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militarno</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industijsko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drustvo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Militarna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drustva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karakterisu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odbrambeno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napadacke</a:t>
            </a:r>
            <a:r>
              <a:rPr lang="en-US" dirty="0">
                <a:latin typeface="Times New Roman" pitchFamily="18" charset="0"/>
                <a:cs typeface="Times New Roman" pitchFamily="18" charset="0"/>
              </a:rPr>
              <a:t> </a:t>
            </a:r>
            <a:r>
              <a:rPr lang="hr-HR" dirty="0" smtClean="0">
                <a:latin typeface="Times New Roman" pitchFamily="18" charset="0"/>
                <a:cs typeface="Times New Roman" pitchFamily="18" charset="0"/>
              </a:rPr>
              <a:t>strukture</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povezane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slicnim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ciljevima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Industrijska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drustva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odredjena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strukturama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usmjerenim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odrzavanje</a:t>
            </a:r>
            <a:r>
              <a:rPr lang="en-US" dirty="0">
                <a:latin typeface="Times New Roman" pitchFamily="18" charset="0"/>
                <a:cs typeface="Times New Roman" pitchFamily="18" charset="0"/>
              </a:rPr>
              <a:t> </a:t>
            </a:r>
            <a:r>
              <a:rPr lang="hr-HR"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opstanak</a:t>
            </a:r>
            <a:r>
              <a:rPr lang="en-US" dirty="0">
                <a:latin typeface="Times New Roman" pitchFamily="18" charset="0"/>
                <a:cs typeface="Times New Roman" pitchFamily="18" charset="0"/>
              </a:rPr>
              <a:t>. U </a:t>
            </a:r>
            <a:r>
              <a:rPr lang="en-US" dirty="0" err="1">
                <a:latin typeface="Times New Roman" pitchFamily="18" charset="0"/>
                <a:cs typeface="Times New Roman" pitchFamily="18" charset="0"/>
              </a:rPr>
              <a:t>militarnim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drustvima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pojedinac</a:t>
            </a:r>
            <a:r>
              <a:rPr lang="en-US" dirty="0">
                <a:latin typeface="Times New Roman" pitchFamily="18" charset="0"/>
                <a:cs typeface="Times New Roman" pitchFamily="18" charset="0"/>
              </a:rPr>
              <a:t> je u </a:t>
            </a:r>
            <a:r>
              <a:rPr lang="en-US" dirty="0" err="1">
                <a:latin typeface="Times New Roman" pitchFamily="18" charset="0"/>
                <a:cs typeface="Times New Roman" pitchFamily="18" charset="0"/>
              </a:rPr>
              <a:t>sluzbi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drustva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tamo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vlada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prisilna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saradnja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sila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centralizma</a:t>
            </a:r>
            <a:r>
              <a:rPr lang="en-US" dirty="0">
                <a:latin typeface="Times New Roman" pitchFamily="18" charset="0"/>
                <a:cs typeface="Times New Roman" pitchFamily="18" charset="0"/>
              </a:rPr>
              <a:t>. U </a:t>
            </a:r>
            <a:r>
              <a:rPr lang="en-US" dirty="0" err="1">
                <a:latin typeface="Times New Roman" pitchFamily="18" charset="0"/>
                <a:cs typeface="Times New Roman" pitchFamily="18" charset="0"/>
              </a:rPr>
              <a:t>industrijskom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drustvu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drustvo</a:t>
            </a:r>
            <a:r>
              <a:rPr lang="en-US" dirty="0">
                <a:latin typeface="Times New Roman" pitchFamily="18" charset="0"/>
                <a:cs typeface="Times New Roman" pitchFamily="18" charset="0"/>
              </a:rPr>
              <a:t> je </a:t>
            </a:r>
            <a:r>
              <a:rPr lang="hr-HR" dirty="0" smtClean="0">
                <a:latin typeface="Times New Roman" pitchFamily="18" charset="0"/>
                <a:cs typeface="Times New Roman" pitchFamily="18" charset="0"/>
              </a:rPr>
              <a:t>u</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sluzbi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pojedinca</a:t>
            </a:r>
            <a:r>
              <a:rPr lang="en-US" dirty="0">
                <a:latin typeface="Times New Roman" pitchFamily="18" charset="0"/>
                <a:cs typeface="Times New Roman" pitchFamily="18" charset="0"/>
              </a:rPr>
              <a:t> s </a:t>
            </a:r>
            <a:r>
              <a:rPr lang="en-US" dirty="0" err="1">
                <a:latin typeface="Times New Roman" pitchFamily="18" charset="0"/>
                <a:cs typeface="Times New Roman" pitchFamily="18" charset="0"/>
              </a:rPr>
              <a:t>drustvenom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vladavinom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proizvodne</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trgovacke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djelatnosti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razmjene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roba</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po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razumljivih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individualnih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sloboda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utemeljenih</a:t>
            </a:r>
            <a:r>
              <a:rPr lang="en-US" dirty="0">
                <a:latin typeface="Times New Roman" pitchFamily="18" charset="0"/>
                <a:cs typeface="Times New Roman" pitchFamily="18" charset="0"/>
              </a:rPr>
              <a:t> u </a:t>
            </a:r>
            <a:r>
              <a:rPr lang="en-US" dirty="0" err="1">
                <a:latin typeface="Times New Roman" pitchFamily="18" charset="0"/>
                <a:cs typeface="Times New Roman" pitchFamily="18" charset="0"/>
              </a:rPr>
              <a:t>trgovackim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ugovorima</a:t>
            </a:r>
            <a:r>
              <a:rPr lang="en-US" dirty="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val="3651825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Herbert Spenser</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hr-HR" dirty="0" smtClean="0">
                <a:latin typeface="Times New Roman" pitchFamily="18" charset="0"/>
                <a:cs typeface="Times New Roman" pitchFamily="18" charset="0"/>
              </a:rPr>
              <a:t>Spenserovo povjerenje u unutrasnju vrijednost drustvenih procesa naziva se povijesnim optimizmom. Temelj njegovog optimizma jeste evolucionisticka doktrina: evolucija se odvija po univerzalno valjanim zakonima kako u prirodu tako i u drustvu i povijesti.</a:t>
            </a:r>
          </a:p>
          <a:p>
            <a:pPr algn="just"/>
            <a:r>
              <a:rPr lang="hr-HR" dirty="0" smtClean="0">
                <a:latin typeface="Times New Roman" pitchFamily="18" charset="0"/>
                <a:cs typeface="Times New Roman" pitchFamily="18" charset="0"/>
              </a:rPr>
              <a:t>Spenserov liberalizam je produkt evolucionizma “prirodnog” karaktera povijesno socijalnog zbivanja. Njegov liberalizam savremenog industrijskog drustva je antietatisticki usmjeren</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199189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Herbert Spenser</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en-US" dirty="0">
                <a:latin typeface="Times New Roman" pitchFamily="18" charset="0"/>
                <a:cs typeface="Times New Roman" pitchFamily="18" charset="0"/>
              </a:rPr>
              <a:t>Ono </a:t>
            </a:r>
            <a:r>
              <a:rPr lang="en-US" dirty="0" err="1">
                <a:latin typeface="Times New Roman" pitchFamily="18" charset="0"/>
                <a:cs typeface="Times New Roman" pitchFamily="18" charset="0"/>
              </a:rPr>
              <a:t>što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karakteriše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ovog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sociologa</a:t>
            </a:r>
            <a:r>
              <a:rPr lang="en-US" dirty="0">
                <a:latin typeface="Times New Roman" pitchFamily="18" charset="0"/>
                <a:cs typeface="Times New Roman" pitchFamily="18" charset="0"/>
              </a:rPr>
              <a:t> je </a:t>
            </a:r>
            <a:r>
              <a:rPr lang="en-US" dirty="0" err="1">
                <a:latin typeface="Times New Roman" pitchFamily="18" charset="0"/>
                <a:cs typeface="Times New Roman" pitchFamily="18" charset="0"/>
              </a:rPr>
              <a:t>činjenica</a:t>
            </a:r>
            <a:r>
              <a:rPr lang="en-US" dirty="0">
                <a:latin typeface="Times New Roman" pitchFamily="18" charset="0"/>
                <a:cs typeface="Times New Roman" pitchFamily="18" charset="0"/>
              </a:rPr>
              <a:t> da je, </a:t>
            </a:r>
            <a:r>
              <a:rPr lang="en-US" dirty="0" err="1">
                <a:latin typeface="Times New Roman" pitchFamily="18" charset="0"/>
                <a:cs typeface="Times New Roman" pitchFamily="18" charset="0"/>
              </a:rPr>
              <a:t>gotovo</a:t>
            </a:r>
            <a:r>
              <a:rPr lang="en-US" dirty="0">
                <a:latin typeface="Times New Roman" pitchFamily="18" charset="0"/>
                <a:cs typeface="Times New Roman" pitchFamily="18" charset="0"/>
              </a:rPr>
              <a:t> </a:t>
            </a:r>
            <a:r>
              <a:rPr lang="hr-HR" dirty="0" smtClean="0">
                <a:latin typeface="Times New Roman" pitchFamily="18" charset="0"/>
                <a:cs typeface="Times New Roman" pitchFamily="18" charset="0"/>
              </a:rPr>
              <a:t>do</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savršenstva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razvio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ideju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biologizma</a:t>
            </a:r>
            <a:r>
              <a:rPr lang="en-US" dirty="0">
                <a:latin typeface="Times New Roman" pitchFamily="18" charset="0"/>
                <a:cs typeface="Times New Roman" pitchFamily="18" charset="0"/>
              </a:rPr>
              <a:t> u </a:t>
            </a:r>
            <a:r>
              <a:rPr lang="en-US" dirty="0" err="1">
                <a:latin typeface="Times New Roman" pitchFamily="18" charset="0"/>
                <a:cs typeface="Times New Roman" pitchFamily="18" charset="0"/>
              </a:rPr>
              <a:t>objašnjavanju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društva</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društvenog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razvoja</a:t>
            </a:r>
            <a:r>
              <a:rPr lang="en-US" dirty="0">
                <a:latin typeface="Times New Roman" pitchFamily="18" charset="0"/>
                <a:cs typeface="Times New Roman" pitchFamily="18" charset="0"/>
              </a:rPr>
              <a:t>. </a:t>
            </a:r>
            <a:r>
              <a:rPr lang="hr-HR" dirty="0" smtClean="0">
                <a:latin typeface="Times New Roman" pitchFamily="18" charset="0"/>
                <a:cs typeface="Times New Roman" pitchFamily="18" charset="0"/>
              </a:rPr>
              <a:t>Spenserov</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biologizam</a:t>
            </a:r>
            <a:r>
              <a:rPr lang="en-US" dirty="0">
                <a:latin typeface="Times New Roman" pitchFamily="18" charset="0"/>
                <a:cs typeface="Times New Roman" pitchFamily="18" charset="0"/>
              </a:rPr>
              <a:t> se </a:t>
            </a:r>
            <a:r>
              <a:rPr lang="en-US" dirty="0" err="1">
                <a:latin typeface="Times New Roman" pitchFamily="18" charset="0"/>
                <a:cs typeface="Times New Roman" pitchFamily="18" charset="0"/>
              </a:rPr>
              <a:t>manifestuje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prvenstveno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kroz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dvije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teorije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teoriju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evolucije</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organsku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teoriju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razvoja</a:t>
            </a:r>
            <a:r>
              <a:rPr lang="en-US" dirty="0">
                <a:latin typeface="Times New Roman" pitchFamily="18" charset="0"/>
                <a:cs typeface="Times New Roman" pitchFamily="18" charset="0"/>
              </a:rPr>
              <a:t>. </a:t>
            </a:r>
            <a:endParaRPr lang="hr-HR" dirty="0" smtClean="0">
              <a:latin typeface="Times New Roman" pitchFamily="18" charset="0"/>
              <a:cs typeface="Times New Roman" pitchFamily="18" charset="0"/>
            </a:endParaRPr>
          </a:p>
          <a:p>
            <a:pPr algn="just"/>
            <a:r>
              <a:rPr lang="hr-HR" dirty="0" smtClean="0">
                <a:latin typeface="Times New Roman" pitchFamily="18" charset="0"/>
                <a:cs typeface="Times New Roman" pitchFamily="18" charset="0"/>
              </a:rPr>
              <a:t>Z</a:t>
            </a:r>
            <a:r>
              <a:rPr lang="vi-VN" dirty="0" smtClean="0">
                <a:latin typeface="Times New Roman" pitchFamily="18" charset="0"/>
                <a:cs typeface="Times New Roman" pitchFamily="18" charset="0"/>
              </a:rPr>
              <a:t>akon </a:t>
            </a:r>
            <a:r>
              <a:rPr lang="vi-VN" dirty="0">
                <a:latin typeface="Times New Roman" pitchFamily="18" charset="0"/>
                <a:cs typeface="Times New Roman" pitchFamily="18" charset="0"/>
              </a:rPr>
              <a:t>evolucije podrazumijeva stalno povećanje raznolikosti, određenosti i povezanosti funkcija, dakle ne mehanički nego i </a:t>
            </a:r>
            <a:r>
              <a:rPr lang="vi-VN" dirty="0" smtClean="0">
                <a:latin typeface="Times New Roman" pitchFamily="18" charset="0"/>
                <a:cs typeface="Times New Roman" pitchFamily="18" charset="0"/>
              </a:rPr>
              <a:t>organski razvoj</a:t>
            </a:r>
            <a:r>
              <a:rPr lang="hr-HR"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12691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Herbert Spenser</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vi-VN" dirty="0">
                <a:latin typeface="+mj-lt"/>
              </a:rPr>
              <a:t>Spenserova organska teorija koju mnogi smatraju značajnijom i od njegova evolucionizma svodi se na izjednačavanje društva i biološkog organizma. Između društva i biološkog organizma postoje bitne sličnosti, istina i razlike, koje u ovom kontekstu neće biti potencirane. </a:t>
            </a:r>
            <a:endParaRPr lang="en-US" dirty="0">
              <a:latin typeface="+mj-lt"/>
            </a:endParaRPr>
          </a:p>
        </p:txBody>
      </p:sp>
    </p:spTree>
    <p:extLst>
      <p:ext uri="{BB962C8B-B14F-4D97-AF65-F5344CB8AC3E}">
        <p14:creationId xmlns:p14="http://schemas.microsoft.com/office/powerpoint/2010/main" val="1481042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Prirodno pravo</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HR" dirty="0">
                <a:latin typeface="Times New Roman" pitchFamily="18" charset="0"/>
                <a:cs typeface="Times New Roman" pitchFamily="18" charset="0"/>
              </a:rPr>
              <a:t>P</a:t>
            </a:r>
            <a:r>
              <a:rPr lang="en-US" dirty="0" err="1" smtClean="0">
                <a:latin typeface="Times New Roman" pitchFamily="18" charset="0"/>
                <a:cs typeface="Times New Roman" pitchFamily="18" charset="0"/>
              </a:rPr>
              <a:t>rirodno</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pravo</a:t>
            </a:r>
            <a:r>
              <a:rPr lang="en-US" dirty="0">
                <a:latin typeface="Times New Roman" pitchFamily="18" charset="0"/>
                <a:cs typeface="Times New Roman" pitchFamily="18" charset="0"/>
              </a:rPr>
              <a:t> je </a:t>
            </a:r>
            <a:r>
              <a:rPr lang="en-US" dirty="0" err="1">
                <a:latin typeface="Times New Roman" pitchFamily="18" charset="0"/>
                <a:cs typeface="Times New Roman" pitchFamily="18" charset="0"/>
              </a:rPr>
              <a:t>jedan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skup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osnovnih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etičkih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načela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prirodno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pravo</a:t>
            </a:r>
            <a:r>
              <a:rPr lang="en-US" dirty="0">
                <a:latin typeface="Times New Roman" pitchFamily="18" charset="0"/>
                <a:cs typeface="Times New Roman" pitchFamily="18" charset="0"/>
              </a:rPr>
              <a:t> je </a:t>
            </a:r>
            <a:r>
              <a:rPr lang="en-US" dirty="0" err="1">
                <a:latin typeface="Times New Roman" pitchFamily="18" charset="0"/>
                <a:cs typeface="Times New Roman" pitchFamily="18" charset="0"/>
              </a:rPr>
              <a:t>skup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normi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koje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nastaju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uma</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prirodno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pravo</a:t>
            </a:r>
            <a:r>
              <a:rPr lang="en-US" dirty="0">
                <a:latin typeface="Times New Roman" pitchFamily="18" charset="0"/>
                <a:cs typeface="Times New Roman" pitchFamily="18" charset="0"/>
              </a:rPr>
              <a:t> je </a:t>
            </a:r>
            <a:r>
              <a:rPr lang="en-US" dirty="0" err="1">
                <a:latin typeface="Times New Roman" pitchFamily="18" charset="0"/>
                <a:cs typeface="Times New Roman" pitchFamily="18" charset="0"/>
              </a:rPr>
              <a:t>osnova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oslonac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čitavog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pozitivnog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pravnog</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poretka</a:t>
            </a:r>
            <a:r>
              <a:rPr lang="hr-HR" dirty="0" smtClean="0">
                <a:latin typeface="Times New Roman" pitchFamily="18" charset="0"/>
                <a:cs typeface="Times New Roman" pitchFamily="18" charset="0"/>
              </a:rPr>
              <a:t>.</a:t>
            </a:r>
          </a:p>
          <a:p>
            <a:pPr algn="just"/>
            <a:r>
              <a:rPr lang="hr-HR" dirty="0" smtClean="0">
                <a:latin typeface="Times New Roman" pitchFamily="18" charset="0"/>
                <a:cs typeface="Times New Roman" pitchFamily="18" charset="0"/>
              </a:rPr>
              <a:t>U s</a:t>
            </a:r>
            <a:r>
              <a:rPr lang="en-US" dirty="0" err="1" smtClean="0">
                <a:latin typeface="Times New Roman" pitchFamily="18" charset="0"/>
                <a:cs typeface="Times New Roman" pitchFamily="18" charset="0"/>
              </a:rPr>
              <a:t>loženoj</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pojavi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pravnog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pozitivizma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možemo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prepoznati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jednu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ideologiju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pravednosti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jednu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etiku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jednu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opću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teoriju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prava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jedan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način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shvaćanja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pravne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nauke</a:t>
            </a:r>
            <a:r>
              <a:rPr lang="en-US" dirty="0">
                <a:latin typeface="Times New Roman" pitchFamily="18" charset="0"/>
                <a:cs typeface="Times New Roman" pitchFamily="18" charset="0"/>
              </a:rPr>
              <a:t> (u </a:t>
            </a:r>
            <a:r>
              <a:rPr lang="en-US" dirty="0" err="1">
                <a:latin typeface="Times New Roman" pitchFamily="18" charset="0"/>
                <a:cs typeface="Times New Roman" pitchFamily="18" charset="0"/>
              </a:rPr>
              <a:t>vrlo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širokom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smislu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jednu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metodu</a:t>
            </a:r>
            <a:r>
              <a:rPr lang="en-US" dirty="0">
                <a:latin typeface="Times New Roman" pitchFamily="18" charset="0"/>
                <a:cs typeface="Times New Roman" pitchFamily="18" charset="0"/>
              </a:rPr>
              <a:t>).</a:t>
            </a:r>
          </a:p>
        </p:txBody>
      </p:sp>
    </p:spTree>
    <p:extLst>
      <p:ext uri="{BB962C8B-B14F-4D97-AF65-F5344CB8AC3E}">
        <p14:creationId xmlns:p14="http://schemas.microsoft.com/office/powerpoint/2010/main" val="3479350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Pravni pozitivizam</a:t>
            </a:r>
            <a:endParaRPr lang="hr-HR"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HR" dirty="0" smtClean="0">
                <a:latin typeface="Times New Roman" pitchFamily="18" charset="0"/>
                <a:cs typeface="Times New Roman" pitchFamily="18" charset="0"/>
              </a:rPr>
              <a:t>U njegovom prvom vidu, tj. kao ideologija, pravni pozitivizam se u posljednjoj analizi svodi na tvrdnju da se važeći zakoni moraju poštovati bezuslovno, a to znači nezavisno od njihova sadržaja, što opet implicira postojanje jedne moralne obveze poslušnosti važećih zakona. </a:t>
            </a:r>
            <a:endParaRPr lang="hr-HR" dirty="0">
              <a:latin typeface="Times New Roman" pitchFamily="18" charset="0"/>
              <a:cs typeface="Times New Roman" pitchFamily="18" charset="0"/>
            </a:endParaRPr>
          </a:p>
        </p:txBody>
      </p:sp>
    </p:spTree>
    <p:extLst>
      <p:ext uri="{BB962C8B-B14F-4D97-AF65-F5344CB8AC3E}">
        <p14:creationId xmlns:p14="http://schemas.microsoft.com/office/powerpoint/2010/main" val="265658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Pravni pozitivizam</a:t>
            </a:r>
            <a:endParaRPr lang="hr-HR"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HR" dirty="0" smtClean="0">
                <a:latin typeface="Times New Roman" pitchFamily="18" charset="0"/>
                <a:cs typeface="Times New Roman" pitchFamily="18" charset="0"/>
              </a:rPr>
              <a:t>U njegovom drugom vidu, kao opšta teorija prava, pravni pozitivizam je poticao jedan poseban pravac pravne misli za koji je karakteristično da svodi pravo na tvorevinu zakonodavca: iz toga je poteklo uobičajeno pripisivanje pravu onih obilježja koja su svojstvena zakonodavnom pravu moderne države (opštost, imperativnost, prinudljivost, pretpostavljena potpunost). </a:t>
            </a:r>
            <a:endParaRPr lang="hr-HR" dirty="0">
              <a:latin typeface="Times New Roman" pitchFamily="18" charset="0"/>
              <a:cs typeface="Times New Roman" pitchFamily="18" charset="0"/>
            </a:endParaRPr>
          </a:p>
        </p:txBody>
      </p:sp>
    </p:spTree>
    <p:extLst>
      <p:ext uri="{BB962C8B-B14F-4D97-AF65-F5344CB8AC3E}">
        <p14:creationId xmlns:p14="http://schemas.microsoft.com/office/powerpoint/2010/main" val="926592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Pravni pozitivizam</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hr-HR" dirty="0" smtClean="0">
                <a:latin typeface="Times New Roman" pitchFamily="18" charset="0"/>
                <a:cs typeface="Times New Roman" pitchFamily="18" charset="0"/>
              </a:rPr>
              <a:t>U njegovom trećem obliku, pravni pozitivizam jest jedan od načina shvaćanja naučnog proučavanja prava, a time i zadatka pravnika. Cilj pravne nauke je ispitivanje prava kakvo ono jest, a ne kakvo bi ono trebalo biti. U osnovi ovakve teorije pravne nauke stoji prihvaćanje jednog jasnog razdvajanja važenja od vrijednosti prava, normi koje mogu biti važeće a da ne budu pravedne (i kojima se isključivo bavi pravna nauka) od normi koje mogu biti pravedne a da ne budu važeće. </a:t>
            </a:r>
            <a:endParaRPr lang="hr-HR" dirty="0">
              <a:latin typeface="Times New Roman" pitchFamily="18" charset="0"/>
              <a:cs typeface="Times New Roman" pitchFamily="18" charset="0"/>
            </a:endParaRPr>
          </a:p>
        </p:txBody>
      </p:sp>
    </p:spTree>
    <p:extLst>
      <p:ext uri="{BB962C8B-B14F-4D97-AF65-F5344CB8AC3E}">
        <p14:creationId xmlns:p14="http://schemas.microsoft.com/office/powerpoint/2010/main" val="2956344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Zaključak</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hr-BA" sz="2800" dirty="0" smtClean="0">
                <a:latin typeface="Times New Roman" pitchFamily="18" charset="0"/>
                <a:cs typeface="Times New Roman" pitchFamily="18" charset="0"/>
              </a:rPr>
              <a:t>Sociologija kao nauka dobija svoj poseban status sa Ogistom Kontom i Herbertom Spenserom koji joj dodjeljuje ime, predmet i metod.</a:t>
            </a:r>
          </a:p>
          <a:p>
            <a:pPr algn="just"/>
            <a:r>
              <a:rPr lang="hr-BA" sz="2800" dirty="0">
                <a:latin typeface="Times New Roman" pitchFamily="18" charset="0"/>
                <a:cs typeface="Times New Roman" pitchFamily="18" charset="0"/>
              </a:rPr>
              <a:t>Prirodno pravo je jedan skup osnovnih etičkih načela, prirodno pravo je skup normi koje nastaju iz uma, i prirodno pravo je osnova ili oslonac čitavog pozitivnog pravnog poretka.</a:t>
            </a:r>
          </a:p>
          <a:p>
            <a:pPr algn="just"/>
            <a:r>
              <a:rPr lang="hr-BA" sz="2800" dirty="0">
                <a:latin typeface="Times New Roman" pitchFamily="18" charset="0"/>
                <a:cs typeface="Times New Roman" pitchFamily="18" charset="0"/>
              </a:rPr>
              <a:t>U složenoj pojavi pravnog pozitivizma možemo prepoznati ili jednu ideologiju </a:t>
            </a:r>
            <a:r>
              <a:rPr lang="hr-BA" sz="2800" dirty="0" smtClean="0">
                <a:latin typeface="Times New Roman" pitchFamily="18" charset="0"/>
                <a:cs typeface="Times New Roman" pitchFamily="18" charset="0"/>
              </a:rPr>
              <a:t>pravednosti, </a:t>
            </a:r>
            <a:r>
              <a:rPr lang="hr-BA" sz="2800" dirty="0">
                <a:latin typeface="Times New Roman" pitchFamily="18" charset="0"/>
                <a:cs typeface="Times New Roman" pitchFamily="18" charset="0"/>
              </a:rPr>
              <a:t>ili jednu opću teoriju prava, ili jedan način shvaćanja pravne nauke (u vrlo širokom smislu, jednu metodu).</a:t>
            </a:r>
          </a:p>
          <a:p>
            <a:pPr marL="0" indent="0" algn="just">
              <a:buNone/>
            </a:pPr>
            <a:endParaRPr lang="hr-BA"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140198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Uvod</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dirty="0" smtClean="0">
                <a:latin typeface="Times New Roman" pitchFamily="18" charset="0"/>
                <a:cs typeface="Times New Roman" pitchFamily="18" charset="0"/>
              </a:rPr>
              <a:t>U prezentaciji analiziramo </a:t>
            </a:r>
            <a:r>
              <a:rPr lang="hr-BA" dirty="0">
                <a:latin typeface="Times New Roman" pitchFamily="18" charset="0"/>
                <a:cs typeface="Times New Roman" pitchFamily="18" charset="0"/>
              </a:rPr>
              <a:t>pojam pozitivističke teorije društva u sociologiji; u okviru navedene teorije bit će opisana shvatanja društva kod dva predstavnika (Ogista Konta i Herberta Spensera), zatim ćemo ukazati na predmet i metod pozitivizma. </a:t>
            </a:r>
            <a:endParaRPr lang="hr-BA" dirty="0" smtClean="0">
              <a:latin typeface="Times New Roman" pitchFamily="18" charset="0"/>
              <a:cs typeface="Times New Roman" pitchFamily="18" charset="0"/>
            </a:endParaRPr>
          </a:p>
          <a:p>
            <a:pPr algn="just"/>
            <a:r>
              <a:rPr lang="hr-BA" dirty="0" smtClean="0">
                <a:latin typeface="Times New Roman" pitchFamily="18" charset="0"/>
                <a:cs typeface="Times New Roman" pitchFamily="18" charset="0"/>
              </a:rPr>
              <a:t>U </a:t>
            </a:r>
            <a:r>
              <a:rPr lang="hr-BA" dirty="0">
                <a:latin typeface="Times New Roman" pitchFamily="18" charset="0"/>
                <a:cs typeface="Times New Roman" pitchFamily="18" charset="0"/>
              </a:rPr>
              <a:t>završnom dijelu predavanja izlaže se metodološka i predmetna korelacija pozitivizma i prava </a:t>
            </a:r>
          </a:p>
        </p:txBody>
      </p:sp>
    </p:spTree>
    <p:extLst>
      <p:ext uri="{BB962C8B-B14F-4D97-AF65-F5344CB8AC3E}">
        <p14:creationId xmlns:p14="http://schemas.microsoft.com/office/powerpoint/2010/main" val="829523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smtClean="0">
                <a:latin typeface="Times New Roman" pitchFamily="18" charset="0"/>
                <a:cs typeface="Times New Roman" pitchFamily="18" charset="0"/>
              </a:rPr>
              <a:t>Ogist Kont</a:t>
            </a:r>
            <a:endParaRPr lang="bs-Latn-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marL="0" indent="0" algn="just">
              <a:buNone/>
            </a:pPr>
            <a:endParaRPr lang="hr-BA" dirty="0" smtClean="0">
              <a:latin typeface="Times New Roman" panose="02020603050405020304" pitchFamily="18" charset="0"/>
              <a:cs typeface="Times New Roman" panose="02020603050405020304" pitchFamily="18" charset="0"/>
            </a:endParaRPr>
          </a:p>
          <a:p>
            <a:pPr algn="just"/>
            <a:r>
              <a:rPr lang="hr-BA" sz="3900" dirty="0">
                <a:latin typeface="Times New Roman" panose="02020603050405020304" pitchFamily="18" charset="0"/>
                <a:cs typeface="Times New Roman" panose="02020603050405020304" pitchFamily="18" charset="0"/>
              </a:rPr>
              <a:t>Ogist Kont smatra se osnivačem sociologije kao posebne društvene nauke. On je francuski filozof, sociolog, matematičar. Konstituisao je sociologiju kao posebnu naučnu disciplinu i dao joj ime. </a:t>
            </a:r>
            <a:endParaRPr lang="hr-BA" sz="3900" dirty="0" smtClean="0">
              <a:latin typeface="Times New Roman" panose="02020603050405020304" pitchFamily="18" charset="0"/>
              <a:cs typeface="Times New Roman" panose="02020603050405020304" pitchFamily="18" charset="0"/>
            </a:endParaRPr>
          </a:p>
          <a:p>
            <a:pPr algn="just"/>
            <a:r>
              <a:rPr lang="hr-BA" sz="3900" dirty="0" smtClean="0">
                <a:latin typeface="Times New Roman" panose="02020603050405020304" pitchFamily="18" charset="0"/>
                <a:cs typeface="Times New Roman" panose="02020603050405020304" pitchFamily="18" charset="0"/>
              </a:rPr>
              <a:t>U </a:t>
            </a:r>
            <a:r>
              <a:rPr lang="hr-BA" sz="3900" dirty="0">
                <a:latin typeface="Times New Roman" panose="02020603050405020304" pitchFamily="18" charset="0"/>
                <a:cs typeface="Times New Roman" panose="02020603050405020304" pitchFamily="18" charset="0"/>
              </a:rPr>
              <a:t>objašnjenju socijalnih pojava, a posebno njihovih zakonitosti, Kont smatra da se to može uraditi metodama prirodnih nauka, posebno metodama fizike i hemije. U tom smislu je i nauka o društvu nazvana socijalna fizika da bi kasnije dobila naziv sociologija.</a:t>
            </a:r>
          </a:p>
        </p:txBody>
      </p:sp>
    </p:spTree>
    <p:extLst>
      <p:ext uri="{BB962C8B-B14F-4D97-AF65-F5344CB8AC3E}">
        <p14:creationId xmlns:p14="http://schemas.microsoft.com/office/powerpoint/2010/main" val="3509993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Ogist Kont</a:t>
            </a:r>
            <a:endParaRPr lang="hr-HR"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hr-HR" sz="2400" dirty="0" smtClean="0">
                <a:latin typeface="Times New Roman" pitchFamily="18" charset="0"/>
                <a:cs typeface="Times New Roman" pitchFamily="18" charset="0"/>
              </a:rPr>
              <a:t>Naucna pretenzija Konta je prevashodno utemeljena na zahtjevu da se utemelji novo intelektualno, po svemu prakticno ponasanje kao ponasanje naucnika prema objektu sto ga proucava. Karakteristika naucne metode odredjena je pragmatickim karakterom istrazivanja, jer znanje nije samo sebi svrha.</a:t>
            </a:r>
          </a:p>
          <a:p>
            <a:pPr algn="just"/>
            <a:r>
              <a:rPr lang="hr-HR" sz="2400" dirty="0" smtClean="0">
                <a:latin typeface="Times New Roman" pitchFamily="18" charset="0"/>
                <a:cs typeface="Times New Roman" pitchFamily="18" charset="0"/>
              </a:rPr>
              <a:t>Kont formulise zakon triju stadija koji vrlo dobro sazima njegovo pozitivisticko stajaliste. Zakon triju stadija sastoji se u ovome: “Svako od nasih glavnih shvacanja, svaka grana nasih spoznaja, prolazi uzastopno kroz tri razlicita stadija: teoloski ili fiktivni stadij, metafizicki ili apstraktni stadij i naucni ili pozitivni stadij.”</a:t>
            </a: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710340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Ogist Kont</a:t>
            </a:r>
            <a:endParaRPr lang="hr-HR"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en-US" sz="2000" dirty="0" err="1">
                <a:latin typeface="Times New Roman" pitchFamily="18" charset="0"/>
                <a:cs typeface="Times New Roman" pitchFamily="18" charset="0"/>
              </a:rPr>
              <a:t>Trima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stadija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odgovaraju</a:t>
            </a:r>
            <a:r>
              <a:rPr lang="en-US" sz="2000" dirty="0">
                <a:latin typeface="Times New Roman" pitchFamily="18" charset="0"/>
                <a:cs typeface="Times New Roman" pitchFamily="18" charset="0"/>
              </a:rPr>
              <a:t> tri </a:t>
            </a:r>
            <a:r>
              <a:rPr lang="en-US" sz="2000" dirty="0" err="1">
                <a:latin typeface="Times New Roman" pitchFamily="18" charset="0"/>
                <a:cs typeface="Times New Roman" pitchFamily="18" charset="0"/>
              </a:rPr>
              <a:t>nacina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prakticne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aktivnosti</a:t>
            </a:r>
            <a:r>
              <a:rPr lang="en-US" sz="2000" dirty="0">
                <a:latin typeface="Times New Roman" pitchFamily="18" charset="0"/>
                <a:cs typeface="Times New Roman" pitchFamily="18" charset="0"/>
              </a:rPr>
              <a:t>: 1. </a:t>
            </a:r>
            <a:r>
              <a:rPr lang="en-US" sz="2000" dirty="0" err="1">
                <a:latin typeface="Times New Roman" pitchFamily="18" charset="0"/>
                <a:cs typeface="Times New Roman" pitchFamily="18" charset="0"/>
              </a:rPr>
              <a:t>osvajanje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teoloski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stadij</a:t>
            </a:r>
            <a:r>
              <a:rPr lang="en-US" sz="2000" dirty="0">
                <a:latin typeface="Times New Roman" pitchFamily="18" charset="0"/>
                <a:cs typeface="Times New Roman" pitchFamily="18" charset="0"/>
              </a:rPr>
              <a:t>), 2. </a:t>
            </a:r>
            <a:r>
              <a:rPr lang="en-US" sz="2000" dirty="0" err="1">
                <a:latin typeface="Times New Roman" pitchFamily="18" charset="0"/>
                <a:cs typeface="Times New Roman" pitchFamily="18" charset="0"/>
              </a:rPr>
              <a:t>odbrana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metafizicki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stadij</a:t>
            </a:r>
            <a:r>
              <a:rPr lang="en-US" sz="2000" dirty="0">
                <a:latin typeface="Times New Roman" pitchFamily="18" charset="0"/>
                <a:cs typeface="Times New Roman" pitchFamily="18" charset="0"/>
              </a:rPr>
              <a:t>) i 3. rad (</a:t>
            </a:r>
            <a:r>
              <a:rPr lang="en-US" sz="2000" dirty="0" err="1">
                <a:latin typeface="Times New Roman" pitchFamily="18" charset="0"/>
                <a:cs typeface="Times New Roman" pitchFamily="18" charset="0"/>
              </a:rPr>
              <a:t>pozitivan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stadij</a:t>
            </a:r>
            <a:r>
              <a:rPr lang="en-US" sz="2000" dirty="0" smtClean="0">
                <a:latin typeface="Times New Roman" pitchFamily="18" charset="0"/>
                <a:cs typeface="Times New Roman" pitchFamily="18" charset="0"/>
              </a:rPr>
              <a:t>).</a:t>
            </a:r>
            <a:endParaRPr lang="hr-HR"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Novi </a:t>
            </a:r>
            <a:r>
              <a:rPr lang="en-US" sz="2000" dirty="0" err="1">
                <a:latin typeface="Times New Roman" pitchFamily="18" charset="0"/>
                <a:cs typeface="Times New Roman" pitchFamily="18" charset="0"/>
              </a:rPr>
              <a:t>pozitivni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svijet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ga</a:t>
            </a:r>
            <a:r>
              <a:rPr lang="en-US" sz="2000" dirty="0">
                <a:latin typeface="Times New Roman" pitchFamily="18" charset="0"/>
                <a:cs typeface="Times New Roman" pitchFamily="18" charset="0"/>
              </a:rPr>
              <a:t> je </a:t>
            </a:r>
            <a:r>
              <a:rPr lang="en-US" sz="2000" dirty="0" err="1">
                <a:latin typeface="Times New Roman" pitchFamily="18" charset="0"/>
                <a:cs typeface="Times New Roman" pitchFamily="18" charset="0"/>
              </a:rPr>
              <a:t>Kont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predstavio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liberalni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demokratski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svijet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Ovo</a:t>
            </a:r>
            <a:r>
              <a:rPr lang="en-US" sz="2000" dirty="0">
                <a:latin typeface="Times New Roman" pitchFamily="18" charset="0"/>
                <a:cs typeface="Times New Roman" pitchFamily="18" charset="0"/>
              </a:rPr>
              <a:t> je </a:t>
            </a:r>
            <a:r>
              <a:rPr lang="en-US" sz="2000" dirty="0" err="1">
                <a:latin typeface="Times New Roman" pitchFamily="18" charset="0"/>
                <a:cs typeface="Times New Roman" pitchFamily="18" charset="0"/>
              </a:rPr>
              <a:t>novi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pozitivni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poredak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bez</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Boga</a:t>
            </a:r>
            <a:r>
              <a:rPr lang="en-US" sz="2000" dirty="0">
                <a:latin typeface="Times New Roman" pitchFamily="18" charset="0"/>
                <a:cs typeface="Times New Roman" pitchFamily="18" charset="0"/>
              </a:rPr>
              <a:t> i </a:t>
            </a:r>
            <a:r>
              <a:rPr lang="en-US" sz="2000" dirty="0" err="1">
                <a:latin typeface="Times New Roman" pitchFamily="18" charset="0"/>
                <a:cs typeface="Times New Roman" pitchFamily="18" charset="0"/>
              </a:rPr>
              <a:t>kralja</a:t>
            </a:r>
            <a:r>
              <a:rPr lang="en-US" sz="2000" dirty="0">
                <a:latin typeface="Times New Roman" pitchFamily="18" charset="0"/>
                <a:cs typeface="Times New Roman" pitchFamily="18" charset="0"/>
              </a:rPr>
              <a:t>” a </a:t>
            </a:r>
            <a:r>
              <a:rPr lang="en-US" sz="2000" dirty="0" err="1">
                <a:latin typeface="Times New Roman" pitchFamily="18" charset="0"/>
                <a:cs typeface="Times New Roman" pitchFamily="18" charset="0"/>
              </a:rPr>
              <a:t>temelji</a:t>
            </a:r>
            <a:r>
              <a:rPr lang="en-US" sz="2000" dirty="0">
                <a:latin typeface="Times New Roman" pitchFamily="18" charset="0"/>
                <a:cs typeface="Times New Roman" pitchFamily="18" charset="0"/>
              </a:rPr>
              <a:t> se </a:t>
            </a:r>
            <a:r>
              <a:rPr lang="en-US" sz="2000" dirty="0" err="1">
                <a:latin typeface="Times New Roman" pitchFamily="18" charset="0"/>
                <a:cs typeface="Times New Roman" pitchFamily="18" charset="0"/>
              </a:rPr>
              <a: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drustvenom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osjecaju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pozitivnom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umu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tj</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pozitivistickoj</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filozofiji</a:t>
            </a:r>
            <a:r>
              <a:rPr lang="en-US" sz="2000" dirty="0">
                <a:latin typeface="Times New Roman" pitchFamily="18" charset="0"/>
                <a:cs typeface="Times New Roman" pitchFamily="18" charset="0"/>
              </a:rPr>
              <a:t>) i </a:t>
            </a:r>
            <a:r>
              <a:rPr lang="en-US" sz="2000" dirty="0" err="1">
                <a:latin typeface="Times New Roman" pitchFamily="18" charset="0"/>
                <a:cs typeface="Times New Roman" pitchFamily="18" charset="0"/>
              </a:rPr>
              <a: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realnoj</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aktivnosti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tj</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organizovanoj</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industrijskoj</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proizvodnji</a:t>
            </a:r>
            <a:r>
              <a:rPr lang="en-US" sz="2000" dirty="0" smtClean="0">
                <a:latin typeface="Times New Roman" pitchFamily="18" charset="0"/>
                <a:cs typeface="Times New Roman" pitchFamily="18" charset="0"/>
              </a:rPr>
              <a:t>).</a:t>
            </a:r>
            <a:endParaRPr lang="hr-HR" sz="2000" dirty="0" smtClean="0">
              <a:latin typeface="Times New Roman" pitchFamily="18" charset="0"/>
              <a:cs typeface="Times New Roman" pitchFamily="18" charset="0"/>
            </a:endParaRPr>
          </a:p>
          <a:p>
            <a:pPr algn="just"/>
            <a:endParaRPr lang="hr-HR"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U </a:t>
            </a:r>
            <a:r>
              <a:rPr lang="en-US" sz="2000" dirty="0" err="1">
                <a:latin typeface="Times New Roman" pitchFamily="18" charset="0"/>
                <a:cs typeface="Times New Roman" pitchFamily="18" charset="0"/>
              </a:rPr>
              <a:t>pozitivistickom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stadiju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pravo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vlasnistva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ostaje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netaknuto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Porodica</a:t>
            </a:r>
            <a:r>
              <a:rPr lang="en-US" sz="2000" dirty="0">
                <a:latin typeface="Times New Roman" pitchFamily="18" charset="0"/>
                <a:cs typeface="Times New Roman" pitchFamily="18" charset="0"/>
              </a:rPr>
              <a:t> se </a:t>
            </a:r>
            <a:r>
              <a:rPr lang="en-US" sz="2000" dirty="0" err="1">
                <a:latin typeface="Times New Roman" pitchFamily="18" charset="0"/>
                <a:cs typeface="Times New Roman" pitchFamily="18" charset="0"/>
              </a:rPr>
              <a:t>ucvrscuje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razlikovanje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klasa</a:t>
            </a:r>
            <a:r>
              <a:rPr lang="en-US" sz="2000" dirty="0">
                <a:latin typeface="Times New Roman" pitchFamily="18" charset="0"/>
                <a:cs typeface="Times New Roman" pitchFamily="18" charset="0"/>
              </a:rPr>
              <a:t> i </a:t>
            </a:r>
            <a:r>
              <a:rPr lang="en-US" sz="2000" dirty="0" err="1">
                <a:latin typeface="Times New Roman" pitchFamily="18" charset="0"/>
                <a:cs typeface="Times New Roman" pitchFamily="18" charset="0"/>
              </a:rPr>
              <a:t>dalje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traje</a:t>
            </a:r>
            <a:r>
              <a:rPr lang="en-US" sz="2000" dirty="0">
                <a:latin typeface="Times New Roman" pitchFamily="18" charset="0"/>
                <a:cs typeface="Times New Roman" pitchFamily="18" charset="0"/>
              </a:rPr>
              <a:t>. Ali </a:t>
            </a:r>
            <a:r>
              <a:rPr lang="en-US" sz="2000" dirty="0" err="1">
                <a:latin typeface="Times New Roman" pitchFamily="18" charset="0"/>
                <a:cs typeface="Times New Roman" pitchFamily="18" charset="0"/>
              </a:rPr>
              <a:t>sve</a:t>
            </a:r>
            <a:r>
              <a:rPr lang="en-US" sz="2000" dirty="0">
                <a:latin typeface="Times New Roman" pitchFamily="18" charset="0"/>
                <a:cs typeface="Times New Roman" pitchFamily="18" charset="0"/>
              </a:rPr>
              <a:t> je to </a:t>
            </a:r>
            <a:r>
              <a:rPr lang="en-US" sz="2000" dirty="0" err="1">
                <a:latin typeface="Times New Roman" pitchFamily="18" charset="0"/>
                <a:cs typeface="Times New Roman" pitchFamily="18" charset="0"/>
              </a:rPr>
              <a:t>moralizirano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pomocu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pozitivistickog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odgoja</a:t>
            </a:r>
            <a:r>
              <a:rPr lang="en-US" sz="2000" dirty="0">
                <a:latin typeface="Times New Roman" pitchFamily="18" charset="0"/>
                <a:cs typeface="Times New Roman" pitchFamily="18" charset="0"/>
              </a:rPr>
              <a:t> i </a:t>
            </a:r>
            <a:r>
              <a:rPr lang="en-US" sz="2000" dirty="0" err="1">
                <a:latin typeface="Times New Roman" pitchFamily="18" charset="0"/>
                <a:cs typeface="Times New Roman" pitchFamily="18" charset="0"/>
              </a:rPr>
              <a:t>pomocu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razumnog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vladanja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sto</a:t>
            </a:r>
            <a:r>
              <a:rPr lang="en-US" sz="2000" dirty="0">
                <a:latin typeface="Times New Roman" pitchFamily="18" charset="0"/>
                <a:cs typeface="Times New Roman" pitchFamily="18" charset="0"/>
              </a:rPr>
              <a:t> je nova </a:t>
            </a:r>
            <a:r>
              <a:rPr lang="en-US" sz="2000" dirty="0" err="1">
                <a:latin typeface="Times New Roman" pitchFamily="18" charset="0"/>
                <a:cs typeface="Times New Roman" pitchFamily="18" charset="0"/>
              </a:rPr>
              <a:t>misija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covjecanstva</a:t>
            </a:r>
            <a:r>
              <a:rPr lang="en-US" sz="2000" dirty="0">
                <a:latin typeface="Times New Roman" pitchFamily="18" charset="0"/>
                <a:cs typeface="Times New Roman" pitchFamily="18" charset="0"/>
              </a:rPr>
              <a:t>. Tri </a:t>
            </a:r>
            <a:r>
              <a:rPr lang="en-US" sz="2000" dirty="0" err="1">
                <a:latin typeface="Times New Roman" pitchFamily="18" charset="0"/>
                <a:cs typeface="Times New Roman" pitchFamily="18" charset="0"/>
              </a:rPr>
              <a:t>su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osnovna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oblika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drustvene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vlasti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prvo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materijalna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pripada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bogatima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drugo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intelektualna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pripada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svestenicima</a:t>
            </a:r>
            <a:r>
              <a:rPr lang="en-US" sz="2000" dirty="0">
                <a:latin typeface="Times New Roman" pitchFamily="18" charset="0"/>
                <a:cs typeface="Times New Roman" pitchFamily="18" charset="0"/>
              </a:rPr>
              <a:t> i </a:t>
            </a:r>
            <a:r>
              <a:rPr lang="en-US" sz="2000" dirty="0" err="1">
                <a:latin typeface="Times New Roman" pitchFamily="18" charset="0"/>
                <a:cs typeface="Times New Roman" pitchFamily="18" charset="0"/>
              </a:rPr>
              <a:t>filozofima</a:t>
            </a:r>
            <a:r>
              <a:rPr lang="en-US" sz="2000" dirty="0">
                <a:latin typeface="Times New Roman" pitchFamily="18" charset="0"/>
                <a:cs typeface="Times New Roman" pitchFamily="18" charset="0"/>
              </a:rPr>
              <a:t> i </a:t>
            </a:r>
            <a:r>
              <a:rPr lang="en-US" sz="2000" dirty="0" err="1">
                <a:latin typeface="Times New Roman" pitchFamily="18" charset="0"/>
                <a:cs typeface="Times New Roman" pitchFamily="18" charset="0"/>
              </a:rPr>
              <a:t>treca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moralna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pripada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zenama</a:t>
            </a:r>
            <a:r>
              <a:rPr lang="en-US" sz="2000" dirty="0"/>
              <a:t>.</a:t>
            </a:r>
          </a:p>
          <a:p>
            <a:endParaRPr lang="en-US" sz="2000" dirty="0"/>
          </a:p>
        </p:txBody>
      </p:sp>
    </p:spTree>
    <p:extLst>
      <p:ext uri="{BB962C8B-B14F-4D97-AF65-F5344CB8AC3E}">
        <p14:creationId xmlns:p14="http://schemas.microsoft.com/office/powerpoint/2010/main" val="1268874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Ogist Kont</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a:endParaRPr lang="hr-BA" dirty="0" smtClean="0">
              <a:latin typeface="Times New Roman" panose="02020603050405020304" pitchFamily="18" charset="0"/>
              <a:cs typeface="Times New Roman" panose="02020603050405020304" pitchFamily="18" charset="0"/>
            </a:endParaRPr>
          </a:p>
          <a:p>
            <a:pPr algn="just"/>
            <a:r>
              <a:rPr lang="hr-BA" sz="3800" dirty="0">
                <a:latin typeface="Times New Roman" panose="02020603050405020304" pitchFamily="18" charset="0"/>
                <a:cs typeface="Times New Roman" panose="02020603050405020304" pitchFamily="18" charset="0"/>
              </a:rPr>
              <a:t>U djelu pod naslovom „Kurs pozitivne filozofije“ Kont je izložio njegove sociološke poglede na socijalne pojave. Dalje, poznata je njegova sistematizacija nauka: matematika, astronomija, fizika, hemija, biologija i sociologija. Sociologija se dalje dijeli u dvije velike cjeline: socijalnu statiku i socijalnu dinamiku. Prva, socijalna statika za predmet svog proučavanja ima funkcionalnu povezanost različitih dijelova društva; druga, socijalna dinamika izučava zakone društvenog razvoja i progresa.</a:t>
            </a:r>
          </a:p>
          <a:p>
            <a:pPr algn="just"/>
            <a:endParaRPr lang="hr-BA" sz="3800"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6887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Ogist Kont</a:t>
            </a:r>
            <a:endParaRPr lang="hr-HR"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gn="just"/>
            <a:r>
              <a:rPr lang="vi-VN" sz="3800" dirty="0">
                <a:latin typeface="+mj-lt"/>
                <a:cs typeface="Times New Roman" pitchFamily="18" charset="0"/>
              </a:rPr>
              <a:t>On, naime, polazi od stava da je u osnovi socijalnog poretka raspodjela funkcija, zapravo stanje svojevrsnog socijalnog reda. To stanje bitno određuju tri načela</a:t>
            </a:r>
            <a:r>
              <a:rPr lang="vi-VN" sz="3800" dirty="0" smtClean="0">
                <a:latin typeface="+mj-lt"/>
              </a:rPr>
              <a:t>:</a:t>
            </a:r>
            <a:endParaRPr lang="hr-HR" sz="3800" dirty="0" smtClean="0">
              <a:latin typeface="+mj-lt"/>
            </a:endParaRPr>
          </a:p>
          <a:p>
            <a:pPr algn="just"/>
            <a:r>
              <a:rPr lang="vi-VN" sz="3800" dirty="0">
                <a:latin typeface="+mj-lt"/>
              </a:rPr>
              <a:t>Prvo, načelo socijalne saglasnosti, koje podrazumijeva harmoniju i odsustvo protivriječnosti, kako između različitih dijelova socijalnog organizma tako i između socijalnog organizma kao cjeline i svakog njegova dijela.</a:t>
            </a:r>
          </a:p>
          <a:p>
            <a:pPr algn="just"/>
            <a:endParaRPr lang="en-US" dirty="0"/>
          </a:p>
        </p:txBody>
      </p:sp>
    </p:spTree>
    <p:extLst>
      <p:ext uri="{BB962C8B-B14F-4D97-AF65-F5344CB8AC3E}">
        <p14:creationId xmlns:p14="http://schemas.microsoft.com/office/powerpoint/2010/main" val="216089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Ogist Kont</a:t>
            </a:r>
            <a:endParaRPr lang="hr-HR"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vi-VN" sz="3000" dirty="0">
                <a:latin typeface="+mj-lt"/>
              </a:rPr>
              <a:t>Drugo, načelo spontanosti socijabiliteta socijalnog reda. Radi se, zapravo, o tome da se socijabilnost socijalnog reda ne temelji na društvenom ugovoru, ni na kakvim svjesnim aktivnostima, nego na spontanom nagonu ljudi koji proizlazi iz društvenosti kao stanja koje odgovara ljudskoj prirodi.</a:t>
            </a:r>
          </a:p>
          <a:p>
            <a:pPr algn="just"/>
            <a:r>
              <a:rPr lang="vi-VN" sz="3000" dirty="0">
                <a:latin typeface="+mj-lt"/>
              </a:rPr>
              <a:t>Treće, načelo jedinstva i kooperacije, pri čemu je jedinstvo, utemeljeno na snažnom osjećaju intimnosti, kategorija koja odgovara porodici, dok kooperacija određuje </a:t>
            </a:r>
            <a:r>
              <a:rPr lang="vi-VN" sz="3000" dirty="0" smtClean="0">
                <a:latin typeface="+mj-lt"/>
              </a:rPr>
              <a:t>društ</a:t>
            </a:r>
            <a:r>
              <a:rPr lang="hr-HR" sz="3000" dirty="0" smtClean="0">
                <a:latin typeface="Times New Roman" pitchFamily="18" charset="0"/>
                <a:cs typeface="Times New Roman" pitchFamily="18" charset="0"/>
              </a:rPr>
              <a:t>vo</a:t>
            </a:r>
            <a:r>
              <a:rPr lang="vi-VN" sz="3000" dirty="0" smtClean="0">
                <a:latin typeface="+mj-lt"/>
              </a:rPr>
              <a:t>.</a:t>
            </a:r>
            <a:endParaRPr lang="vi-VN" sz="3000" dirty="0">
              <a:latin typeface="+mj-lt"/>
            </a:endParaRPr>
          </a:p>
          <a:p>
            <a:endParaRPr lang="en-US" dirty="0"/>
          </a:p>
        </p:txBody>
      </p:sp>
    </p:spTree>
    <p:extLst>
      <p:ext uri="{BB962C8B-B14F-4D97-AF65-F5344CB8AC3E}">
        <p14:creationId xmlns:p14="http://schemas.microsoft.com/office/powerpoint/2010/main" val="1888505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Ogist Kont</a:t>
            </a:r>
            <a:endParaRPr lang="hr-HR"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HR" dirty="0" smtClean="0">
                <a:latin typeface="Times New Roman" pitchFamily="18" charset="0"/>
                <a:cs typeface="Times New Roman" pitchFamily="18" charset="0"/>
              </a:rPr>
              <a:t>Iako na socijalni progres utiču razni faktori, prije svega klima, politička djelatnost ljudi itd., njegov temeljni pokretač, zapravo, intelektualni, odnosno razvoj ljudskog duha, intelektualna evolucija. Evolucionizam je bitna karakteristika Kontove teorije. Intelektualni razvoj, opet, prolazi kroz tri etape ili razvojna stepena: teološki, metafizički i naučni.</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04293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186</TotalTime>
  <Words>1366</Words>
  <Application>Microsoft Office PowerPoint</Application>
  <PresentationFormat>On-screen Show (4:3)</PresentationFormat>
  <Paragraphs>79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Sociologija sa sociologijom prava</vt:lpstr>
      <vt:lpstr>Uvod</vt:lpstr>
      <vt:lpstr>Ogist Kont</vt:lpstr>
      <vt:lpstr>Ogist Kont</vt:lpstr>
      <vt:lpstr>Ogist Kont</vt:lpstr>
      <vt:lpstr>Ogist Kont</vt:lpstr>
      <vt:lpstr>Ogist Kont</vt:lpstr>
      <vt:lpstr>Ogist Kont</vt:lpstr>
      <vt:lpstr>Ogist Kont</vt:lpstr>
      <vt:lpstr>Herbert Spenser</vt:lpstr>
      <vt:lpstr>Herbert Spenser</vt:lpstr>
      <vt:lpstr>Herbert Spenser</vt:lpstr>
      <vt:lpstr>Herbert Spenser</vt:lpstr>
      <vt:lpstr>Herbert Spenser</vt:lpstr>
      <vt:lpstr>Prirodno pravo</vt:lpstr>
      <vt:lpstr>Pravni pozitivizam</vt:lpstr>
      <vt:lpstr>Pravni pozitivizam</vt:lpstr>
      <vt:lpstr>Pravni pozitivizam</vt:lpstr>
      <vt:lpstr>Zaključak</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PFK8</dc:creator>
  <cp:lastModifiedBy>mensur</cp:lastModifiedBy>
  <cp:revision>32</cp:revision>
  <dcterms:created xsi:type="dcterms:W3CDTF">2017-03-02T12:00:53Z</dcterms:created>
  <dcterms:modified xsi:type="dcterms:W3CDTF">2019-10-18T06:43:45Z</dcterms:modified>
</cp:coreProperties>
</file>