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786E7A7-F4F4-4686-9A47-4FC37534E9CB}" type="datetimeFigureOut">
              <a:rPr lang="sr-Latn-CS" smtClean="0"/>
              <a:pPr/>
              <a:t>13.10.2019.</a:t>
            </a:fld>
            <a:endParaRPr lang="bs-Latn-B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bs-Latn-B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13.10.2019.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13.10.2019.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13.10.2019.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13.10.2019.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13.10.2019.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786E7A7-F4F4-4686-9A47-4FC37534E9CB}" type="datetimeFigureOut">
              <a:rPr lang="sr-Latn-CS" smtClean="0"/>
              <a:pPr/>
              <a:t>13.10.2019.</a:t>
            </a:fld>
            <a:endParaRPr lang="bs-Latn-B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bs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786E7A7-F4F4-4686-9A47-4FC37534E9CB}" type="datetimeFigureOut">
              <a:rPr lang="sr-Latn-CS" smtClean="0"/>
              <a:pPr/>
              <a:t>13.10.2019.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13.10.2019.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13.10.2019.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13.10.2019.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786E7A7-F4F4-4686-9A47-4FC37534E9CB}" type="datetimeFigureOut">
              <a:rPr lang="sr-Latn-CS" smtClean="0"/>
              <a:pPr/>
              <a:t>13.10.2019.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bs-Latn-B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4291"/>
            <a:ext cx="8458200" cy="3657622"/>
          </a:xfrm>
        </p:spPr>
        <p:txBody>
          <a:bodyPr>
            <a:normAutofit/>
          </a:bodyPr>
          <a:lstStyle/>
          <a:p>
            <a:pPr algn="ctr"/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PRAVNI </a:t>
            </a:r>
            <a: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FAKULTET</a:t>
            </a:r>
            <a:b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EKONOMSKE OSNOVE DRŽAVE I PRAVA</a:t>
            </a:r>
            <a:b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1050" dirty="0" smtClean="0"/>
              <a:t>Jašarević, Faruk &amp; Zlatan Jašarević (2010). </a:t>
            </a:r>
            <a:r>
              <a:rPr lang="hr-HR" sz="1050" b="1" i="1" dirty="0" smtClean="0"/>
              <a:t>POLITIČKA EKONOMIJA.</a:t>
            </a:r>
            <a:r>
              <a:rPr lang="hr-HR" sz="1050" dirty="0" smtClean="0"/>
              <a:t> Sarajevo: Interlinea.</a:t>
            </a:r>
            <a:r>
              <a:rPr lang="bs-Latn-BA" dirty="0" smtClean="0"/>
              <a:t/>
            </a:r>
            <a:br>
              <a:rPr lang="bs-Latn-BA" dirty="0" smtClean="0"/>
            </a:br>
            <a:endParaRPr lang="bs-Latn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3929066"/>
            <a:ext cx="8062912" cy="2643206"/>
          </a:xfrm>
        </p:spPr>
        <p:txBody>
          <a:bodyPr>
            <a:normAutofit/>
          </a:bodyPr>
          <a:lstStyle/>
          <a:p>
            <a:r>
              <a:rPr lang="bs-Latn-B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Predavači:</a:t>
            </a:r>
          </a:p>
          <a:p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Prof.dr. Faruk Jašarević</a:t>
            </a:r>
          </a:p>
          <a:p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Haris Kozlo MA</a:t>
            </a: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viši asistent na ekonomskopravnoj naučnoj oblasti</a:t>
            </a:r>
          </a:p>
          <a:p>
            <a:endParaRPr lang="bs-Latn-BA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s-Latn-BA" dirty="0"/>
          </a:p>
        </p:txBody>
      </p:sp>
      <p:pic>
        <p:nvPicPr>
          <p:cNvPr id="4" name="Picture 3" descr="UNT logo NOVI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571480"/>
            <a:ext cx="1752600" cy="1182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8"/>
          </a:xfrm>
        </p:spPr>
        <p:txBody>
          <a:bodyPr>
            <a:normAutofit fontScale="90000"/>
          </a:bodyPr>
          <a:lstStyle/>
          <a:p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VJEŽBE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286388"/>
          </a:xfrm>
        </p:spPr>
        <p:txBody>
          <a:bodyPr>
            <a:normAutofit fontScale="47500" lnSpcReduction="20000"/>
          </a:bodyPr>
          <a:lstStyle/>
          <a:p>
            <a:pPr marL="109728" indent="0">
              <a:buNone/>
            </a:pPr>
            <a:r>
              <a:rPr lang="bs-Latn-BA" sz="29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Predmet Ekonomske osnove države i prava ima za cilj:</a:t>
            </a:r>
          </a:p>
          <a:p>
            <a:pPr marL="109728" indent="0">
              <a:buNone/>
            </a:pPr>
            <a:endParaRPr lang="bs-Latn-BA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hr-HR" sz="2900" dirty="0" smtClean="0"/>
              <a:t>definirati političku ekonomiju kao znanost, a potom kao nastavnu disciplinu i teorijski kolegij neophodan za propitivanje temeljne strukture ekonomije;</a:t>
            </a:r>
            <a:endParaRPr lang="bs-Latn-BA" sz="2900" dirty="0" smtClean="0"/>
          </a:p>
          <a:p>
            <a:pPr lvl="0"/>
            <a:r>
              <a:rPr lang="hr-HR" sz="2900" dirty="0" smtClean="0"/>
              <a:t>sistematizirati i klasificirati izlaganja velikih ekonomista i poznatijih ekonomskih škola prateći slijed njihovih misli;</a:t>
            </a:r>
            <a:endParaRPr lang="bs-Latn-BA" sz="2900" dirty="0" smtClean="0"/>
          </a:p>
          <a:p>
            <a:pPr lvl="0"/>
            <a:r>
              <a:rPr lang="hr-HR" sz="2900" dirty="0" smtClean="0"/>
              <a:t>izučiti ekonomski proces, kao ključnu društvenu sferu koja determinira opstanak i povijesnu perspektivu svakog društva s posebnim osvrtom na organsko jedinstvo i simultanost proizvodnje, raspodjele, razmjene i potrošnje;</a:t>
            </a:r>
            <a:endParaRPr lang="bs-Latn-BA" sz="2900" dirty="0" smtClean="0"/>
          </a:p>
          <a:p>
            <a:pPr lvl="0"/>
            <a:r>
              <a:rPr lang="hr-HR" sz="2900" dirty="0" smtClean="0"/>
              <a:t>sagledati uvjete i oblike proizvodnje i zakone koji vladaju proizvodnjom materijalnih dobara i usluga;</a:t>
            </a:r>
            <a:endParaRPr lang="bs-Latn-BA" sz="2900" dirty="0" smtClean="0"/>
          </a:p>
          <a:p>
            <a:pPr lvl="0"/>
            <a:r>
              <a:rPr lang="hr-HR" sz="2900" dirty="0" smtClean="0"/>
              <a:t>analizirati raspodjelu kao kariku poveznicu između proizvodnje i potrošnje sa svim njezinim kontroverzama i u svim njezinim aspektima;</a:t>
            </a:r>
            <a:endParaRPr lang="bs-Latn-BA" sz="2900" dirty="0" smtClean="0"/>
          </a:p>
          <a:p>
            <a:pPr lvl="0"/>
            <a:r>
              <a:rPr lang="hr-HR" sz="2900" dirty="0" smtClean="0"/>
              <a:t>prezentirati teorijske i praktične aspekte razmjene, nužne spone između proizvodnje i potrošnje i dati seriozan i sistematičan pristup tržišnom mehanizmu – regulatoru društvene reprodukcije;</a:t>
            </a:r>
            <a:endParaRPr lang="bs-Latn-BA" sz="2900" dirty="0" smtClean="0"/>
          </a:p>
          <a:p>
            <a:pPr lvl="0"/>
            <a:r>
              <a:rPr lang="hr-HR" sz="2900" dirty="0" smtClean="0"/>
              <a:t>analizirati fazu potrošnje kao proces konačne upotrebe bruto domaćeg proizvoda i vječiti uvjet opstanka ljudske vrste;</a:t>
            </a:r>
            <a:endParaRPr lang="bs-Latn-BA" sz="2900" dirty="0" smtClean="0"/>
          </a:p>
          <a:p>
            <a:pPr lvl="0"/>
            <a:r>
              <a:rPr lang="hr-HR" sz="2900" dirty="0" smtClean="0"/>
              <a:t>sagledati odnose u koje ljudi stupaju u proizvodnji i koji odgovaraju određenom stepenu razvitka proizvodnih snaga;</a:t>
            </a:r>
            <a:endParaRPr lang="bs-Latn-BA" sz="2900" dirty="0" smtClean="0"/>
          </a:p>
          <a:p>
            <a:pPr lvl="0"/>
            <a:r>
              <a:rPr lang="hr-HR" sz="2900" dirty="0" smtClean="0"/>
              <a:t>definirati makroekonomske indikatore u koje se sažimaju rezultati društvenog privređivanja;</a:t>
            </a:r>
            <a:endParaRPr lang="bs-Latn-BA" sz="2900" dirty="0" smtClean="0"/>
          </a:p>
          <a:p>
            <a:pPr lvl="0"/>
            <a:r>
              <a:rPr lang="hr-HR" sz="2900" dirty="0" smtClean="0"/>
              <a:t>dati osvrt na ekonomski rast i razvoj;</a:t>
            </a:r>
            <a:endParaRPr lang="bs-Latn-BA" sz="2900" dirty="0" smtClean="0"/>
          </a:p>
          <a:p>
            <a:pPr lvl="0"/>
            <a:r>
              <a:rPr lang="hr-HR" sz="2900" dirty="0" smtClean="0"/>
              <a:t>klasificirati poslovne (konjunkturne) cikluse i sagledati uzroke njihovog nastajanja;</a:t>
            </a:r>
            <a:endParaRPr lang="bs-Latn-BA" sz="2900" dirty="0" smtClean="0"/>
          </a:p>
          <a:p>
            <a:r>
              <a:rPr lang="hr-HR" sz="2900" dirty="0" smtClean="0"/>
              <a:t>sagledati međuovisnost i uzajamnu povezanost između države i ekonomije.</a:t>
            </a:r>
            <a:endParaRPr lang="bs-Latn-BA" sz="29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bs-Latn-BA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,,studenti stiču znanja o ekonomskim terminima, pojavama i zakonitostima“</a:t>
            </a:r>
          </a:p>
          <a:p>
            <a:endParaRPr lang="bs-Latn-B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VJEŽBE </a:t>
            </a:r>
            <a:r>
              <a:rPr lang="en-US" dirty="0" smtClean="0"/>
              <a:t>2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109728" indent="0">
              <a:buNone/>
            </a:pPr>
            <a:r>
              <a:rPr lang="bs-Latn-BA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Tematske jedinice predmeta Ekonomske osnove države i prava:</a:t>
            </a:r>
          </a:p>
          <a:p>
            <a:pPr marL="109728" indent="0">
              <a:buNone/>
            </a:pPr>
            <a:endParaRPr lang="bs-Latn-BA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hr-HR" b="1" dirty="0" smtClean="0"/>
              <a:t>UVOD U EKONOMIJU</a:t>
            </a:r>
            <a:endParaRPr lang="bs-Latn-BA" dirty="0" smtClean="0"/>
          </a:p>
          <a:p>
            <a:pPr lvl="0"/>
            <a:r>
              <a:rPr lang="hr-HR" b="1" dirty="0" smtClean="0"/>
              <a:t>EVOLUCIJA EKONOMSKE MISLI</a:t>
            </a:r>
            <a:endParaRPr lang="bs-Latn-BA" dirty="0" smtClean="0"/>
          </a:p>
          <a:p>
            <a:pPr lvl="0"/>
            <a:r>
              <a:rPr lang="hr-HR" b="1" dirty="0" smtClean="0"/>
              <a:t>EKONOMSKI PROCES</a:t>
            </a:r>
            <a:endParaRPr lang="bs-Latn-BA" dirty="0" smtClean="0"/>
          </a:p>
          <a:p>
            <a:pPr lvl="0"/>
            <a:r>
              <a:rPr lang="hr-HR" b="1" dirty="0" smtClean="0"/>
              <a:t>PROIZVODNJA</a:t>
            </a:r>
            <a:endParaRPr lang="bs-Latn-BA" dirty="0" smtClean="0"/>
          </a:p>
          <a:p>
            <a:pPr lvl="0"/>
            <a:r>
              <a:rPr lang="hr-HR" b="1" dirty="0" smtClean="0"/>
              <a:t>RASPODJELA</a:t>
            </a:r>
            <a:endParaRPr lang="bs-Latn-BA" dirty="0" smtClean="0"/>
          </a:p>
          <a:p>
            <a:pPr lvl="0"/>
            <a:r>
              <a:rPr lang="hr-HR" b="1" dirty="0" smtClean="0"/>
              <a:t>RAZMJENA</a:t>
            </a:r>
            <a:endParaRPr lang="bs-Latn-BA" dirty="0" smtClean="0"/>
          </a:p>
          <a:p>
            <a:pPr lvl="0"/>
            <a:r>
              <a:rPr lang="hr-HR" b="1" dirty="0" smtClean="0"/>
              <a:t>POTROŠNJA</a:t>
            </a:r>
            <a:endParaRPr lang="bs-Latn-BA" dirty="0" smtClean="0"/>
          </a:p>
          <a:p>
            <a:pPr lvl="0"/>
            <a:r>
              <a:rPr lang="hr-HR" b="1" dirty="0" smtClean="0"/>
              <a:t>PRINCIPI PROIZVODNJE I ORGANIZACIJA POSLOVANJA</a:t>
            </a:r>
            <a:endParaRPr lang="bs-Latn-BA" dirty="0" smtClean="0"/>
          </a:p>
          <a:p>
            <a:pPr lvl="0"/>
            <a:r>
              <a:rPr lang="hr-HR" b="1" dirty="0" smtClean="0"/>
              <a:t>MJERENJE EKONOMSKE AKTIVNOSTI</a:t>
            </a:r>
            <a:endParaRPr lang="bs-Latn-BA" dirty="0" smtClean="0"/>
          </a:p>
          <a:p>
            <a:pPr lvl="0"/>
            <a:r>
              <a:rPr lang="hr-HR" b="1" dirty="0" smtClean="0"/>
              <a:t>EKONOMSKI RAST I RAZVOJ</a:t>
            </a:r>
          </a:p>
          <a:p>
            <a:pPr lvl="0"/>
            <a:r>
              <a:rPr lang="hr-HR" b="1" dirty="0" smtClean="0"/>
              <a:t>POSLOVNI (KONJUNKTURNI) CIKLUSI</a:t>
            </a:r>
            <a:endParaRPr lang="bs-Latn-BA" dirty="0" smtClean="0"/>
          </a:p>
          <a:p>
            <a:r>
              <a:rPr lang="hr-HR" b="1" dirty="0" smtClean="0"/>
              <a:t>DRŽAVA I EKONOMIJA</a:t>
            </a:r>
            <a:endParaRPr lang="bs-Latn-BA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>1.</a:t>
            </a:r>
            <a:r>
              <a:rPr lang="hr-HR" b="1" dirty="0" smtClean="0"/>
              <a:t>PRISTUPI IZLAGANJU TEMELJNIH TEORIJSKIH ZNANJA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2.</a:t>
            </a:r>
            <a:r>
              <a:rPr lang="hr-HR" b="1" dirty="0" smtClean="0"/>
              <a:t>GLAVNI TOKOVI EKONOMSKE MISLI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endParaRPr lang="en-US" dirty="0" smtClean="0"/>
          </a:p>
          <a:p>
            <a:pPr lvl="0"/>
            <a:r>
              <a:rPr lang="hr-HR" dirty="0" smtClean="0"/>
              <a:t>RANA EKONOMSKA MISAO</a:t>
            </a:r>
            <a:endParaRPr lang="en-US" dirty="0" smtClean="0"/>
          </a:p>
          <a:p>
            <a:pPr lvl="0"/>
            <a:r>
              <a:rPr lang="hr-HR" dirty="0" smtClean="0"/>
              <a:t>ANTIČKA EKONOMSKA MISAO</a:t>
            </a:r>
            <a:endParaRPr lang="en-US" dirty="0" smtClean="0"/>
          </a:p>
          <a:p>
            <a:pPr lvl="0"/>
            <a:r>
              <a:rPr lang="hr-HR" dirty="0" smtClean="0"/>
              <a:t>EKONOMSKA MISAO SREDNJEG VIJEKA</a:t>
            </a:r>
            <a:endParaRPr lang="en-US" dirty="0" smtClean="0"/>
          </a:p>
          <a:p>
            <a:pPr lvl="0"/>
            <a:r>
              <a:rPr lang="hr-HR" dirty="0" smtClean="0"/>
              <a:t>EKONOMSKE DOKTRINE NOVOG VIJEKA</a:t>
            </a:r>
            <a:endParaRPr lang="en-US" dirty="0" smtClean="0"/>
          </a:p>
          <a:p>
            <a:pPr lvl="0"/>
            <a:r>
              <a:rPr lang="hr-HR" dirty="0" smtClean="0"/>
              <a:t>MERKANTILIZAM</a:t>
            </a:r>
            <a:endParaRPr lang="en-US" dirty="0" smtClean="0"/>
          </a:p>
          <a:p>
            <a:pPr lvl="0"/>
            <a:r>
              <a:rPr lang="hr-HR" dirty="0" smtClean="0"/>
              <a:t>FIZIOKRATIZAM</a:t>
            </a:r>
            <a:endParaRPr lang="en-US" dirty="0" smtClean="0"/>
          </a:p>
          <a:p>
            <a:pPr lvl="0"/>
            <a:r>
              <a:rPr lang="hr-HR" dirty="0" smtClean="0"/>
              <a:t>KLASIČNA LIBERALNA ŠKOLA</a:t>
            </a:r>
            <a:endParaRPr lang="en-US" dirty="0" smtClean="0"/>
          </a:p>
          <a:p>
            <a:pPr lvl="0"/>
            <a:r>
              <a:rPr lang="hr-HR" dirty="0" smtClean="0"/>
              <a:t>UTOPIJSKI SOCIJALIZAM</a:t>
            </a:r>
            <a:endParaRPr lang="en-US" dirty="0" smtClean="0"/>
          </a:p>
          <a:p>
            <a:pPr lvl="0"/>
            <a:r>
              <a:rPr lang="hr-HR" dirty="0" smtClean="0"/>
              <a:t>MARKSISTIČKA EKONOMSKA ŠKOLA </a:t>
            </a:r>
            <a:endParaRPr lang="en-US" dirty="0" smtClean="0"/>
          </a:p>
          <a:p>
            <a:pPr lvl="0"/>
            <a:r>
              <a:rPr lang="hr-HR" dirty="0" smtClean="0"/>
              <a:t>NJEMAČKA HISTORIJSKA ŠKOLA</a:t>
            </a:r>
            <a:endParaRPr lang="en-US" dirty="0" smtClean="0"/>
          </a:p>
          <a:p>
            <a:pPr lvl="0"/>
            <a:r>
              <a:rPr lang="hr-HR" dirty="0" smtClean="0"/>
              <a:t>KEJNESIJANSKA ŠKOLA</a:t>
            </a:r>
            <a:endParaRPr lang="en-US" dirty="0" smtClean="0"/>
          </a:p>
          <a:p>
            <a:pPr lvl="0"/>
            <a:r>
              <a:rPr lang="hr-HR" dirty="0" smtClean="0"/>
              <a:t>NEORIKARDIJANSKA EKONOMIJA</a:t>
            </a:r>
            <a:endParaRPr lang="en-US" dirty="0" smtClean="0"/>
          </a:p>
          <a:p>
            <a:r>
              <a:rPr lang="hr-HR" dirty="0" smtClean="0"/>
              <a:t>INSTITUCIONALIZAM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20</TotalTime>
  <Words>326</Words>
  <Application>Microsoft Office PowerPoint</Application>
  <PresentationFormat>On-screen Show (4:3)</PresentationFormat>
  <Paragraphs>53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Urban</vt:lpstr>
      <vt:lpstr>PRAVNI FAKULTET  EKONOMSKE OSNOVE DRŽAVE I PRAVA Jašarević, Faruk &amp; Zlatan Jašarević (2010). POLITIČKA EKONOMIJA. Sarajevo: Interlinea. </vt:lpstr>
      <vt:lpstr> VJEŽBE 2 </vt:lpstr>
      <vt:lpstr>VJEŽBE 2</vt:lpstr>
      <vt:lpstr>1.PRISTUPI IZLAGANJU TEMELJNIH TEORIJSKIH ZNANJA  2.GLAVNI TOKOVI EKONOMSKE MISLI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Haris</dc:creator>
  <cp:lastModifiedBy>Windows User</cp:lastModifiedBy>
  <cp:revision>10</cp:revision>
  <dcterms:created xsi:type="dcterms:W3CDTF">2018-10-08T16:50:54Z</dcterms:created>
  <dcterms:modified xsi:type="dcterms:W3CDTF">2019-10-13T05:14:38Z</dcterms:modified>
</cp:coreProperties>
</file>