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5" r:id="rId3"/>
    <p:sldId id="276" r:id="rId4"/>
    <p:sldId id="258" r:id="rId5"/>
    <p:sldId id="259" r:id="rId6"/>
    <p:sldId id="260" r:id="rId7"/>
    <p:sldId id="261" r:id="rId8"/>
    <p:sldId id="262" r:id="rId9"/>
    <p:sldId id="263" r:id="rId10"/>
    <p:sldId id="264" r:id="rId11"/>
    <p:sldId id="265" r:id="rId12"/>
    <p:sldId id="266" r:id="rId13"/>
    <p:sldId id="267" r:id="rId14"/>
    <p:sldId id="268" r:id="rId15"/>
    <p:sldId id="269" r:id="rId16"/>
    <p:sldId id="274" r:id="rId17"/>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p:scale>
          <a:sx n="81" d="100"/>
          <a:sy n="81" d="100"/>
        </p:scale>
        <p:origin x="-1296"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s-Latn-B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3767583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28985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81904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53090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s-Latn-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99128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Date Placeholder 4"/>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2334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7" name="Date Placeholder 6"/>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70834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Date Placeholder 2"/>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44531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85953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56360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s-Latn-B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s-Latn-B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11.10.2019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46907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21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bs-Latn-B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8837E-E15A-4F53-9B86-A0EBC71CFA8D}" type="datetimeFigureOut">
              <a:rPr lang="bs-Latn-BA" smtClean="0"/>
              <a:t>11.10.2019</a:t>
            </a:fld>
            <a:endParaRPr lang="bs-Latn-B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BB6C7-3784-4EE1-A5B5-69659B6F2E84}" type="slidenum">
              <a:rPr lang="bs-Latn-BA" smtClean="0"/>
              <a:t>‹#›</a:t>
            </a:fld>
            <a:endParaRPr lang="bs-Latn-BA"/>
          </a:p>
        </p:txBody>
      </p:sp>
    </p:spTree>
    <p:extLst>
      <p:ext uri="{BB962C8B-B14F-4D97-AF65-F5344CB8AC3E}">
        <p14:creationId xmlns:p14="http://schemas.microsoft.com/office/powerpoint/2010/main" val="4276420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3528" y="1988841"/>
            <a:ext cx="8496944" cy="1611610"/>
          </a:xfrm>
        </p:spPr>
        <p:txBody>
          <a:bodyPr>
            <a:normAutofit/>
          </a:bodyPr>
          <a:lstStyle/>
          <a:p>
            <a:r>
              <a:rPr lang="bs-Latn-BA" sz="3600" b="1" dirty="0" smtClean="0">
                <a:latin typeface="Times New Roman" pitchFamily="18" charset="0"/>
                <a:cs typeface="Times New Roman" pitchFamily="18" charset="0"/>
              </a:rPr>
              <a:t>Sociologija sa sociologijom prava</a:t>
            </a:r>
            <a:endParaRPr lang="bs-Latn-BA" sz="3600" b="1" dirty="0">
              <a:latin typeface="Times New Roman" pitchFamily="18" charset="0"/>
              <a:cs typeface="Times New Roman" pitchFamily="18" charset="0"/>
            </a:endParaRPr>
          </a:p>
        </p:txBody>
      </p:sp>
      <p:sp>
        <p:nvSpPr>
          <p:cNvPr id="5" name="Subtitle 4"/>
          <p:cNvSpPr>
            <a:spLocks noGrp="1"/>
          </p:cNvSpPr>
          <p:nvPr>
            <p:ph type="subTitle" idx="1"/>
          </p:nvPr>
        </p:nvSpPr>
        <p:spPr>
          <a:xfrm>
            <a:off x="1371600" y="3356992"/>
            <a:ext cx="6400800" cy="3240360"/>
          </a:xfrm>
        </p:spPr>
        <p:txBody>
          <a:bodyPr>
            <a:normAutofit/>
          </a:bodyPr>
          <a:lstStyle/>
          <a:p>
            <a:r>
              <a:rPr lang="bs-Latn-BA" sz="3600" b="1" dirty="0" smtClean="0">
                <a:solidFill>
                  <a:schemeClr val="tx1"/>
                </a:solidFill>
                <a:latin typeface="Times New Roman" pitchFamily="18" charset="0"/>
                <a:cs typeface="Times New Roman" pitchFamily="18" charset="0"/>
              </a:rPr>
              <a:t>Prof. dr. Mensur Kustura</a:t>
            </a:r>
          </a:p>
          <a:p>
            <a:endParaRPr lang="bs-Latn-BA" b="1" dirty="0">
              <a:solidFill>
                <a:schemeClr val="tx1"/>
              </a:solidFill>
              <a:latin typeface="Cambria" panose="02040503050406030204" pitchFamily="18" charset="0"/>
            </a:endParaRPr>
          </a:p>
          <a:p>
            <a:endParaRPr lang="bs-Latn-BA" b="1" dirty="0" smtClean="0">
              <a:solidFill>
                <a:schemeClr val="tx1"/>
              </a:solidFill>
              <a:latin typeface="Cambria" panose="02040503050406030204" pitchFamily="18" charset="0"/>
            </a:endParaRPr>
          </a:p>
          <a:p>
            <a:endParaRPr lang="bs-Latn-BA" b="1" dirty="0" smtClean="0">
              <a:solidFill>
                <a:schemeClr val="tx1"/>
              </a:solidFill>
              <a:latin typeface="Cambria" panose="02040503050406030204" pitchFamily="18" charset="0"/>
            </a:endParaRPr>
          </a:p>
          <a:p>
            <a:r>
              <a:rPr lang="bs-Latn-BA" sz="2400" b="1" dirty="0" smtClean="0">
                <a:solidFill>
                  <a:schemeClr val="tx1"/>
                </a:solidFill>
                <a:latin typeface="Cambria" panose="02040503050406030204" pitchFamily="18" charset="0"/>
              </a:rPr>
              <a:t>201</a:t>
            </a:r>
            <a:r>
              <a:rPr lang="en-US" sz="2400" b="1" dirty="0" smtClean="0">
                <a:solidFill>
                  <a:schemeClr val="tx1"/>
                </a:solidFill>
                <a:latin typeface="Cambria" panose="02040503050406030204" pitchFamily="18" charset="0"/>
              </a:rPr>
              <a:t>9</a:t>
            </a:r>
            <a:r>
              <a:rPr lang="bs-Latn-BA" sz="2400" b="1" dirty="0" smtClean="0">
                <a:solidFill>
                  <a:schemeClr val="tx1"/>
                </a:solidFill>
                <a:latin typeface="Cambria" panose="02040503050406030204" pitchFamily="18" charset="0"/>
              </a:rPr>
              <a:t>/20</a:t>
            </a:r>
            <a:r>
              <a:rPr lang="en-US" sz="2400" b="1" dirty="0" smtClean="0">
                <a:solidFill>
                  <a:schemeClr val="tx1"/>
                </a:solidFill>
                <a:latin typeface="Cambria" panose="02040503050406030204" pitchFamily="18" charset="0"/>
              </a:rPr>
              <a:t>20</a:t>
            </a:r>
            <a:endParaRPr lang="bs-Latn-BA" sz="2400" b="1" dirty="0">
              <a:solidFill>
                <a:schemeClr val="tx1"/>
              </a:solidFill>
              <a:latin typeface="Cambria" panose="02040503050406030204" pitchFamily="18" charset="0"/>
            </a:endParaRPr>
          </a:p>
        </p:txBody>
      </p:sp>
    </p:spTree>
    <p:extLst>
      <p:ext uri="{BB962C8B-B14F-4D97-AF65-F5344CB8AC3E}">
        <p14:creationId xmlns:p14="http://schemas.microsoft.com/office/powerpoint/2010/main" val="1895857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Emil Dirkem</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vi-VN" dirty="0" smtClean="0">
                <a:latin typeface="Times New Roman" panose="02020603050405020304" pitchFamily="18" charset="0"/>
                <a:cs typeface="Times New Roman" panose="02020603050405020304" pitchFamily="18" charset="0"/>
              </a:rPr>
              <a:t>Prema </a:t>
            </a:r>
            <a:r>
              <a:rPr lang="vi-VN" dirty="0">
                <a:latin typeface="Times New Roman" panose="02020603050405020304" pitchFamily="18" charset="0"/>
                <a:cs typeface="Times New Roman" panose="02020603050405020304" pitchFamily="18" charset="0"/>
              </a:rPr>
              <a:t>Dirkemu oblici kolektivne svijesti postoje objektivno, nezavisno od individualnih osjećanja, te kao takvi obezbjeđuju jedinstvo društva kao živog sistema organizma. Oblici kolektivne svijesti se manifestuju u moralu, religiji, običajiima i sa svojim normama, pravilima prisiljavaju pojedinca da se ponaša u skladu sa potrebama i interesima društva. Kolektivna svijest je najsnažnije artikulisana u religiji. </a:t>
            </a:r>
            <a:endParaRPr lang="hr-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2813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Max Weber</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vi-VN" dirty="0">
                <a:latin typeface="Times New Roman" panose="02020603050405020304" pitchFamily="18" charset="0"/>
                <a:cs typeface="Times New Roman" panose="02020603050405020304" pitchFamily="18" charset="0"/>
              </a:rPr>
              <a:t>Max Weber je jedan od osnivača moderne sociologije, a posebno sociologije u oblasti kulture. Historijske i duhovne nauke suprotstavio je prirodnim naukama. Max Weber, istaknuti predstavnik njemačke sociološke misli, u modernoj sociologiji ima veliki značaj od definisanja sociologije kao nauke do analize fenomena vlasti i duha birokratije. Istorijske cijeline društva mogu se shvatiti metodom idealnih tipova odnosno određenih tipova kulturnog i vrijednosnog </a:t>
            </a:r>
            <a:r>
              <a:rPr lang="vi-VN" dirty="0" smtClean="0">
                <a:latin typeface="Times New Roman" panose="02020603050405020304" pitchFamily="18" charset="0"/>
                <a:cs typeface="Times New Roman" panose="02020603050405020304" pitchFamily="18" charset="0"/>
              </a:rPr>
              <a:t>ponašanja</a:t>
            </a:r>
            <a:r>
              <a:rPr lang="hr-HR" dirty="0" smtClean="0">
                <a:latin typeface="Times New Roman" panose="02020603050405020304" pitchFamily="18" charset="0"/>
                <a:cs typeface="Times New Roman" panose="02020603050405020304" pitchFamily="18" charset="0"/>
              </a:rPr>
              <a:t>.</a:t>
            </a:r>
            <a:endParaRPr lang="hr-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1250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Georg Zimmel</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vi-VN" dirty="0" smtClean="0">
                <a:latin typeface="Times New Roman" panose="02020603050405020304" pitchFamily="18" charset="0"/>
                <a:cs typeface="Times New Roman" panose="02020603050405020304" pitchFamily="18" charset="0"/>
              </a:rPr>
              <a:t>Georg </a:t>
            </a:r>
            <a:r>
              <a:rPr lang="vi-VN" dirty="0">
                <a:latin typeface="Times New Roman" panose="02020603050405020304" pitchFamily="18" charset="0"/>
                <a:cs typeface="Times New Roman" panose="02020603050405020304" pitchFamily="18" charset="0"/>
              </a:rPr>
              <a:t>Zimmel, njemački sociolog, predstavnik je formalističkog pravca u sociologiji. Prema ovom pravcu socijalne pojave se proučavaju u čistom obliku koji je oslobođen materijalnog sadržaja, a za predmet proučavanja uzima čiste oblike (forme) socijalnih odnosa u društvu. Zimmel je objašnjavao da socijalne pojave imaju dvije strane: sadržinu i formu. Sadržajnu stranu socijalnih pojava ispituju istorija, lingvistika, pravo, dok sociologija ispituje formalnu stranu društvenih pojava, odnosno socijalne forme. </a:t>
            </a:r>
            <a:endParaRPr lang="hr-BA" dirty="0"/>
          </a:p>
        </p:txBody>
      </p:sp>
    </p:spTree>
    <p:extLst>
      <p:ext uri="{BB962C8B-B14F-4D97-AF65-F5344CB8AC3E}">
        <p14:creationId xmlns:p14="http://schemas.microsoft.com/office/powerpoint/2010/main" val="1493325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Karl Marks</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vi-VN" dirty="0">
                <a:latin typeface="+mj-lt"/>
              </a:rPr>
              <a:t>Karl Marks je njemački filozof, ekonomist i sociolog. U proučavanju društva polazi od filozofije istorije, postavljajući osnovno pitanje: koje su društvene snage koje određuju društveni razvoj? Kao i Sen Simon vidio je da se glavne društvene snage nalaze u proizvodnji, u usavršavanju industrije. Apostrofirao je postojeći antagonizam između buržoazije, koja posjeduje sredstva za proizvodnju, i proletarijata, koji samo radi tim sredstvima.</a:t>
            </a:r>
            <a:endParaRPr lang="hr-BA" dirty="0">
              <a:latin typeface="+mj-lt"/>
            </a:endParaRPr>
          </a:p>
        </p:txBody>
      </p:sp>
    </p:spTree>
    <p:extLst>
      <p:ext uri="{BB962C8B-B14F-4D97-AF65-F5344CB8AC3E}">
        <p14:creationId xmlns:p14="http://schemas.microsoft.com/office/powerpoint/2010/main" val="3640808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Karl Marks</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vi-VN" dirty="0">
                <a:latin typeface="+mj-lt"/>
              </a:rPr>
              <a:t>U društvenoj proizvodnji svoga života ljudi stupaju u određene nužne odnose, nezavisno od njihove volje, odnose proizvodnje, koji odgovaraju određenom stepenu razvoja njihovih materijalnih proizvodnih snaga. Cjelokupnost tih odnosa proizvodnje sačinjava ekonomsku strukturu društva, realnu osnovu, na kojoj se diže pravna i politička nadgradnja i kojoj odgovaraju određeni oblici društvene svijesti.</a:t>
            </a:r>
            <a:endParaRPr lang="hr-BA" dirty="0">
              <a:latin typeface="+mj-lt"/>
            </a:endParaRPr>
          </a:p>
        </p:txBody>
      </p:sp>
    </p:spTree>
    <p:extLst>
      <p:ext uri="{BB962C8B-B14F-4D97-AF65-F5344CB8AC3E}">
        <p14:creationId xmlns:p14="http://schemas.microsoft.com/office/powerpoint/2010/main" val="2849322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Karl Marks</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vi-VN" dirty="0">
                <a:latin typeface="Times New Roman" panose="02020603050405020304" pitchFamily="18" charset="0"/>
                <a:cs typeface="Times New Roman" panose="02020603050405020304" pitchFamily="18" charset="0"/>
              </a:rPr>
              <a:t>Ne određuje svijest ljudi njihovo biće, već obrnuto, njihovo društveno biće određuje njihovu svijest. Na izvjesnom stepenu svoga razvitka dolaze materijalne proizvodne snage društva u antagonizam s postojećim odnosima proizvodnje ili samo što je pravni izraz za to, s odnosima vlasništva u čijem su se okviru dotle kretale. Iz oblika razvijanja proizvodnih snaga ti se odnosi pretvaraju u njihove okove. Tada nastupa epoha socijalne revolucije.</a:t>
            </a:r>
            <a:endParaRPr lang="hr-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0568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Zaključak</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sz="2800" dirty="0" smtClean="0">
                <a:latin typeface="Times New Roman" pitchFamily="18" charset="0"/>
                <a:cs typeface="Times New Roman" pitchFamily="18" charset="0"/>
              </a:rPr>
              <a:t>Sociologija kao nauka dobija svoj status sa Ogistom Kontom, koji joj dodjeljuje ime, predmet i metod.</a:t>
            </a:r>
          </a:p>
          <a:p>
            <a:pPr algn="just"/>
            <a:r>
              <a:rPr lang="hr-BA" sz="2800" dirty="0" smtClean="0">
                <a:latin typeface="Times New Roman" pitchFamily="18" charset="0"/>
                <a:cs typeface="Times New Roman" pitchFamily="18" charset="0"/>
              </a:rPr>
              <a:t>Drugi sociolozi su dalji veliki doprinos razvoju i afirmaciji sociologije kao nauke (Direkm, Weber, Marks, Zimmel).</a:t>
            </a:r>
          </a:p>
          <a:p>
            <a:pPr algn="just"/>
            <a:r>
              <a:rPr lang="hr-BA" sz="2800" dirty="0" smtClean="0">
                <a:latin typeface="Times New Roman" pitchFamily="18" charset="0"/>
                <a:cs typeface="Times New Roman" pitchFamily="18" charset="0"/>
              </a:rPr>
              <a:t>Taj doprinos se manifestuje u razvoju metoda istraživanja u sociologiji, osnivanju novih teorijskih pravca, afirmaciji sociologije kao akademske discipline etc.</a:t>
            </a:r>
            <a:endParaRPr lang="hr-BA" sz="2800" dirty="0">
              <a:latin typeface="Times New Roman" pitchFamily="18" charset="0"/>
              <a:cs typeface="Times New Roman" pitchFamily="18" charset="0"/>
            </a:endParaRPr>
          </a:p>
        </p:txBody>
      </p:sp>
    </p:spTree>
    <p:extLst>
      <p:ext uri="{BB962C8B-B14F-4D97-AF65-F5344CB8AC3E}">
        <p14:creationId xmlns:p14="http://schemas.microsoft.com/office/powerpoint/2010/main" val="2140198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UVOD</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dirty="0" smtClean="0">
                <a:latin typeface="Times New Roman" pitchFamily="18" charset="0"/>
                <a:cs typeface="Times New Roman" pitchFamily="18" charset="0"/>
              </a:rPr>
              <a:t>U  datoj prezentaciji bit će dat pregled učenja utemeljitelja moderne sociološke misli (Sen Simona, Ogista Konta, Herberta Spensera, Emila Dirkema, Maksa Webera, Geogra Zimmela, Karla Marksa).</a:t>
            </a:r>
          </a:p>
          <a:p>
            <a:pPr algn="just"/>
            <a:r>
              <a:rPr lang="hr-BA" dirty="0" smtClean="0">
                <a:latin typeface="Times New Roman" pitchFamily="18" charset="0"/>
                <a:cs typeface="Times New Roman" pitchFamily="18" charset="0"/>
              </a:rPr>
              <a:t>Svi gore navedeni teoretičari su dali veliki doprinos afirmaciji opšte sociologije kao nauke u  galeriji nauka o socijalnoj zbilji.</a:t>
            </a:r>
            <a:endParaRPr lang="hr-BA" dirty="0">
              <a:latin typeface="Times New Roman" pitchFamily="18" charset="0"/>
              <a:cs typeface="Times New Roman" pitchFamily="18" charset="0"/>
            </a:endParaRPr>
          </a:p>
        </p:txBody>
      </p:sp>
    </p:spTree>
    <p:extLst>
      <p:ext uri="{BB962C8B-B14F-4D97-AF65-F5344CB8AC3E}">
        <p14:creationId xmlns:p14="http://schemas.microsoft.com/office/powerpoint/2010/main" val="829523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Sen Simon</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marL="0" indent="0" algn="just">
              <a:buNone/>
            </a:pPr>
            <a:endParaRPr lang="hr-BA" dirty="0" smtClean="0">
              <a:latin typeface="Times New Roman" pitchFamily="18" charset="0"/>
              <a:cs typeface="Times New Roman" pitchFamily="18" charset="0"/>
            </a:endParaRPr>
          </a:p>
          <a:p>
            <a:pPr algn="just"/>
            <a:r>
              <a:rPr lang="hr-BA" sz="3300" dirty="0">
                <a:latin typeface="Times New Roman" pitchFamily="18" charset="0"/>
                <a:cs typeface="Times New Roman" pitchFamily="18" charset="0"/>
              </a:rPr>
              <a:t>Sen Simon je istaknuti predstavnik utopijskog socijalizma. Prvi je apostrofirao zahtjev za naukom. Po njegovom mišljenju, naućna otkrića i usavršavanje industrije dovest će do usavršavanja socijalnog poretka. Sen Simon pretpostavlja da će društvom, na osnovu naučnih principa, vladati inteligencija. Svojim terminima „nauka o čovjeku“ i „socijalna fiziologija“ društvenoj nauci postavio je nove metodološke zadatke: sociologija kao društvena nauka treba da istražuje ne samo društvene tvorevine nego i društvene procese</a:t>
            </a:r>
            <a:r>
              <a:rPr lang="hr-BA" dirty="0">
                <a:latin typeface="Times New Roman" pitchFamily="18" charset="0"/>
                <a:cs typeface="Times New Roman" pitchFamily="18" charset="0"/>
              </a:rPr>
              <a:t>.</a:t>
            </a:r>
            <a:endParaRPr lang="hr-BA" dirty="0" smtClean="0">
              <a:latin typeface="Times New Roman" pitchFamily="18" charset="0"/>
              <a:cs typeface="Times New Roman" pitchFamily="18" charset="0"/>
            </a:endParaRPr>
          </a:p>
          <a:p>
            <a:pPr marL="0" indent="0" algn="just">
              <a:buNone/>
            </a:pPr>
            <a:endParaRPr lang="hr-B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88336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smtClean="0">
                <a:latin typeface="Times New Roman" pitchFamily="18" charset="0"/>
                <a:cs typeface="Times New Roman" pitchFamily="18" charset="0"/>
              </a:rPr>
              <a:t>Ogist Kont</a:t>
            </a:r>
            <a:endParaRPr lang="bs-Latn-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marL="0" indent="0" algn="just">
              <a:buNone/>
            </a:pPr>
            <a:endParaRPr lang="hr-BA" dirty="0" smtClean="0">
              <a:latin typeface="Times New Roman" panose="02020603050405020304" pitchFamily="18" charset="0"/>
              <a:cs typeface="Times New Roman" panose="02020603050405020304" pitchFamily="18" charset="0"/>
            </a:endParaRPr>
          </a:p>
          <a:p>
            <a:pPr algn="just"/>
            <a:r>
              <a:rPr lang="hr-BA" sz="3900" dirty="0">
                <a:latin typeface="Times New Roman" panose="02020603050405020304" pitchFamily="18" charset="0"/>
                <a:cs typeface="Times New Roman" panose="02020603050405020304" pitchFamily="18" charset="0"/>
              </a:rPr>
              <a:t>Ogist Kont smatra se osnivačem sociologije kao posebne društvene nauke. On je francuski filozof, sociolog, matematičar. Konstituisao je sociologiju kao posebnu naučnu disciplinu i dao joj ime. U objašnjenju socijalnih pojava, a posebno njihovih zakonitosti, Kont smatra da se to može uraditi metodama prirodnih nauka, posebno metodama fizike i hemije. U tom smislu je i nauka o društvu nazvana socijalna fizika da bi kasnije dobila naziv sociologija.</a:t>
            </a:r>
          </a:p>
        </p:txBody>
      </p:sp>
    </p:spTree>
    <p:extLst>
      <p:ext uri="{BB962C8B-B14F-4D97-AF65-F5344CB8AC3E}">
        <p14:creationId xmlns:p14="http://schemas.microsoft.com/office/powerpoint/2010/main" val="3509993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Ogist Kont</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a:endParaRPr lang="hr-BA" dirty="0" smtClean="0">
              <a:latin typeface="Times New Roman" panose="02020603050405020304" pitchFamily="18" charset="0"/>
              <a:cs typeface="Times New Roman" panose="02020603050405020304" pitchFamily="18" charset="0"/>
            </a:endParaRPr>
          </a:p>
          <a:p>
            <a:pPr algn="just"/>
            <a:r>
              <a:rPr lang="hr-BA" sz="3800" dirty="0">
                <a:latin typeface="Times New Roman" panose="02020603050405020304" pitchFamily="18" charset="0"/>
                <a:cs typeface="Times New Roman" panose="02020603050405020304" pitchFamily="18" charset="0"/>
              </a:rPr>
              <a:t>U djelu pod naslovom „Kurs pozitivne filozofije“ Kont je izložio njegove sociološke poglede na socijalne pojave. Dalje, poznata je njegova sistematizacija nauka: matematika, astronomija, fizika, hemija, biologija i sociologija. Sociologija se dalje dijeli u dvije velike cjeline: socijalnu statiku i socijalnu dinamiku. Prva, socijalna statika za predmet svog proučavanja ima funkcionalnu povezanost različitih dijelova društva; druga, socijalna dinamika izučava zakone društvenog razvoja i progresa.</a:t>
            </a:r>
          </a:p>
          <a:p>
            <a:pPr algn="just"/>
            <a:endParaRPr lang="hr-BA" sz="3800"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pPr algn="just"/>
            <a:endParaRPr lang="hr-BA" dirty="0" smtClean="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6887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Herbert Spenser</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dirty="0">
                <a:latin typeface="Times New Roman" panose="02020603050405020304" pitchFamily="18" charset="0"/>
                <a:cs typeface="Times New Roman" panose="02020603050405020304" pitchFamily="18" charset="0"/>
              </a:rPr>
              <a:t>Herbert Spenser je engleski filozof, nastavljač Kontove misli. U svojim teorijskim analizama koristi termin sociologija kao naučna disciplina o strukturi društva. Dalje, razvio je skoro do savršenstva ideju biologizma u objašnjavanju društva i društvenog razvoja.</a:t>
            </a:r>
          </a:p>
          <a:p>
            <a:pPr algn="just"/>
            <a:r>
              <a:rPr lang="hr-BA" dirty="0">
                <a:latin typeface="Times New Roman" panose="02020603050405020304" pitchFamily="18" charset="0"/>
                <a:cs typeface="Times New Roman" panose="02020603050405020304" pitchFamily="18" charset="0"/>
              </a:rPr>
              <a:t>Spenser smatra da se društvo razvija kao organizam, od prostih ka složenijim oblicima, koji mogu biti heterogeni i diferencirani.</a:t>
            </a:r>
          </a:p>
          <a:p>
            <a:pPr algn="just"/>
            <a:endParaRPr lang="hr-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7513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Herbert Spenser</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dirty="0">
                <a:latin typeface="Times New Roman" panose="02020603050405020304" pitchFamily="18" charset="0"/>
                <a:cs typeface="Times New Roman" panose="02020603050405020304" pitchFamily="18" charset="0"/>
              </a:rPr>
              <a:t>Društvo je „nadorganizam“ koji ima ista svojstva i funkcije kao i pojedinačni organizam. Razvoj društva Spenser posmatra kroz dvije faze. U prvoj prevladava vojna organizacija a kasnije, zahvaljujući podjeli rada i napretku u proizvodnji, industrijska organizacija. Prije formiranja vojnog društva bilo je primitivno društvo sastavljeno od homogenih hordi. </a:t>
            </a:r>
          </a:p>
          <a:p>
            <a:pPr algn="just"/>
            <a:endParaRPr lang="hr-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5321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Emil Dirkem</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dirty="0">
                <a:latin typeface="Times New Roman" panose="02020603050405020304" pitchFamily="18" charset="0"/>
                <a:cs typeface="Times New Roman" panose="02020603050405020304" pitchFamily="18" charset="0"/>
              </a:rPr>
              <a:t>Emil Dirkem francuski sociolog, osnivač poznate francuske sociološke škole, koja je od Ogista Konta preuzela pozitivizam i sociologizam. Sociologija je pozitivna nauka jer izučava socijalne činjenice isto kao i prirodne nauke. Socijalne činjenice se nalaze izvan pojedinca i izvan uticaja volje pojedinca. Ličnost je posljedica a ne osnova društva.</a:t>
            </a:r>
          </a:p>
        </p:txBody>
      </p:sp>
    </p:spTree>
    <p:extLst>
      <p:ext uri="{BB962C8B-B14F-4D97-AF65-F5344CB8AC3E}">
        <p14:creationId xmlns:p14="http://schemas.microsoft.com/office/powerpoint/2010/main" val="329089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Emil Dirkem</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hr-BA" dirty="0">
                <a:latin typeface="Times New Roman" pitchFamily="18" charset="0"/>
                <a:cs typeface="Times New Roman" pitchFamily="18" charset="0"/>
              </a:rPr>
              <a:t>Sociologizam Emila Dirkema manifestuje se u tome što se socijalne pojave, odnosno činjenice, ne mogu svesti na pojedinca i pojedinačnu svijest. One postoje izvan individuuma kao nešto originalno, kao kolektivna svijest. Kolektivna svijest i društvena podjela rada čine osnovu društvene solidarnosti i socijalne integracije pojedinca i globalnog društva. Društvena solidarnost u primitivnim društvima je mahanička, zasniva se na moralnoj homogenosti primitivnih zajednica. </a:t>
            </a:r>
          </a:p>
        </p:txBody>
      </p:sp>
    </p:spTree>
    <p:extLst>
      <p:ext uri="{BB962C8B-B14F-4D97-AF65-F5344CB8AC3E}">
        <p14:creationId xmlns:p14="http://schemas.microsoft.com/office/powerpoint/2010/main" val="37455520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TotalTime>
  <Words>1056</Words>
  <Application>Microsoft Office PowerPoint</Application>
  <PresentationFormat>On-screen Show (4:3)</PresentationFormat>
  <Paragraphs>63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Sociologija sa sociologijom prava</vt:lpstr>
      <vt:lpstr>UVOD</vt:lpstr>
      <vt:lpstr>Sen Simon</vt:lpstr>
      <vt:lpstr>Ogist Kont</vt:lpstr>
      <vt:lpstr>Ogist Kont</vt:lpstr>
      <vt:lpstr>Herbert Spenser</vt:lpstr>
      <vt:lpstr>Herbert Spenser</vt:lpstr>
      <vt:lpstr>Emil Dirkem</vt:lpstr>
      <vt:lpstr>Emil Dirkem</vt:lpstr>
      <vt:lpstr>Emil Dirkem</vt:lpstr>
      <vt:lpstr>Max Weber</vt:lpstr>
      <vt:lpstr>Georg Zimmel</vt:lpstr>
      <vt:lpstr>Karl Marks</vt:lpstr>
      <vt:lpstr>Karl Marks</vt:lpstr>
      <vt:lpstr>Karl Marks</vt:lpstr>
      <vt:lpstr>Zaključak</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PFK8</dc:creator>
  <cp:lastModifiedBy>mensur</cp:lastModifiedBy>
  <cp:revision>23</cp:revision>
  <dcterms:created xsi:type="dcterms:W3CDTF">2017-03-02T12:00:53Z</dcterms:created>
  <dcterms:modified xsi:type="dcterms:W3CDTF">2019-10-11T07:17:12Z</dcterms:modified>
</cp:coreProperties>
</file>