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84" r:id="rId3"/>
    <p:sldId id="485" r:id="rId4"/>
    <p:sldId id="486" r:id="rId5"/>
    <p:sldId id="487" r:id="rId6"/>
    <p:sldId id="488" r:id="rId7"/>
    <p:sldId id="489" r:id="rId8"/>
    <p:sldId id="490" r:id="rId9"/>
    <p:sldId id="491" r:id="rId10"/>
    <p:sldId id="492" r:id="rId11"/>
    <p:sldId id="493" r:id="rId12"/>
    <p:sldId id="494" r:id="rId13"/>
    <p:sldId id="495" r:id="rId14"/>
    <p:sldId id="496" r:id="rId15"/>
    <p:sldId id="497" r:id="rId16"/>
    <p:sldId id="499" r:id="rId17"/>
    <p:sldId id="500" r:id="rId18"/>
    <p:sldId id="498" r:id="rId19"/>
    <p:sldId id="501" r:id="rId20"/>
    <p:sldId id="502" r:id="rId21"/>
    <p:sldId id="503" r:id="rId22"/>
    <p:sldId id="504" r:id="rId23"/>
    <p:sldId id="505" r:id="rId24"/>
    <p:sldId id="506" r:id="rId25"/>
    <p:sldId id="507" r:id="rId26"/>
    <p:sldId id="508" r:id="rId27"/>
    <p:sldId id="509" r:id="rId28"/>
    <p:sldId id="510" r:id="rId29"/>
    <p:sldId id="511" r:id="rId30"/>
    <p:sldId id="512" r:id="rId31"/>
    <p:sldId id="513" r:id="rId32"/>
    <p:sldId id="514" r:id="rId33"/>
    <p:sldId id="515" r:id="rId34"/>
    <p:sldId id="516" r:id="rId35"/>
    <p:sldId id="517" r:id="rId36"/>
    <p:sldId id="518" r:id="rId37"/>
    <p:sldId id="519" r:id="rId38"/>
    <p:sldId id="520" r:id="rId39"/>
    <p:sldId id="521" r:id="rId40"/>
    <p:sldId id="522" r:id="rId41"/>
    <p:sldId id="523" r:id="rId42"/>
    <p:sldId id="524" r:id="rId43"/>
    <p:sldId id="525" r:id="rId44"/>
    <p:sldId id="527" r:id="rId45"/>
    <p:sldId id="528" r:id="rId46"/>
    <p:sldId id="529" r:id="rId47"/>
    <p:sldId id="530" r:id="rId48"/>
    <p:sldId id="531" r:id="rId49"/>
    <p:sldId id="532" r:id="rId50"/>
    <p:sldId id="533" r:id="rId51"/>
    <p:sldId id="534" r:id="rId52"/>
    <p:sldId id="535" r:id="rId53"/>
    <p:sldId id="536" r:id="rId54"/>
    <p:sldId id="537" r:id="rId55"/>
    <p:sldId id="538" r:id="rId56"/>
    <p:sldId id="539" r:id="rId57"/>
    <p:sldId id="540" r:id="rId58"/>
    <p:sldId id="541" r:id="rId59"/>
    <p:sldId id="542" r:id="rId60"/>
    <p:sldId id="543" r:id="rId61"/>
    <p:sldId id="544" r:id="rId62"/>
    <p:sldId id="545" r:id="rId63"/>
    <p:sldId id="546" r:id="rId64"/>
    <p:sldId id="547" r:id="rId65"/>
    <p:sldId id="548" r:id="rId66"/>
    <p:sldId id="549" r:id="rId67"/>
    <p:sldId id="550" r:id="rId68"/>
    <p:sldId id="551" r:id="rId69"/>
    <p:sldId id="552" r:id="rId70"/>
    <p:sldId id="553" r:id="rId71"/>
    <p:sldId id="554" r:id="rId72"/>
    <p:sldId id="555" r:id="rId73"/>
    <p:sldId id="556" r:id="rId74"/>
    <p:sldId id="557" r:id="rId75"/>
    <p:sldId id="558" r:id="rId76"/>
    <p:sldId id="559" r:id="rId77"/>
    <p:sldId id="560" r:id="rId78"/>
    <p:sldId id="561" r:id="rId79"/>
    <p:sldId id="562" r:id="rId80"/>
    <p:sldId id="563" r:id="rId81"/>
    <p:sldId id="564" r:id="rId82"/>
    <p:sldId id="565" r:id="rId83"/>
    <p:sldId id="566" r:id="rId84"/>
    <p:sldId id="567" r:id="rId85"/>
    <p:sldId id="568" r:id="rId86"/>
    <p:sldId id="569" r:id="rId87"/>
    <p:sldId id="570" r:id="rId88"/>
    <p:sldId id="571" r:id="rId89"/>
    <p:sldId id="572" r:id="rId90"/>
    <p:sldId id="573" r:id="rId91"/>
    <p:sldId id="574" r:id="rId92"/>
    <p:sldId id="575" r:id="rId93"/>
    <p:sldId id="576" r:id="rId94"/>
    <p:sldId id="577" r:id="rId95"/>
    <p:sldId id="578" r:id="rId96"/>
    <p:sldId id="579" r:id="rId97"/>
    <p:sldId id="580" r:id="rId98"/>
    <p:sldId id="581" r:id="rId99"/>
    <p:sldId id="582" r:id="rId100"/>
    <p:sldId id="583" r:id="rId101"/>
    <p:sldId id="584" r:id="rId102"/>
    <p:sldId id="585" r:id="rId103"/>
    <p:sldId id="586" r:id="rId104"/>
    <p:sldId id="587" r:id="rId105"/>
    <p:sldId id="588" r:id="rId106"/>
    <p:sldId id="589" r:id="rId107"/>
    <p:sldId id="590" r:id="rId108"/>
    <p:sldId id="591" r:id="rId109"/>
    <p:sldId id="592" r:id="rId110"/>
    <p:sldId id="593" r:id="rId111"/>
    <p:sldId id="594" r:id="rId112"/>
    <p:sldId id="595" r:id="rId113"/>
    <p:sldId id="596" r:id="rId114"/>
    <p:sldId id="597" r:id="rId115"/>
    <p:sldId id="598" r:id="rId116"/>
    <p:sldId id="599" r:id="rId117"/>
    <p:sldId id="600" r:id="rId118"/>
    <p:sldId id="601" r:id="rId119"/>
    <p:sldId id="602" r:id="rId120"/>
    <p:sldId id="603" r:id="rId121"/>
    <p:sldId id="604" r:id="rId122"/>
    <p:sldId id="605" r:id="rId123"/>
    <p:sldId id="606" r:id="rId124"/>
    <p:sldId id="607" r:id="rId125"/>
    <p:sldId id="608" r:id="rId126"/>
    <p:sldId id="609" r:id="rId127"/>
    <p:sldId id="610" r:id="rId128"/>
    <p:sldId id="611" r:id="rId129"/>
    <p:sldId id="612" r:id="rId130"/>
    <p:sldId id="613" r:id="rId131"/>
    <p:sldId id="614" r:id="rId132"/>
    <p:sldId id="615" r:id="rId133"/>
    <p:sldId id="616" r:id="rId134"/>
    <p:sldId id="617" r:id="rId135"/>
    <p:sldId id="618" r:id="rId136"/>
    <p:sldId id="619" r:id="rId137"/>
    <p:sldId id="620" r:id="rId138"/>
    <p:sldId id="621" r:id="rId139"/>
    <p:sldId id="622" r:id="rId140"/>
    <p:sldId id="623" r:id="rId141"/>
    <p:sldId id="624" r:id="rId142"/>
    <p:sldId id="625" r:id="rId143"/>
    <p:sldId id="626" r:id="rId144"/>
    <p:sldId id="627" r:id="rId145"/>
    <p:sldId id="628" r:id="rId146"/>
    <p:sldId id="629" r:id="rId147"/>
    <p:sldId id="630" r:id="rId148"/>
    <p:sldId id="631" r:id="rId149"/>
    <p:sldId id="632" r:id="rId150"/>
    <p:sldId id="633" r:id="rId151"/>
    <p:sldId id="634" r:id="rId152"/>
    <p:sldId id="635" r:id="rId153"/>
    <p:sldId id="636" r:id="rId154"/>
    <p:sldId id="637" r:id="rId155"/>
    <p:sldId id="638" r:id="rId156"/>
    <p:sldId id="639" r:id="rId157"/>
    <p:sldId id="640" r:id="rId158"/>
    <p:sldId id="641" r:id="rId159"/>
    <p:sldId id="642" r:id="rId160"/>
    <p:sldId id="643" r:id="rId161"/>
    <p:sldId id="644" r:id="rId162"/>
    <p:sldId id="645" r:id="rId163"/>
    <p:sldId id="646" r:id="rId164"/>
    <p:sldId id="647" r:id="rId165"/>
    <p:sldId id="648" r:id="rId166"/>
    <p:sldId id="649" r:id="rId167"/>
    <p:sldId id="650" r:id="rId168"/>
    <p:sldId id="651" r:id="rId169"/>
    <p:sldId id="652" r:id="rId170"/>
    <p:sldId id="653" r:id="rId171"/>
    <p:sldId id="654" r:id="rId172"/>
    <p:sldId id="655" r:id="rId173"/>
    <p:sldId id="656" r:id="rId174"/>
    <p:sldId id="657" r:id="rId175"/>
    <p:sldId id="658" r:id="rId176"/>
    <p:sldId id="659" r:id="rId177"/>
    <p:sldId id="660" r:id="rId178"/>
    <p:sldId id="661" r:id="rId179"/>
    <p:sldId id="662" r:id="rId180"/>
    <p:sldId id="663" r:id="rId1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slide" Target="slides/slide179.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12/19/2018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s-Latn-BA" dirty="0" smtClean="0"/>
              <a:t>Institucije rimskog prava I</a:t>
            </a:r>
            <a:endParaRPr lang="bs-Latn-BA" dirty="0"/>
          </a:p>
        </p:txBody>
      </p:sp>
      <p:sp>
        <p:nvSpPr>
          <p:cNvPr id="3" name="Subtitle 2"/>
          <p:cNvSpPr>
            <a:spLocks noGrp="1"/>
          </p:cNvSpPr>
          <p:nvPr>
            <p:ph type="subTitle" idx="1"/>
          </p:nvPr>
        </p:nvSpPr>
        <p:spPr/>
        <p:txBody>
          <a:bodyPr/>
          <a:lstStyle/>
          <a:p>
            <a:endParaRPr lang="bs-Latn-BA" dirty="0"/>
          </a:p>
        </p:txBody>
      </p:sp>
    </p:spTree>
    <p:extLst>
      <p:ext uri="{BB962C8B-B14F-4D97-AF65-F5344CB8AC3E}">
        <p14:creationId xmlns:p14="http://schemas.microsoft.com/office/powerpoint/2010/main" val="1994641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638800"/>
          </a:xfrm>
        </p:spPr>
        <p:txBody>
          <a:bodyPr>
            <a:normAutofit fontScale="92500" lnSpcReduction="10000"/>
          </a:bodyPr>
          <a:lstStyle/>
          <a:p>
            <a:r>
              <a:rPr lang="bs-Latn-BA" dirty="0"/>
              <a:t>d) </a:t>
            </a:r>
            <a:r>
              <a:rPr lang="bs-Latn-BA" b="1" i="1" dirty="0"/>
              <a:t>Possessio bonae fidei </a:t>
            </a:r>
            <a:r>
              <a:rPr lang="bs-Latn-BA" dirty="0"/>
              <a:t>i </a:t>
            </a:r>
            <a:r>
              <a:rPr lang="bs-Latn-BA" b="1" i="1" dirty="0"/>
              <a:t>malae fidei</a:t>
            </a:r>
            <a:r>
              <a:rPr lang="bs-Latn-BA" dirty="0"/>
              <a:t>, odnosno pošteni i nepošteni posjed. </a:t>
            </a:r>
            <a:endParaRPr lang="bs-Latn-BA" dirty="0" smtClean="0"/>
          </a:p>
          <a:p>
            <a:r>
              <a:rPr lang="bs-Latn-BA" b="1" i="1" dirty="0" smtClean="0"/>
              <a:t>Bonae </a:t>
            </a:r>
            <a:r>
              <a:rPr lang="bs-Latn-BA" b="1" i="1" dirty="0"/>
              <a:t>fidei possessor </a:t>
            </a:r>
            <a:r>
              <a:rPr lang="bs-Latn-BA" dirty="0"/>
              <a:t>stiče posjed od nevlasnika, a ne zna za tu činjenicu. </a:t>
            </a:r>
            <a:endParaRPr lang="bs-Latn-BA" dirty="0" smtClean="0"/>
          </a:p>
          <a:p>
            <a:r>
              <a:rPr lang="bs-Latn-BA" dirty="0" smtClean="0"/>
              <a:t>Nalazi </a:t>
            </a:r>
            <a:r>
              <a:rPr lang="bs-Latn-BA" dirty="0"/>
              <a:t>se u oprostivoj zabludi, a istovremeno je </a:t>
            </a:r>
            <a:r>
              <a:rPr lang="bs-Latn-BA" dirty="0" smtClean="0"/>
              <a:t>ubijeđen </a:t>
            </a:r>
            <a:r>
              <a:rPr lang="bs-Latn-BA" dirty="0"/>
              <a:t>u zakonitost svog sticanja. </a:t>
            </a:r>
            <a:endParaRPr lang="bs-Latn-BA" dirty="0" smtClean="0"/>
          </a:p>
          <a:p>
            <a:r>
              <a:rPr lang="bs-Latn-BA" b="1" i="1" dirty="0" smtClean="0"/>
              <a:t>Malae </a:t>
            </a:r>
            <a:r>
              <a:rPr lang="bs-Latn-BA" b="1" i="1" dirty="0"/>
              <a:t>fidei possessor </a:t>
            </a:r>
            <a:r>
              <a:rPr lang="bs-Latn-BA" dirty="0"/>
              <a:t>je posjednik koji zna za nevaljanost svog sticanja ili bi za nju morao znati</a:t>
            </a:r>
            <a:r>
              <a:rPr lang="bs-Latn-BA" dirty="0" smtClean="0"/>
              <a:t>.</a:t>
            </a:r>
          </a:p>
          <a:p>
            <a:r>
              <a:rPr lang="bs-Latn-BA" dirty="0" smtClean="0"/>
              <a:t> </a:t>
            </a:r>
            <a:r>
              <a:rPr lang="bs-Latn-BA" dirty="0"/>
              <a:t>Ovo razlikovanje ima posljedicu kod sticanja vlasništva uzukapijom, kod rješavanja pitanja vraćanja plodova i naknade troškova u vlasničkoj parnici. </a:t>
            </a:r>
          </a:p>
          <a:p>
            <a:endParaRPr lang="bs-Latn-BA" dirty="0"/>
          </a:p>
        </p:txBody>
      </p:sp>
    </p:spTree>
    <p:extLst>
      <p:ext uri="{BB962C8B-B14F-4D97-AF65-F5344CB8AC3E}">
        <p14:creationId xmlns:p14="http://schemas.microsoft.com/office/powerpoint/2010/main" val="365807464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In iure cesija bila je dostupna samo rimskim </a:t>
            </a:r>
            <a:r>
              <a:rPr lang="bs-Latn-BA" dirty="0" smtClean="0"/>
              <a:t>građanima</a:t>
            </a:r>
            <a:r>
              <a:rPr lang="bs-Latn-BA" dirty="0"/>
              <a:t>. </a:t>
            </a:r>
            <a:endParaRPr lang="bs-Latn-BA" dirty="0" smtClean="0"/>
          </a:p>
          <a:p>
            <a:r>
              <a:rPr lang="bs-Latn-BA" dirty="0" smtClean="0"/>
              <a:t>Koristila </a:t>
            </a:r>
            <a:r>
              <a:rPr lang="bs-Latn-BA" dirty="0"/>
              <a:t>se za osnivanje, prenošenje i ukidanje porodičnih vlasti koje su mogle biti predmetom vindikacione parnice (npr</a:t>
            </a:r>
            <a:r>
              <a:rPr lang="bs-Latn-BA" dirty="0" smtClean="0"/>
              <a:t>. adopcija</a:t>
            </a:r>
            <a:r>
              <a:rPr lang="bs-Latn-BA" dirty="0"/>
              <a:t>, prenošenje nasljedstva, </a:t>
            </a:r>
            <a:r>
              <a:rPr lang="bs-Latn-BA" dirty="0" smtClean="0"/>
              <a:t>oslobađanje </a:t>
            </a:r>
            <a:r>
              <a:rPr lang="bs-Latn-BA" dirty="0"/>
              <a:t>robova). </a:t>
            </a:r>
            <a:endParaRPr lang="bs-Latn-BA" dirty="0" smtClean="0"/>
          </a:p>
          <a:p>
            <a:r>
              <a:rPr lang="bs-Latn-BA" dirty="0" smtClean="0"/>
              <a:t>U </a:t>
            </a:r>
            <a:r>
              <a:rPr lang="bs-Latn-BA" dirty="0"/>
              <a:t>postklasično doba nestala je iz prakse, a u Justinijanovom pravu je brisana.</a:t>
            </a:r>
          </a:p>
          <a:p>
            <a:endParaRPr lang="bs-Latn-BA" dirty="0"/>
          </a:p>
        </p:txBody>
      </p:sp>
    </p:spTree>
    <p:extLst>
      <p:ext uri="{BB962C8B-B14F-4D97-AF65-F5344CB8AC3E}">
        <p14:creationId xmlns:p14="http://schemas.microsoft.com/office/powerpoint/2010/main" val="1172590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u="sng" dirty="0"/>
              <a:t>TRADITIO</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Tradicija je najvažniji način derivativnog sticanja vlasništva. </a:t>
            </a:r>
            <a:endParaRPr lang="bs-Latn-BA" dirty="0" smtClean="0"/>
          </a:p>
          <a:p>
            <a:r>
              <a:rPr lang="bs-Latn-BA" dirty="0" smtClean="0"/>
              <a:t>Svoje </a:t>
            </a:r>
            <a:r>
              <a:rPr lang="bs-Latn-BA" dirty="0"/>
              <a:t>porijeklo vuče iz tzv. ius gentium-a. </a:t>
            </a:r>
            <a:endParaRPr lang="bs-Latn-BA" dirty="0" smtClean="0"/>
          </a:p>
          <a:p>
            <a:r>
              <a:rPr lang="bs-Latn-BA" dirty="0" smtClean="0"/>
              <a:t>Tradirati </a:t>
            </a:r>
            <a:r>
              <a:rPr lang="bs-Latn-BA" dirty="0"/>
              <a:t>znači predati. </a:t>
            </a:r>
            <a:endParaRPr lang="bs-Latn-BA" dirty="0" smtClean="0"/>
          </a:p>
          <a:p>
            <a:r>
              <a:rPr lang="bs-Latn-BA" dirty="0" smtClean="0"/>
              <a:t>Tradicija </a:t>
            </a:r>
            <a:r>
              <a:rPr lang="bs-Latn-BA" dirty="0"/>
              <a:t>je neformalni način prenosa vlasništva putem proste predaje stvari. </a:t>
            </a:r>
            <a:endParaRPr lang="bs-Latn-BA" dirty="0" smtClean="0"/>
          </a:p>
          <a:p>
            <a:r>
              <a:rPr lang="bs-Latn-BA" dirty="0" smtClean="0"/>
              <a:t>Međutim</a:t>
            </a:r>
            <a:r>
              <a:rPr lang="bs-Latn-BA" dirty="0"/>
              <a:t>, svaka predaja posjeda stvari neće imati učinak prenosa vlasništva. </a:t>
            </a:r>
          </a:p>
        </p:txBody>
      </p:sp>
    </p:spTree>
    <p:extLst>
      <p:ext uri="{BB962C8B-B14F-4D97-AF65-F5344CB8AC3E}">
        <p14:creationId xmlns:p14="http://schemas.microsoft.com/office/powerpoint/2010/main" val="272677976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a:bodyPr>
          <a:lstStyle/>
          <a:p>
            <a:r>
              <a:rPr lang="bs-Latn-BA" dirty="0"/>
              <a:t>Da bi tradicija dovela do prenosa vlasništva morale su biti ispunjene slijedeće pretpostavke:</a:t>
            </a:r>
          </a:p>
          <a:p>
            <a:r>
              <a:rPr lang="bs-Latn-BA" dirty="0"/>
              <a:t>a) Tradent mora biti vlasnik stvari, osim izuzetaka u slučaju založnog vjerovnika, tutora i skrbnika;</a:t>
            </a:r>
          </a:p>
          <a:p>
            <a:r>
              <a:rPr lang="bs-Latn-BA" dirty="0"/>
              <a:t>b) Volja stranaka da se prenese, odnosno preuzme pravo vlasništva na nekoj stvari, tzv.animus transpherendi et aquirendi</a:t>
            </a:r>
          </a:p>
          <a:p>
            <a:endParaRPr lang="bs-Latn-BA" dirty="0"/>
          </a:p>
        </p:txBody>
      </p:sp>
    </p:spTree>
    <p:extLst>
      <p:ext uri="{BB962C8B-B14F-4D97-AF65-F5344CB8AC3E}">
        <p14:creationId xmlns:p14="http://schemas.microsoft.com/office/powerpoint/2010/main" val="322118725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r>
              <a:rPr lang="bs-Latn-BA" dirty="0"/>
              <a:t>c) Iusta causa traditionis ili pravni razlog, osnov tradicije koji može biti predstavljen u onim pravnim poslovima koji su po svojoj pravnoj prirodi upućeni na prenos i sticanje vlasništva, kao npr</a:t>
            </a:r>
            <a:r>
              <a:rPr lang="bs-Latn-BA" dirty="0" smtClean="0"/>
              <a:t>. kupoprodaja</a:t>
            </a:r>
            <a:r>
              <a:rPr lang="bs-Latn-BA" dirty="0"/>
              <a:t>, darovanje, obećanje miraza itd.</a:t>
            </a:r>
          </a:p>
          <a:p>
            <a:r>
              <a:rPr lang="bs-Latn-BA" dirty="0"/>
              <a:t>Potrebna je materijalna predaja stvari, stoga se nefizičke stvari (prava) ne mogu prenositi tradicijom. </a:t>
            </a:r>
            <a:endParaRPr lang="bs-Latn-BA" dirty="0" smtClean="0"/>
          </a:p>
          <a:p>
            <a:endParaRPr lang="bs-Latn-BA" dirty="0"/>
          </a:p>
        </p:txBody>
      </p:sp>
    </p:spTree>
    <p:extLst>
      <p:ext uri="{BB962C8B-B14F-4D97-AF65-F5344CB8AC3E}">
        <p14:creationId xmlns:p14="http://schemas.microsoft.com/office/powerpoint/2010/main" val="308066405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u="sng" dirty="0"/>
              <a:t>REI </a:t>
            </a:r>
            <a:r>
              <a:rPr lang="bs-Latn-BA" u="sng" dirty="0" smtClean="0"/>
              <a:t>VINDICATIO</a:t>
            </a:r>
            <a:endParaRPr lang="bs-Latn-BA" dirty="0"/>
          </a:p>
        </p:txBody>
      </p:sp>
      <p:sp>
        <p:nvSpPr>
          <p:cNvPr id="3" name="Content Placeholder 2"/>
          <p:cNvSpPr>
            <a:spLocks noGrp="1"/>
          </p:cNvSpPr>
          <p:nvPr>
            <p:ph idx="1"/>
          </p:nvPr>
        </p:nvSpPr>
        <p:spPr/>
        <p:txBody>
          <a:bodyPr>
            <a:normAutofit lnSpcReduction="10000"/>
          </a:bodyPr>
          <a:lstStyle/>
          <a:p>
            <a:r>
              <a:rPr lang="bs-Latn-BA" dirty="0"/>
              <a:t>To je tužba kojom se štiti civilno vlasništvo (dominium ex iure Quiritium). </a:t>
            </a:r>
            <a:endParaRPr lang="bs-Latn-BA" dirty="0" smtClean="0"/>
          </a:p>
          <a:p>
            <a:r>
              <a:rPr lang="bs-Latn-BA" dirty="0" smtClean="0"/>
              <a:t>Radi </a:t>
            </a:r>
            <a:r>
              <a:rPr lang="bs-Latn-BA" dirty="0"/>
              <a:t>se o tužbi vlasnika neposjednika protiv posjednika nevlasnika. </a:t>
            </a:r>
            <a:endParaRPr lang="bs-Latn-BA" dirty="0" smtClean="0"/>
          </a:p>
          <a:p>
            <a:r>
              <a:rPr lang="bs-Latn-BA" dirty="0" smtClean="0"/>
              <a:t>Tužba </a:t>
            </a:r>
            <a:r>
              <a:rPr lang="bs-Latn-BA" dirty="0"/>
              <a:t>je mogla biti usmjerena protiv onoga ko je u trenutku litiskontestacije posjedovao stvar (po klasičnom pravu), kao i detentora koji je vlasništvo stekao od trećeg lica, a ne od samog vlasnika (kasno klasično i Justinijanovo pravo). </a:t>
            </a:r>
          </a:p>
        </p:txBody>
      </p:sp>
    </p:spTree>
    <p:extLst>
      <p:ext uri="{BB962C8B-B14F-4D97-AF65-F5344CB8AC3E}">
        <p14:creationId xmlns:p14="http://schemas.microsoft.com/office/powerpoint/2010/main" val="9154319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Pored ovoga, </a:t>
            </a:r>
            <a:r>
              <a:rPr lang="bs-Latn-BA" dirty="0" smtClean="0"/>
              <a:t>prema </a:t>
            </a:r>
            <a:r>
              <a:rPr lang="bs-Latn-BA" dirty="0"/>
              <a:t>Justinijanu je u 2 slučaja bio pasivno legitimiran fiktivni posjednik, koji nije imao ni posjed ni detenciju stvari:</a:t>
            </a:r>
          </a:p>
          <a:p>
            <a:r>
              <a:rPr lang="bs-Latn-BA" dirty="0"/>
              <a:t>a) tuženik koji je prije litiskontestacije dolozno napustio posjed da bi izbjegao parnicu;</a:t>
            </a:r>
          </a:p>
          <a:p>
            <a:r>
              <a:rPr lang="bs-Latn-BA" dirty="0"/>
              <a:t>b) tuženik koji bi se dao tužiti kao da stvar posjeduje, da bi omogućio trećoj osobi da dovrši dosjelost (uzukapiju).</a:t>
            </a:r>
          </a:p>
          <a:p>
            <a:endParaRPr lang="bs-Latn-BA" dirty="0"/>
          </a:p>
        </p:txBody>
      </p:sp>
    </p:spTree>
    <p:extLst>
      <p:ext uri="{BB962C8B-B14F-4D97-AF65-F5344CB8AC3E}">
        <p14:creationId xmlns:p14="http://schemas.microsoft.com/office/powerpoint/2010/main" val="85832370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dirty="0"/>
              <a:t>U legisakcionom postupku rei vindicatio se ostvarivala legisakcijom sacramento in rem, gdje su obje stranke morale postaviti i dokazivati svoju tvrdnju o vlasništvu (vindikaciju). </a:t>
            </a:r>
            <a:endParaRPr lang="bs-Latn-BA" dirty="0" smtClean="0"/>
          </a:p>
          <a:p>
            <a:r>
              <a:rPr lang="bs-Latn-BA" dirty="0" smtClean="0"/>
              <a:t>Tuženi </a:t>
            </a:r>
            <a:r>
              <a:rPr lang="bs-Latn-BA" dirty="0"/>
              <a:t>se nije morao upuštati u parnicu, ali je u tom slučaju morao odmah tužitelju prepustiti posjed. </a:t>
            </a:r>
            <a:endParaRPr lang="bs-Latn-BA" dirty="0" smtClean="0"/>
          </a:p>
          <a:p>
            <a:r>
              <a:rPr lang="bs-Latn-BA" dirty="0" smtClean="0"/>
              <a:t>Ako </a:t>
            </a:r>
            <a:r>
              <a:rPr lang="bs-Latn-BA" dirty="0"/>
              <a:t>bi tuženi poricao da ima stvar u posjedu, a tužitelj bi dokazao da je stvar u posjedu tuženog, pretor bi odmah prepustio posjed tužitelju. </a:t>
            </a:r>
            <a:endParaRPr lang="bs-Latn-BA" dirty="0" smtClean="0"/>
          </a:p>
          <a:p>
            <a:r>
              <a:rPr lang="bs-Latn-BA" dirty="0" smtClean="0"/>
              <a:t>Ako </a:t>
            </a:r>
            <a:r>
              <a:rPr lang="bs-Latn-BA" dirty="0"/>
              <a:t>je tuženi bio i vlasnik, morao je podići novu reivindikaciju u kojoj bi on nastupio kao tužitelj.</a:t>
            </a:r>
          </a:p>
          <a:p>
            <a:endParaRPr lang="bs-Latn-BA" dirty="0"/>
          </a:p>
        </p:txBody>
      </p:sp>
    </p:spTree>
    <p:extLst>
      <p:ext uri="{BB962C8B-B14F-4D97-AF65-F5344CB8AC3E}">
        <p14:creationId xmlns:p14="http://schemas.microsoft.com/office/powerpoint/2010/main" val="1702655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lnSpcReduction="10000"/>
          </a:bodyPr>
          <a:lstStyle/>
          <a:p>
            <a:r>
              <a:rPr lang="bs-Latn-BA" dirty="0"/>
              <a:t>U formularnom postupku, kao drugoj fazi razvoja rimskog sudskog postupka, položaj tuženog je znatno izmijenjen. </a:t>
            </a:r>
            <a:endParaRPr lang="bs-Latn-BA" dirty="0" smtClean="0"/>
          </a:p>
          <a:p>
            <a:r>
              <a:rPr lang="bs-Latn-BA" dirty="0" smtClean="0"/>
              <a:t>On </a:t>
            </a:r>
            <a:r>
              <a:rPr lang="bs-Latn-BA" dirty="0"/>
              <a:t>više nije dužan postavljati kontravindikaciju, već je bilo dovoljno da samo poriče navode tužitelja iz tužbenog zahtjeva, a nije bio dužan da bilo šta dokazuje</a:t>
            </a:r>
            <a:r>
              <a:rPr lang="bs-Latn-BA" dirty="0" smtClean="0"/>
              <a:t>.</a:t>
            </a:r>
          </a:p>
          <a:p>
            <a:r>
              <a:rPr lang="bs-Latn-BA" dirty="0" smtClean="0"/>
              <a:t> </a:t>
            </a:r>
            <a:r>
              <a:rPr lang="bs-Latn-BA" dirty="0"/>
              <a:t>Teret dokazivanja padao je na tužitelja</a:t>
            </a:r>
            <a:r>
              <a:rPr lang="bs-Latn-BA" dirty="0" smtClean="0"/>
              <a:t>.</a:t>
            </a:r>
          </a:p>
          <a:p>
            <a:r>
              <a:rPr lang="bs-Latn-BA" dirty="0" smtClean="0"/>
              <a:t> </a:t>
            </a:r>
            <a:r>
              <a:rPr lang="bs-Latn-BA" dirty="0"/>
              <a:t>Način dokazivanja prava vlasništva od strane tužitelja ovisio je od načina sticanja prava vlasništva. </a:t>
            </a:r>
          </a:p>
        </p:txBody>
      </p:sp>
    </p:spTree>
    <p:extLst>
      <p:ext uri="{BB962C8B-B14F-4D97-AF65-F5344CB8AC3E}">
        <p14:creationId xmlns:p14="http://schemas.microsoft.com/office/powerpoint/2010/main" val="169006992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20000"/>
          </a:bodyPr>
          <a:lstStyle/>
          <a:p>
            <a:r>
              <a:rPr lang="bs-Latn-BA" dirty="0"/>
              <a:t>Ukoliko je tužitelj vlasništvo na spornoj stvari stekao na derivativan (izvedeni) način, on je morao dokazivati načine sticanja svih svojih prethodnika, dok ne bi došao do osobe koja je vlasništvo te stvari prvobitno stekla originarnim putem. </a:t>
            </a:r>
            <a:endParaRPr lang="bs-Latn-BA" dirty="0" smtClean="0"/>
          </a:p>
          <a:p>
            <a:r>
              <a:rPr lang="bs-Latn-BA" dirty="0" smtClean="0"/>
              <a:t>Ovakav </a:t>
            </a:r>
            <a:r>
              <a:rPr lang="bs-Latn-BA" dirty="0"/>
              <a:t>način dokazivanja vlasništva je bio izuzetno težak i složen. </a:t>
            </a:r>
            <a:endParaRPr lang="bs-Latn-BA" dirty="0" smtClean="0"/>
          </a:p>
          <a:p>
            <a:r>
              <a:rPr lang="bs-Latn-BA" dirty="0" smtClean="0"/>
              <a:t>U </a:t>
            </a:r>
            <a:r>
              <a:rPr lang="bs-Latn-BA" dirty="0"/>
              <a:t>nekim konkretnim slučajevima čak je bilo nemoguće dokazati, zbog toga što stvar može imati bezbroj dosadašnjika. </a:t>
            </a:r>
            <a:endParaRPr lang="bs-Latn-BA" dirty="0" smtClean="0"/>
          </a:p>
          <a:p>
            <a:r>
              <a:rPr lang="bs-Latn-BA" dirty="0" smtClean="0"/>
              <a:t>Takvo </a:t>
            </a:r>
            <a:r>
              <a:rPr lang="bs-Latn-BA" dirty="0"/>
              <a:t>dokazivanje je nazvano </a:t>
            </a:r>
            <a:r>
              <a:rPr lang="bs-Latn-BA" b="1" i="1" dirty="0"/>
              <a:t>probatio diabolica </a:t>
            </a:r>
            <a:r>
              <a:rPr lang="bs-Latn-BA" dirty="0"/>
              <a:t>ili “Đavolsko dokazivanje”. </a:t>
            </a:r>
          </a:p>
        </p:txBody>
      </p:sp>
    </p:spTree>
    <p:extLst>
      <p:ext uri="{BB962C8B-B14F-4D97-AF65-F5344CB8AC3E}">
        <p14:creationId xmlns:p14="http://schemas.microsoft.com/office/powerpoint/2010/main" val="145239596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Da bi se olakšao položaj tužitelja u pogledu dokazivanja prava vlasništva, pravni poredak je uveo novu mogućnost dokazivanja, gdje se od tužitelja traži da dokaže pretpostavke uzukapije kao originarnog načina sticanja vlasništva, i to one pretpostavke koje su tražene po rimskom klasičnom pravu i ukoliko ih dokaže, smatralo se da je dokazao svoje pravo vlasništva. </a:t>
            </a:r>
          </a:p>
          <a:p>
            <a:endParaRPr lang="bs-Latn-BA" dirty="0"/>
          </a:p>
        </p:txBody>
      </p:sp>
    </p:spTree>
    <p:extLst>
      <p:ext uri="{BB962C8B-B14F-4D97-AF65-F5344CB8AC3E}">
        <p14:creationId xmlns:p14="http://schemas.microsoft.com/office/powerpoint/2010/main" val="3771419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e) </a:t>
            </a:r>
            <a:r>
              <a:rPr lang="bs-Latn-BA" b="1" i="1" dirty="0"/>
              <a:t>Quasi possessio </a:t>
            </a:r>
            <a:r>
              <a:rPr lang="bs-Latn-BA" dirty="0"/>
              <a:t>ili posjed prava predstavlja situaciju u kojoj se pojedinac faktički ponaša kao da je ovlaštenik nekog prava, faktički vrši radnje koje čine sadržaj ovlaštenja nekog prava, a da ustvari nema to pravo. </a:t>
            </a:r>
            <a:endParaRPr lang="bs-Latn-BA" dirty="0" smtClean="0"/>
          </a:p>
          <a:p>
            <a:r>
              <a:rPr lang="bs-Latn-BA" dirty="0" smtClean="0"/>
              <a:t>Npr. kada </a:t>
            </a:r>
            <a:r>
              <a:rPr lang="bs-Latn-BA" dirty="0"/>
              <a:t>neko uzima vodu sa </a:t>
            </a:r>
            <a:r>
              <a:rPr lang="bs-Latn-BA" dirty="0" smtClean="0"/>
              <a:t>tuđeg </a:t>
            </a:r>
            <a:r>
              <a:rPr lang="bs-Latn-BA" dirty="0"/>
              <a:t>izvora i ponaša se kao da ima služnost </a:t>
            </a:r>
            <a:r>
              <a:rPr lang="bs-Latn-BA" b="1" i="1" dirty="0"/>
              <a:t>aquaductus</a:t>
            </a:r>
            <a:r>
              <a:rPr lang="bs-Latn-BA" i="1" dirty="0"/>
              <a:t>. </a:t>
            </a:r>
            <a:endParaRPr lang="bs-Latn-BA" i="1" dirty="0" smtClean="0"/>
          </a:p>
          <a:p>
            <a:r>
              <a:rPr lang="bs-Latn-BA" dirty="0" smtClean="0"/>
              <a:t>Takvo </a:t>
            </a:r>
            <a:r>
              <a:rPr lang="bs-Latn-BA" dirty="0"/>
              <a:t>lice je </a:t>
            </a:r>
            <a:r>
              <a:rPr lang="bs-Latn-BA" dirty="0" smtClean="0"/>
              <a:t>takođe </a:t>
            </a:r>
            <a:r>
              <a:rPr lang="bs-Latn-BA" dirty="0"/>
              <a:t>zaštićeno putem osobenih interdikata, tzv</a:t>
            </a:r>
            <a:r>
              <a:rPr lang="bs-Latn-BA" dirty="0" smtClean="0"/>
              <a:t>. </a:t>
            </a:r>
            <a:r>
              <a:rPr lang="bs-Latn-BA" b="1" i="1" dirty="0" smtClean="0"/>
              <a:t>interdicta </a:t>
            </a:r>
            <a:r>
              <a:rPr lang="bs-Latn-BA" b="1" i="1" dirty="0"/>
              <a:t>utilia</a:t>
            </a:r>
            <a:r>
              <a:rPr lang="bs-Latn-BA" dirty="0"/>
              <a:t>. </a:t>
            </a:r>
          </a:p>
          <a:p>
            <a:endParaRPr lang="bs-Latn-BA" dirty="0"/>
          </a:p>
        </p:txBody>
      </p:sp>
    </p:spTree>
    <p:extLst>
      <p:ext uri="{BB962C8B-B14F-4D97-AF65-F5344CB8AC3E}">
        <p14:creationId xmlns:p14="http://schemas.microsoft.com/office/powerpoint/2010/main" val="341770325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Dugo vremena je u rimskom sudskom postupku presuda u vlasničkoj parnici glasila na platež novčane protuvrijednosti sporne stvari, a ne na povrat posjedovanja sporne stvari, tako da i pod pretpostavkom da je uredno dokazao pravo vlasništva tužitelj (vlasnik) nikada nije bio siguran sa će spornu stvar dobiti natrag u svoj posjed. </a:t>
            </a:r>
          </a:p>
        </p:txBody>
      </p:sp>
    </p:spTree>
    <p:extLst>
      <p:ext uri="{BB962C8B-B14F-4D97-AF65-F5344CB8AC3E}">
        <p14:creationId xmlns:p14="http://schemas.microsoft.com/office/powerpoint/2010/main" val="39902302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Tuženi je po presudi primarno bio dužan platiti novčanu protuvrijednost stvari, a samo ukoliko je on to želio, mogao je umjesto plaćanja tužitelju vratiti posjed sporne stvari. </a:t>
            </a:r>
            <a:endParaRPr lang="bs-Latn-BA" dirty="0" smtClean="0"/>
          </a:p>
          <a:p>
            <a:r>
              <a:rPr lang="bs-Latn-BA" dirty="0" smtClean="0"/>
              <a:t>Ta </a:t>
            </a:r>
            <a:r>
              <a:rPr lang="bs-Latn-BA" dirty="0"/>
              <a:t>mogućnost njegovog izbora naziva se </a:t>
            </a:r>
            <a:r>
              <a:rPr lang="bs-Latn-BA" b="1" i="1" dirty="0"/>
              <a:t>facultas alternativa</a:t>
            </a:r>
            <a:r>
              <a:rPr lang="bs-Latn-BA" dirty="0"/>
              <a:t>. </a:t>
            </a:r>
            <a:endParaRPr lang="bs-Latn-BA" dirty="0" smtClean="0"/>
          </a:p>
          <a:p>
            <a:pPr marL="0" indent="0">
              <a:buNone/>
            </a:pPr>
            <a:endParaRPr lang="bs-Latn-BA" dirty="0"/>
          </a:p>
        </p:txBody>
      </p:sp>
    </p:spTree>
    <p:extLst>
      <p:ext uri="{BB962C8B-B14F-4D97-AF65-F5344CB8AC3E}">
        <p14:creationId xmlns:p14="http://schemas.microsoft.com/office/powerpoint/2010/main" val="239705357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U vlasničkoj parnici nije rješavano samo kome će pripasti sporna stvar, već su morala biti riješena i sva druga pitanja, tzv.</a:t>
            </a:r>
            <a:r>
              <a:rPr lang="bs-Latn-BA" b="1" i="1" dirty="0"/>
              <a:t>causa omnia rei</a:t>
            </a:r>
            <a:r>
              <a:rPr lang="bs-Latn-BA" dirty="0"/>
              <a:t>, koja su se mogla pojaviti u odnosu na spornu stvar, npr. pitanja dužnosti vraćanja plodova ako je sporna stvar bila plodonosna, pitanja nadoknade troškova, pitanja odgovornosti za propast stvari itd. </a:t>
            </a:r>
          </a:p>
          <a:p>
            <a:endParaRPr lang="bs-Latn-BA" dirty="0"/>
          </a:p>
        </p:txBody>
      </p:sp>
    </p:spTree>
    <p:extLst>
      <p:ext uri="{BB962C8B-B14F-4D97-AF65-F5344CB8AC3E}">
        <p14:creationId xmlns:p14="http://schemas.microsoft.com/office/powerpoint/2010/main" val="101558172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Za odgovor na pitanje koji plodovi će morati biti vraćeni bila je odlučujuća činjenica da li je tuženi posjednik bio </a:t>
            </a:r>
            <a:r>
              <a:rPr lang="bs-Latn-BA" i="1" dirty="0"/>
              <a:t>bonae fidei </a:t>
            </a:r>
            <a:r>
              <a:rPr lang="bs-Latn-BA" dirty="0"/>
              <a:t>ili </a:t>
            </a:r>
            <a:r>
              <a:rPr lang="bs-Latn-BA" i="1" dirty="0"/>
              <a:t>malae fidei possessor </a:t>
            </a:r>
            <a:r>
              <a:rPr lang="bs-Latn-BA" dirty="0"/>
              <a:t>(je li bio pošteni ili nepošteni). </a:t>
            </a:r>
            <a:endParaRPr lang="bs-Latn-BA" dirty="0" smtClean="0"/>
          </a:p>
          <a:p>
            <a:r>
              <a:rPr lang="bs-Latn-BA" i="1" dirty="0" smtClean="0"/>
              <a:t>Bonae </a:t>
            </a:r>
            <a:r>
              <a:rPr lang="bs-Latn-BA" i="1" dirty="0"/>
              <a:t>fidei possessor </a:t>
            </a:r>
            <a:r>
              <a:rPr lang="bs-Latn-BA" dirty="0"/>
              <a:t>bio je dužan vratiti samo one plodove koji su zatečeni u času litiskontestacije, kao i plodovi koji su nastali poslije tog vremena, tzv</a:t>
            </a:r>
            <a:r>
              <a:rPr lang="bs-Latn-BA" dirty="0" smtClean="0"/>
              <a:t>. </a:t>
            </a:r>
            <a:r>
              <a:rPr lang="bs-Latn-BA" b="1" i="1" dirty="0" smtClean="0"/>
              <a:t>fructus </a:t>
            </a:r>
            <a:r>
              <a:rPr lang="bs-Latn-BA" b="1" i="1" dirty="0"/>
              <a:t>extantes</a:t>
            </a:r>
            <a:r>
              <a:rPr lang="bs-Latn-BA" dirty="0"/>
              <a:t>. </a:t>
            </a:r>
          </a:p>
        </p:txBody>
      </p:sp>
    </p:spTree>
    <p:extLst>
      <p:ext uri="{BB962C8B-B14F-4D97-AF65-F5344CB8AC3E}">
        <p14:creationId xmlns:p14="http://schemas.microsoft.com/office/powerpoint/2010/main" val="55576286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i="1" dirty="0"/>
              <a:t>Malae fidei possessor </a:t>
            </a:r>
            <a:r>
              <a:rPr lang="bs-Latn-BA" dirty="0"/>
              <a:t>bio je dužan nadoknaditi sve plodove nastale u vremenu dok je stvar bila u njegovom posjedu. </a:t>
            </a:r>
            <a:endParaRPr lang="bs-Latn-BA" dirty="0" smtClean="0"/>
          </a:p>
          <a:p>
            <a:r>
              <a:rPr lang="bs-Latn-BA" dirty="0" smtClean="0"/>
              <a:t>Isti </a:t>
            </a:r>
            <a:r>
              <a:rPr lang="bs-Latn-BA" dirty="0"/>
              <a:t>kriterij bio je odlučujući i kod rješavanja pitanja eventualne naknade učinjenih troškova na spornoj stvari.</a:t>
            </a:r>
          </a:p>
        </p:txBody>
      </p:sp>
    </p:spTree>
    <p:extLst>
      <p:ext uri="{BB962C8B-B14F-4D97-AF65-F5344CB8AC3E}">
        <p14:creationId xmlns:p14="http://schemas.microsoft.com/office/powerpoint/2010/main" val="1251804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U tom kontekstu razlikujemo 3 vrste troškova: </a:t>
            </a:r>
          </a:p>
          <a:p>
            <a:r>
              <a:rPr lang="bs-Latn-BA" b="1" i="1" dirty="0"/>
              <a:t>1) Impensae necessaria </a:t>
            </a:r>
            <a:r>
              <a:rPr lang="bs-Latn-BA" dirty="0"/>
              <a:t>(nužni troškovi) – troškovi učinjeni da bi se omogućila egzistencija same stvari. </a:t>
            </a:r>
            <a:endParaRPr lang="bs-Latn-BA" dirty="0" smtClean="0"/>
          </a:p>
          <a:p>
            <a:r>
              <a:rPr lang="bs-Latn-BA" dirty="0" smtClean="0"/>
              <a:t>Ovi </a:t>
            </a:r>
            <a:r>
              <a:rPr lang="bs-Latn-BA" dirty="0"/>
              <a:t>troškovi su morali biti </a:t>
            </a:r>
            <a:r>
              <a:rPr lang="bs-Latn-BA" dirty="0" smtClean="0"/>
              <a:t>nadoknađeni </a:t>
            </a:r>
            <a:r>
              <a:rPr lang="bs-Latn-BA" dirty="0"/>
              <a:t>od strane vlasnika kako </a:t>
            </a:r>
            <a:r>
              <a:rPr lang="bs-Latn-BA" i="1" dirty="0"/>
              <a:t>bonae fidei</a:t>
            </a:r>
            <a:r>
              <a:rPr lang="bs-Latn-BA" dirty="0"/>
              <a:t>, tako i </a:t>
            </a:r>
            <a:r>
              <a:rPr lang="bs-Latn-BA" i="1" dirty="0"/>
              <a:t>malae fidei possessor</a:t>
            </a:r>
            <a:r>
              <a:rPr lang="bs-Latn-BA" dirty="0"/>
              <a:t>-u, jer bi ih imao i sam vlasnik da je stvar bila u njegovom posjedu. </a:t>
            </a:r>
          </a:p>
          <a:p>
            <a:endParaRPr lang="bs-Latn-BA" dirty="0"/>
          </a:p>
        </p:txBody>
      </p:sp>
    </p:spTree>
    <p:extLst>
      <p:ext uri="{BB962C8B-B14F-4D97-AF65-F5344CB8AC3E}">
        <p14:creationId xmlns:p14="http://schemas.microsoft.com/office/powerpoint/2010/main" val="181832029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b="1" i="1" dirty="0"/>
              <a:t>2) Impensae utiles </a:t>
            </a:r>
            <a:r>
              <a:rPr lang="bs-Latn-BA" dirty="0"/>
              <a:t>(korisni troškovi), kao troškovi učinjeni na ime poboljšanja vrijednosti i udobnosti same stvari</a:t>
            </a:r>
            <a:r>
              <a:rPr lang="bs-Latn-BA" dirty="0" smtClean="0"/>
              <a:t>.</a:t>
            </a:r>
          </a:p>
          <a:p>
            <a:r>
              <a:rPr lang="bs-Latn-BA" dirty="0" smtClean="0"/>
              <a:t> </a:t>
            </a:r>
            <a:r>
              <a:rPr lang="bs-Latn-BA" dirty="0"/>
              <a:t>Ovi troškovi su </a:t>
            </a:r>
            <a:r>
              <a:rPr lang="bs-Latn-BA" dirty="0" smtClean="0"/>
              <a:t>nadoknađivani </a:t>
            </a:r>
            <a:r>
              <a:rPr lang="bs-Latn-BA" i="1" dirty="0"/>
              <a:t>bonae fidei possessor</a:t>
            </a:r>
            <a:r>
              <a:rPr lang="bs-Latn-BA" dirty="0"/>
              <a:t>-u, dok je </a:t>
            </a:r>
            <a:r>
              <a:rPr lang="bs-Latn-BA" i="1" dirty="0"/>
              <a:t>malae fidei possessor</a:t>
            </a:r>
            <a:r>
              <a:rPr lang="bs-Latn-BA" dirty="0"/>
              <a:t>-u omogućena primjena tzv. </a:t>
            </a:r>
            <a:r>
              <a:rPr lang="bs-Latn-BA" b="1" i="1" dirty="0"/>
              <a:t>ius tollendi</a:t>
            </a:r>
            <a:r>
              <a:rPr lang="bs-Latn-BA" dirty="0"/>
              <a:t>. </a:t>
            </a:r>
            <a:endParaRPr lang="bs-Latn-BA" dirty="0" smtClean="0"/>
          </a:p>
          <a:p>
            <a:r>
              <a:rPr lang="bs-Latn-BA" i="1" dirty="0" smtClean="0"/>
              <a:t>Malae </a:t>
            </a:r>
            <a:r>
              <a:rPr lang="bs-Latn-BA" i="1" dirty="0"/>
              <a:t>fidei possessor </a:t>
            </a:r>
            <a:r>
              <a:rPr lang="bs-Latn-BA" dirty="0"/>
              <a:t>je mogao izdvojiti i odnijeti ono što je na stvar ugradio, ukoliko je to fizički bilo moguće a da se pri tome ne oštećuje i ne umanjuje bit stvari. </a:t>
            </a:r>
          </a:p>
          <a:p>
            <a:endParaRPr lang="bs-Latn-BA" dirty="0"/>
          </a:p>
        </p:txBody>
      </p:sp>
    </p:spTree>
    <p:extLst>
      <p:ext uri="{BB962C8B-B14F-4D97-AF65-F5344CB8AC3E}">
        <p14:creationId xmlns:p14="http://schemas.microsoft.com/office/powerpoint/2010/main" val="118153054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b="1" i="1" dirty="0"/>
              <a:t>3) Impensae voluptuariae </a:t>
            </a:r>
            <a:r>
              <a:rPr lang="bs-Latn-BA" dirty="0"/>
              <a:t>(luksuzni troškovi) učinjeni samo sa ciljem da se poboljša komoditet korištenja stvari. </a:t>
            </a:r>
            <a:endParaRPr lang="bs-Latn-BA" dirty="0" smtClean="0"/>
          </a:p>
          <a:p>
            <a:r>
              <a:rPr lang="bs-Latn-BA" dirty="0" smtClean="0"/>
              <a:t>Ovi </a:t>
            </a:r>
            <a:r>
              <a:rPr lang="bs-Latn-BA" dirty="0"/>
              <a:t>troškovi nisu </a:t>
            </a:r>
            <a:r>
              <a:rPr lang="bs-Latn-BA" dirty="0" smtClean="0"/>
              <a:t>nadoknađivani </a:t>
            </a:r>
            <a:r>
              <a:rPr lang="bs-Latn-BA" dirty="0"/>
              <a:t>ni </a:t>
            </a:r>
            <a:r>
              <a:rPr lang="bs-Latn-BA" i="1" dirty="0"/>
              <a:t>bonae </a:t>
            </a:r>
            <a:r>
              <a:rPr lang="bs-Latn-BA" dirty="0"/>
              <a:t>ni </a:t>
            </a:r>
            <a:r>
              <a:rPr lang="bs-Latn-BA" i="1" dirty="0"/>
              <a:t>malae fidei possessor</a:t>
            </a:r>
            <a:r>
              <a:rPr lang="bs-Latn-BA" dirty="0"/>
              <a:t>-u, ali je obojici priznat </a:t>
            </a:r>
            <a:r>
              <a:rPr lang="bs-Latn-BA" i="1" dirty="0"/>
              <a:t>ius tollendi</a:t>
            </a:r>
            <a:r>
              <a:rPr lang="bs-Latn-BA" dirty="0"/>
              <a:t>. </a:t>
            </a:r>
          </a:p>
          <a:p>
            <a:endParaRPr lang="bs-Latn-BA" dirty="0"/>
          </a:p>
        </p:txBody>
      </p:sp>
    </p:spTree>
    <p:extLst>
      <p:ext uri="{BB962C8B-B14F-4D97-AF65-F5344CB8AC3E}">
        <p14:creationId xmlns:p14="http://schemas.microsoft.com/office/powerpoint/2010/main" val="245954854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Kada je u pitanju propast sporne stvari, vrijedila su slijedeća pravila: </a:t>
            </a:r>
          </a:p>
          <a:p>
            <a:r>
              <a:rPr lang="bs-Latn-BA" i="1" dirty="0"/>
              <a:t>Bonae fidei possessor </a:t>
            </a:r>
            <a:r>
              <a:rPr lang="bs-Latn-BA" dirty="0"/>
              <a:t>ne odgovara za propast stvari nastale prije litiskontestacije. </a:t>
            </a:r>
            <a:endParaRPr lang="bs-Latn-BA" dirty="0" smtClean="0"/>
          </a:p>
          <a:p>
            <a:r>
              <a:rPr lang="bs-Latn-BA" dirty="0" smtClean="0"/>
              <a:t>Ako </a:t>
            </a:r>
            <a:r>
              <a:rPr lang="bs-Latn-BA" dirty="0"/>
              <a:t>do propasti stvari </a:t>
            </a:r>
            <a:r>
              <a:rPr lang="bs-Latn-BA" dirty="0" smtClean="0"/>
              <a:t>dođe </a:t>
            </a:r>
            <a:r>
              <a:rPr lang="bs-Latn-BA" dirty="0"/>
              <a:t>poslije časa litiskontestacije, odgovornost postoji i za </a:t>
            </a:r>
            <a:r>
              <a:rPr lang="bs-Latn-BA" i="1" dirty="0"/>
              <a:t>bonae fidei </a:t>
            </a:r>
            <a:r>
              <a:rPr lang="bs-Latn-BA" dirty="0"/>
              <a:t>i za </a:t>
            </a:r>
            <a:r>
              <a:rPr lang="bs-Latn-BA" i="1" dirty="0"/>
              <a:t>malae fidei possessor</a:t>
            </a:r>
            <a:r>
              <a:rPr lang="bs-Latn-BA" dirty="0"/>
              <a:t>-a, dok </a:t>
            </a:r>
            <a:r>
              <a:rPr lang="bs-Latn-BA" i="1" dirty="0"/>
              <a:t>malae fidei possessor </a:t>
            </a:r>
            <a:r>
              <a:rPr lang="bs-Latn-BA" dirty="0"/>
              <a:t>odgovara i za slučajnu propast stvari, tzv</a:t>
            </a:r>
            <a:r>
              <a:rPr lang="bs-Latn-BA" dirty="0" smtClean="0"/>
              <a:t>. </a:t>
            </a:r>
            <a:r>
              <a:rPr lang="bs-Latn-BA" b="1" i="1" dirty="0" smtClean="0"/>
              <a:t>casus</a:t>
            </a:r>
            <a:r>
              <a:rPr lang="bs-Latn-BA" dirty="0"/>
              <a:t>. </a:t>
            </a:r>
          </a:p>
          <a:p>
            <a:endParaRPr lang="bs-Latn-BA" dirty="0"/>
          </a:p>
        </p:txBody>
      </p:sp>
    </p:spTree>
    <p:extLst>
      <p:ext uri="{BB962C8B-B14F-4D97-AF65-F5344CB8AC3E}">
        <p14:creationId xmlns:p14="http://schemas.microsoft.com/office/powerpoint/2010/main" val="260767411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i="1" dirty="0"/>
              <a:t>Rei vindicatio </a:t>
            </a:r>
            <a:r>
              <a:rPr lang="bs-Latn-BA" dirty="0"/>
              <a:t>se mogla upotrebljavati i za zaštitu nekih drugih prava, kao što su emfiteuza, superficies, provincijskog vlasništva, založnog vjerovnika, ali je pri proširenoj primjeni dobivala naziv </a:t>
            </a:r>
            <a:r>
              <a:rPr lang="bs-Latn-BA" b="1" i="1" dirty="0"/>
              <a:t>rei vindicatio utilis</a:t>
            </a:r>
            <a:r>
              <a:rPr lang="bs-Latn-BA" dirty="0"/>
              <a:t>.</a:t>
            </a:r>
          </a:p>
          <a:p>
            <a:endParaRPr lang="bs-Latn-BA" dirty="0"/>
          </a:p>
        </p:txBody>
      </p:sp>
    </p:spTree>
    <p:extLst>
      <p:ext uri="{BB962C8B-B14F-4D97-AF65-F5344CB8AC3E}">
        <p14:creationId xmlns:p14="http://schemas.microsoft.com/office/powerpoint/2010/main" val="2284429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STICANJE I GUBITAK POSJEDA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a:bodyPr>
          <a:lstStyle/>
          <a:p>
            <a:r>
              <a:rPr lang="bs-Latn-BA" dirty="0"/>
              <a:t>Posjed se stiče ostvarenjem objektivnog i subjektivnog elementa, tj. </a:t>
            </a:r>
            <a:r>
              <a:rPr lang="bs-Latn-BA" b="1" i="1" dirty="0"/>
              <a:t>corpore et animo</a:t>
            </a:r>
            <a:r>
              <a:rPr lang="bs-Latn-BA" dirty="0" smtClean="0"/>
              <a:t>.</a:t>
            </a:r>
          </a:p>
          <a:p>
            <a:r>
              <a:rPr lang="bs-Latn-BA" dirty="0" smtClean="0"/>
              <a:t> </a:t>
            </a:r>
            <a:r>
              <a:rPr lang="bs-Latn-BA" dirty="0"/>
              <a:t>Sticanje </a:t>
            </a:r>
            <a:r>
              <a:rPr lang="bs-Latn-BA" i="1" dirty="0"/>
              <a:t>corpus-</a:t>
            </a:r>
            <a:r>
              <a:rPr lang="bs-Latn-BA" dirty="0"/>
              <a:t>a sastoji se u sticanju fizičke vlasti na tjelesnoj stvari. </a:t>
            </a:r>
            <a:endParaRPr lang="bs-Latn-BA" dirty="0" smtClean="0"/>
          </a:p>
          <a:p>
            <a:r>
              <a:rPr lang="bs-Latn-BA" dirty="0" smtClean="0"/>
              <a:t>U </a:t>
            </a:r>
            <a:r>
              <a:rPr lang="bs-Latn-BA" dirty="0"/>
              <a:t>početku se tražila tzv</a:t>
            </a:r>
            <a:r>
              <a:rPr lang="bs-Latn-BA" dirty="0" smtClean="0"/>
              <a:t>. materijalna </a:t>
            </a:r>
            <a:r>
              <a:rPr lang="bs-Latn-BA" dirty="0"/>
              <a:t>aprehenzija stvari, tj</a:t>
            </a:r>
            <a:r>
              <a:rPr lang="bs-Latn-BA" dirty="0" smtClean="0"/>
              <a:t>. uzimanje </a:t>
            </a:r>
            <a:r>
              <a:rPr lang="bs-Latn-BA" dirty="0"/>
              <a:t>stvari u ruke, da bi se to shvatanje kasnije proširilo i tražilo </a:t>
            </a:r>
            <a:r>
              <a:rPr lang="bs-Latn-BA" dirty="0" smtClean="0"/>
              <a:t>dovođenje </a:t>
            </a:r>
            <a:r>
              <a:rPr lang="bs-Latn-BA" dirty="0"/>
              <a:t>stvari u takvu poziciju da osoba posjednik ima mogućnost isključivog raspolaganja sa stvari. </a:t>
            </a:r>
          </a:p>
        </p:txBody>
      </p:sp>
    </p:spTree>
    <p:extLst>
      <p:ext uri="{BB962C8B-B14F-4D97-AF65-F5344CB8AC3E}">
        <p14:creationId xmlns:p14="http://schemas.microsoft.com/office/powerpoint/2010/main" val="285818741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ACTIO PUBLICIANA </a:t>
            </a:r>
            <a:endParaRPr lang="bs-Latn-BA" dirty="0"/>
          </a:p>
        </p:txBody>
      </p:sp>
      <p:sp>
        <p:nvSpPr>
          <p:cNvPr id="3" name="Content Placeholder 2"/>
          <p:cNvSpPr>
            <a:spLocks noGrp="1"/>
          </p:cNvSpPr>
          <p:nvPr>
            <p:ph idx="1"/>
          </p:nvPr>
        </p:nvSpPr>
        <p:spPr/>
        <p:txBody>
          <a:bodyPr>
            <a:normAutofit fontScale="92500" lnSpcReduction="10000"/>
          </a:bodyPr>
          <a:lstStyle/>
          <a:p>
            <a:r>
              <a:rPr lang="bs-Latn-BA" b="1" i="1" dirty="0"/>
              <a:t>Actio publiciana </a:t>
            </a:r>
            <a:r>
              <a:rPr lang="bs-Latn-BA" dirty="0"/>
              <a:t>je tužba koja je štitila bonitarnog vlasnika i poštenog posjednika. </a:t>
            </a:r>
            <a:endParaRPr lang="bs-Latn-BA" dirty="0" smtClean="0"/>
          </a:p>
          <a:p>
            <a:r>
              <a:rPr lang="bs-Latn-BA" dirty="0" smtClean="0"/>
              <a:t>Bonitarni </a:t>
            </a:r>
            <a:r>
              <a:rPr lang="bs-Latn-BA" dirty="0"/>
              <a:t>vlasnik je ovu tužbu upotrebljavao kada bi izgubio posjed stvari, pa se prema tome ova tužba upotrebljava u analognim situacijama u kojima je upotrebljavana </a:t>
            </a:r>
            <a:r>
              <a:rPr lang="bs-Latn-BA" i="1" dirty="0"/>
              <a:t>rei vindicatio </a:t>
            </a:r>
            <a:r>
              <a:rPr lang="bs-Latn-BA" dirty="0"/>
              <a:t>za civilno vlasništvo. </a:t>
            </a:r>
            <a:endParaRPr lang="bs-Latn-BA" dirty="0" smtClean="0"/>
          </a:p>
          <a:p>
            <a:r>
              <a:rPr lang="bs-Latn-BA" dirty="0" smtClean="0"/>
              <a:t>Bonitarno </a:t>
            </a:r>
            <a:r>
              <a:rPr lang="bs-Latn-BA" dirty="0"/>
              <a:t>vlasništvo je vlasništvo u nastojanju da će bonitarni vlasnik istekom roka uzukapije biti pretvoren u civilnog vlasnika. </a:t>
            </a:r>
          </a:p>
        </p:txBody>
      </p:sp>
    </p:spTree>
    <p:extLst>
      <p:ext uri="{BB962C8B-B14F-4D97-AF65-F5344CB8AC3E}">
        <p14:creationId xmlns:p14="http://schemas.microsoft.com/office/powerpoint/2010/main" val="161603537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a:bodyPr>
          <a:lstStyle/>
          <a:p>
            <a:r>
              <a:rPr lang="bs-Latn-BA" dirty="0" smtClean="0"/>
              <a:t>Međutim</a:t>
            </a:r>
            <a:r>
              <a:rPr lang="bs-Latn-BA" dirty="0"/>
              <a:t>, </a:t>
            </a:r>
            <a:r>
              <a:rPr lang="bs-Latn-BA" i="1" dirty="0"/>
              <a:t>actio publiciana </a:t>
            </a:r>
            <a:r>
              <a:rPr lang="bs-Latn-BA" dirty="0"/>
              <a:t>je tzv. a</a:t>
            </a:r>
            <a:r>
              <a:rPr lang="bs-Latn-BA" b="1" i="1" dirty="0"/>
              <a:t>ctio fictitie </a:t>
            </a:r>
            <a:r>
              <a:rPr lang="bs-Latn-BA" dirty="0"/>
              <a:t>ili </a:t>
            </a:r>
            <a:r>
              <a:rPr lang="bs-Latn-BA" b="1" dirty="0"/>
              <a:t>fikticijska tužba </a:t>
            </a:r>
            <a:r>
              <a:rPr lang="bs-Latn-BA" dirty="0"/>
              <a:t>koja se temelji na fikciji da je rok uzukapije za bonitarnog vlasnika već protekao. </a:t>
            </a:r>
            <a:endParaRPr lang="bs-Latn-BA" dirty="0" smtClean="0"/>
          </a:p>
          <a:p>
            <a:r>
              <a:rPr lang="bs-Latn-BA" dirty="0" smtClean="0"/>
              <a:t>Ova </a:t>
            </a:r>
            <a:r>
              <a:rPr lang="bs-Latn-BA" dirty="0"/>
              <a:t>tužba bila je mnogo pogodnija za primjenu nego </a:t>
            </a:r>
            <a:r>
              <a:rPr lang="bs-Latn-BA" i="1" dirty="0"/>
              <a:t>rei vindicatio</a:t>
            </a:r>
            <a:r>
              <a:rPr lang="bs-Latn-BA" dirty="0"/>
              <a:t>, naročito ako se to posmatra sa aspekta dužnosti i tereta dokazivanja tužitelja. </a:t>
            </a:r>
            <a:endParaRPr lang="bs-Latn-BA" dirty="0" smtClean="0"/>
          </a:p>
          <a:p>
            <a:r>
              <a:rPr lang="bs-Latn-BA" dirty="0" smtClean="0"/>
              <a:t>Ovdje </a:t>
            </a:r>
            <a:r>
              <a:rPr lang="bs-Latn-BA" dirty="0"/>
              <a:t>je tužitelj morao dokazivati samo </a:t>
            </a:r>
            <a:r>
              <a:rPr lang="bs-Latn-BA" i="1" dirty="0"/>
              <a:t>iustus titulus</a:t>
            </a:r>
            <a:r>
              <a:rPr lang="bs-Latn-BA" dirty="0"/>
              <a:t>, tj.pravni razlog sticanja stvari, dok </a:t>
            </a:r>
            <a:r>
              <a:rPr lang="bs-Latn-BA" i="1" dirty="0"/>
              <a:t>bona fides </a:t>
            </a:r>
            <a:r>
              <a:rPr lang="bs-Latn-BA" dirty="0"/>
              <a:t>nije bio dužan dokazivati jer se ona pretpostavlja. </a:t>
            </a:r>
          </a:p>
          <a:p>
            <a:endParaRPr lang="bs-Latn-BA" dirty="0"/>
          </a:p>
        </p:txBody>
      </p:sp>
    </p:spTree>
    <p:extLst>
      <p:ext uri="{BB962C8B-B14F-4D97-AF65-F5344CB8AC3E}">
        <p14:creationId xmlns:p14="http://schemas.microsoft.com/office/powerpoint/2010/main" val="192414960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20000"/>
          </a:bodyPr>
          <a:lstStyle/>
          <a:p>
            <a:r>
              <a:rPr lang="bs-Latn-BA" dirty="0"/>
              <a:t>Kada se ova tužba upotrebljava za zaštitu poštenog posjednika ili </a:t>
            </a:r>
            <a:r>
              <a:rPr lang="bs-Latn-BA" i="1" dirty="0"/>
              <a:t>bonae fides possessor</a:t>
            </a:r>
            <a:r>
              <a:rPr lang="bs-Latn-BA" dirty="0"/>
              <a:t>-a, važe pravila: </a:t>
            </a:r>
          </a:p>
          <a:p>
            <a:r>
              <a:rPr lang="bs-Latn-BA" dirty="0"/>
              <a:t>a) </a:t>
            </a:r>
            <a:r>
              <a:rPr lang="bs-Latn-BA" i="1" dirty="0"/>
              <a:t>Bonae fidei possessor </a:t>
            </a:r>
            <a:r>
              <a:rPr lang="bs-Latn-BA" dirty="0"/>
              <a:t>ne uživa pravnu zaštitu u odnosu prema vlasniku stvari, ali će u sporu </a:t>
            </a:r>
            <a:r>
              <a:rPr lang="bs-Latn-BA" dirty="0" smtClean="0"/>
              <a:t>između </a:t>
            </a:r>
            <a:r>
              <a:rPr lang="bs-Latn-BA" dirty="0"/>
              <a:t>poštenog i nepoštenog posjednika pobjedu uvijek odnijeti pošteni posjednik. </a:t>
            </a:r>
          </a:p>
          <a:p>
            <a:r>
              <a:rPr lang="bs-Latn-BA" dirty="0"/>
              <a:t>b) Ukoliko se u sporu nalaze 2 poštena posjednika koji su stvar stekli od istog prethodnika, onda je u tom sporu jači onaj pošteni posjednik kome je stvar ranije tradirana. </a:t>
            </a:r>
          </a:p>
          <a:p>
            <a:r>
              <a:rPr lang="bs-Latn-BA" dirty="0"/>
              <a:t>c) Ukoliko su u sporu 2 poštena posjednika koji su stvar stekli od različitih prethodnika, onda će jači u sporu biti onaj posjednik koji je u času podizanja tužbe imao posjed stvari. </a:t>
            </a:r>
          </a:p>
          <a:p>
            <a:endParaRPr lang="bs-Latn-BA" dirty="0"/>
          </a:p>
        </p:txBody>
      </p:sp>
    </p:spTree>
    <p:extLst>
      <p:ext uri="{BB962C8B-B14F-4D97-AF65-F5344CB8AC3E}">
        <p14:creationId xmlns:p14="http://schemas.microsoft.com/office/powerpoint/2010/main" val="56120930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ACTIO NEGATORIA </a:t>
            </a:r>
            <a:endParaRPr lang="bs-Latn-BA" dirty="0"/>
          </a:p>
        </p:txBody>
      </p:sp>
      <p:sp>
        <p:nvSpPr>
          <p:cNvPr id="3" name="Content Placeholder 2"/>
          <p:cNvSpPr>
            <a:spLocks noGrp="1"/>
          </p:cNvSpPr>
          <p:nvPr>
            <p:ph idx="1"/>
          </p:nvPr>
        </p:nvSpPr>
        <p:spPr/>
        <p:txBody>
          <a:bodyPr/>
          <a:lstStyle/>
          <a:p>
            <a:r>
              <a:rPr lang="bs-Latn-BA" b="1" i="1" dirty="0"/>
              <a:t>Actio negatoria </a:t>
            </a:r>
            <a:r>
              <a:rPr lang="bs-Latn-BA" dirty="0"/>
              <a:t>je tužba koja služi zaštiti civilnog vlasništva u slučajevima kada vlasniku nije oduzet posjed stvari, već je vlasnik ometan i ugrožen na drugi način, npr</a:t>
            </a:r>
            <a:r>
              <a:rPr lang="bs-Latn-BA" dirty="0" smtClean="0"/>
              <a:t>. da </a:t>
            </a:r>
            <a:r>
              <a:rPr lang="bs-Latn-BA" dirty="0"/>
              <a:t>neko tvrdi kako na vlasnikovoj stvari ima neko pravo, ili se neko ponaša i vrši radnje kao da ima neko stvarno pravo nad vlasnikovom stvari, ili je pak vlasnik ometan prodiranjem raznovrsnih imisija na njegovu stvar. </a:t>
            </a:r>
          </a:p>
          <a:p>
            <a:endParaRPr lang="bs-Latn-BA" dirty="0"/>
          </a:p>
        </p:txBody>
      </p:sp>
    </p:spTree>
    <p:extLst>
      <p:ext uri="{BB962C8B-B14F-4D97-AF65-F5344CB8AC3E}">
        <p14:creationId xmlns:p14="http://schemas.microsoft.com/office/powerpoint/2010/main" val="291175709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i="1" dirty="0"/>
              <a:t>Actio negatoria </a:t>
            </a:r>
            <a:r>
              <a:rPr lang="bs-Latn-BA" dirty="0"/>
              <a:t>se pojavljuje kao dopuna vlasničkoj zaštiti putem </a:t>
            </a:r>
            <a:r>
              <a:rPr lang="bs-Latn-BA" i="1" dirty="0"/>
              <a:t>rei vindicatio</a:t>
            </a:r>
            <a:r>
              <a:rPr lang="bs-Latn-BA" dirty="0"/>
              <a:t>. </a:t>
            </a:r>
            <a:endParaRPr lang="bs-Latn-BA" dirty="0" smtClean="0"/>
          </a:p>
          <a:p>
            <a:r>
              <a:rPr lang="bs-Latn-BA" dirty="0" smtClean="0"/>
              <a:t>Tužitelj </a:t>
            </a:r>
            <a:r>
              <a:rPr lang="bs-Latn-BA" dirty="0"/>
              <a:t>je dužan dokazati svoje pravo vlasništva i faktičku činjenicu povrede njegovog prava, ali nije dužan dokazivati nepostojanje </a:t>
            </a:r>
            <a:r>
              <a:rPr lang="bs-Latn-BA" dirty="0" smtClean="0"/>
              <a:t>utvrđenih </a:t>
            </a:r>
            <a:r>
              <a:rPr lang="bs-Latn-BA" dirty="0"/>
              <a:t>prava od strane tuženog. </a:t>
            </a:r>
          </a:p>
          <a:p>
            <a:endParaRPr lang="bs-Latn-BA" dirty="0"/>
          </a:p>
        </p:txBody>
      </p:sp>
    </p:spTree>
    <p:extLst>
      <p:ext uri="{BB962C8B-B14F-4D97-AF65-F5344CB8AC3E}">
        <p14:creationId xmlns:p14="http://schemas.microsoft.com/office/powerpoint/2010/main" val="388472765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Način dokazivanja prava vlasništva kod ove tužbe bio je identičan sa načinom dokazivanja kod </a:t>
            </a:r>
            <a:r>
              <a:rPr lang="bs-Latn-BA" i="1" dirty="0"/>
              <a:t>rei vindicatio</a:t>
            </a:r>
            <a:r>
              <a:rPr lang="bs-Latn-BA" dirty="0"/>
              <a:t>. </a:t>
            </a:r>
            <a:endParaRPr lang="bs-Latn-BA" dirty="0" smtClean="0"/>
          </a:p>
          <a:p>
            <a:r>
              <a:rPr lang="bs-Latn-BA" smtClean="0"/>
              <a:t>Tužbeni </a:t>
            </a:r>
            <a:r>
              <a:rPr lang="bs-Latn-BA" dirty="0"/>
              <a:t>zahtjev je išao na </a:t>
            </a:r>
            <a:r>
              <a:rPr lang="bs-Latn-BA"/>
              <a:t>deklaratorno </a:t>
            </a:r>
            <a:r>
              <a:rPr lang="bs-Latn-BA" smtClean="0"/>
              <a:t>utvrđivanje </a:t>
            </a:r>
            <a:r>
              <a:rPr lang="bs-Latn-BA" dirty="0"/>
              <a:t>prava vlasništva tužitelja, prestanak protupravnih smetnji, naknadu eventualno prouzorokovane štete i davanje obećanja od strane tuženog da ubuduće neće ometati vlasnika, </a:t>
            </a:r>
            <a:r>
              <a:rPr lang="bs-Latn-BA"/>
              <a:t>tzv</a:t>
            </a:r>
            <a:r>
              <a:rPr lang="bs-Latn-BA" smtClean="0"/>
              <a:t>. </a:t>
            </a:r>
            <a:r>
              <a:rPr lang="bs-Latn-BA" b="1" i="1" smtClean="0"/>
              <a:t>cautio </a:t>
            </a:r>
            <a:r>
              <a:rPr lang="bs-Latn-BA" b="1" i="1" dirty="0"/>
              <a:t>de amplius non turbando</a:t>
            </a:r>
            <a:r>
              <a:rPr lang="bs-Latn-BA" dirty="0"/>
              <a:t>. </a:t>
            </a:r>
          </a:p>
          <a:p>
            <a:endParaRPr lang="bs-Latn-BA" dirty="0"/>
          </a:p>
        </p:txBody>
      </p:sp>
    </p:spTree>
    <p:extLst>
      <p:ext uri="{BB962C8B-B14F-4D97-AF65-F5344CB8AC3E}">
        <p14:creationId xmlns:p14="http://schemas.microsoft.com/office/powerpoint/2010/main" val="144926873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rmAutofit fontScale="90000"/>
          </a:bodyPr>
          <a:lstStyle/>
          <a:p>
            <a:r>
              <a:rPr lang="bs-Latn-BA" b="1" u="sng" dirty="0"/>
              <a:t>ZEMLJIŠNE SLUŽNOSTI (SERVITUTES PRAEDIORUM) </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Zemljišne služnosti su stvarna prava na tuđoj stvari koja omogućuju vlasniku i to svakodobnom vlasniku tzv.gospodujućeg zemljišta (</a:t>
            </a:r>
            <a:r>
              <a:rPr lang="bs-Latn-BA" b="1" i="1" dirty="0"/>
              <a:t>praedium dominans</a:t>
            </a:r>
            <a:r>
              <a:rPr lang="bs-Latn-BA" dirty="0"/>
              <a:t>) određena ovlaštenja nad susjednim služnim zemljištem (</a:t>
            </a:r>
            <a:r>
              <a:rPr lang="bs-Latn-BA" b="1" i="1" dirty="0"/>
              <a:t>praedium serviens</a:t>
            </a:r>
            <a:r>
              <a:rPr lang="bs-Latn-BA" dirty="0"/>
              <a:t>). </a:t>
            </a:r>
          </a:p>
          <a:p>
            <a:endParaRPr lang="bs-Latn-BA" dirty="0"/>
          </a:p>
        </p:txBody>
      </p:sp>
    </p:spTree>
    <p:extLst>
      <p:ext uri="{BB962C8B-B14F-4D97-AF65-F5344CB8AC3E}">
        <p14:creationId xmlns:p14="http://schemas.microsoft.com/office/powerpoint/2010/main" val="86133233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85000" lnSpcReduction="20000"/>
          </a:bodyPr>
          <a:lstStyle/>
          <a:p>
            <a:r>
              <a:rPr lang="bs-Latn-BA" dirty="0"/>
              <a:t>Za egzistenciju zemljišnih služnosti neophodno je postojanje </a:t>
            </a:r>
            <a:r>
              <a:rPr lang="bs-Latn-BA" b="1" dirty="0"/>
              <a:t>2 susjedna zemljišta</a:t>
            </a:r>
            <a:r>
              <a:rPr lang="bs-Latn-BA" dirty="0"/>
              <a:t>. </a:t>
            </a:r>
            <a:endParaRPr lang="bs-Latn-BA" dirty="0" smtClean="0"/>
          </a:p>
          <a:p>
            <a:r>
              <a:rPr lang="bs-Latn-BA" dirty="0" smtClean="0"/>
              <a:t>Shvatanje </a:t>
            </a:r>
            <a:r>
              <a:rPr lang="bs-Latn-BA" dirty="0"/>
              <a:t>kriterija susjednosti je historijski posmatrano poprimalo sve liberalnije forme. </a:t>
            </a:r>
            <a:endParaRPr lang="bs-Latn-BA" dirty="0" smtClean="0"/>
          </a:p>
          <a:p>
            <a:r>
              <a:rPr lang="bs-Latn-BA" dirty="0" smtClean="0"/>
              <a:t>Pored </a:t>
            </a:r>
            <a:r>
              <a:rPr lang="bs-Latn-BA" dirty="0"/>
              <a:t>toga, da bi došlo do upostavljanja služnosti, neophodno je postojanje tzv.</a:t>
            </a:r>
            <a:r>
              <a:rPr lang="bs-Latn-BA" b="1" dirty="0"/>
              <a:t>objektivne kauze</a:t>
            </a:r>
            <a:r>
              <a:rPr lang="bs-Latn-BA" dirty="0"/>
              <a:t>, objektivnog kriterija koji se ogleda u tome da služnost mora biti korisna gospodujućem zemljištu, da služnost omogućava </a:t>
            </a:r>
            <a:r>
              <a:rPr lang="bs-Latn-BA" dirty="0" smtClean="0"/>
              <a:t>određeni </a:t>
            </a:r>
            <a:r>
              <a:rPr lang="bs-Latn-BA" dirty="0"/>
              <a:t>privredni način korištenja gospodujućeg zemljišta. </a:t>
            </a:r>
            <a:endParaRPr lang="bs-Latn-BA" dirty="0" smtClean="0"/>
          </a:p>
          <a:p>
            <a:r>
              <a:rPr lang="bs-Latn-BA" dirty="0" smtClean="0"/>
              <a:t>Bez </a:t>
            </a:r>
            <a:r>
              <a:rPr lang="bs-Latn-BA" dirty="0"/>
              <a:t>te objektivne kauze, koja inače mora biti trajnog karaktera, ne bi bilo moguće ekonomski iskorištavati gospodujuće zemljište. </a:t>
            </a:r>
            <a:endParaRPr lang="bs-Latn-BA" dirty="0" smtClean="0"/>
          </a:p>
          <a:p>
            <a:r>
              <a:rPr lang="bs-Latn-BA" dirty="0" smtClean="0"/>
              <a:t>Prema </a:t>
            </a:r>
            <a:r>
              <a:rPr lang="bs-Latn-BA" dirty="0"/>
              <a:t>tome, egzistencija služnosti ne zavisi od volje vlasnika zemljišta, već od činjenice postojanja ove objektivne kauze.</a:t>
            </a:r>
          </a:p>
          <a:p>
            <a:endParaRPr lang="bs-Latn-BA" dirty="0"/>
          </a:p>
        </p:txBody>
      </p:sp>
    </p:spTree>
    <p:extLst>
      <p:ext uri="{BB962C8B-B14F-4D97-AF65-F5344CB8AC3E}">
        <p14:creationId xmlns:p14="http://schemas.microsoft.com/office/powerpoint/2010/main" val="172513096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Služnost prati zemljište bez obzira u čije vlasništvo to zemljište </a:t>
            </a:r>
            <a:r>
              <a:rPr lang="bs-Latn-BA" dirty="0" smtClean="0"/>
              <a:t>dođe</a:t>
            </a:r>
            <a:r>
              <a:rPr lang="bs-Latn-BA" dirty="0"/>
              <a:t>. </a:t>
            </a:r>
            <a:endParaRPr lang="bs-Latn-BA" dirty="0" smtClean="0"/>
          </a:p>
          <a:p>
            <a:r>
              <a:rPr lang="bs-Latn-BA" dirty="0" smtClean="0"/>
              <a:t>Promjena </a:t>
            </a:r>
            <a:r>
              <a:rPr lang="bs-Latn-BA" dirty="0"/>
              <a:t>vlasnika bilo gospodujućeg ili služnog zemljišta neće uticati na egzistenciju služnosti. </a:t>
            </a:r>
            <a:endParaRPr lang="bs-Latn-BA" dirty="0" smtClean="0"/>
          </a:p>
          <a:p>
            <a:r>
              <a:rPr lang="bs-Latn-BA" dirty="0" smtClean="0"/>
              <a:t>Inače </a:t>
            </a:r>
            <a:r>
              <a:rPr lang="bs-Latn-BA" dirty="0"/>
              <a:t>su služnosti kao stvarna prava na </a:t>
            </a:r>
            <a:r>
              <a:rPr lang="bs-Latn-BA" dirty="0" smtClean="0"/>
              <a:t>tuđoj </a:t>
            </a:r>
            <a:r>
              <a:rPr lang="bs-Latn-BA" dirty="0"/>
              <a:t>stvari, tj</a:t>
            </a:r>
            <a:r>
              <a:rPr lang="bs-Latn-BA" dirty="0" smtClean="0"/>
              <a:t>. kao </a:t>
            </a:r>
            <a:r>
              <a:rPr lang="bs-Latn-BA" dirty="0"/>
              <a:t>jedan vid imovinskih prava bile nasljedne. </a:t>
            </a:r>
            <a:endParaRPr lang="bs-Latn-BA" dirty="0" smtClean="0"/>
          </a:p>
          <a:p>
            <a:r>
              <a:rPr lang="bs-Latn-BA" dirty="0" smtClean="0"/>
              <a:t>Zemljišne </a:t>
            </a:r>
            <a:r>
              <a:rPr lang="bs-Latn-BA" dirty="0"/>
              <a:t>služnosti su nedjeljiva prava. </a:t>
            </a:r>
            <a:endParaRPr lang="bs-Latn-BA" dirty="0" smtClean="0"/>
          </a:p>
          <a:p>
            <a:r>
              <a:rPr lang="bs-Latn-BA" dirty="0" smtClean="0"/>
              <a:t>Ne </a:t>
            </a:r>
            <a:r>
              <a:rPr lang="bs-Latn-BA" dirty="0"/>
              <a:t>mogu se ni sticati ni gubiti po dijelovima. </a:t>
            </a:r>
          </a:p>
          <a:p>
            <a:endParaRPr lang="bs-Latn-BA" dirty="0"/>
          </a:p>
        </p:txBody>
      </p:sp>
    </p:spTree>
    <p:extLst>
      <p:ext uri="{BB962C8B-B14F-4D97-AF65-F5344CB8AC3E}">
        <p14:creationId xmlns:p14="http://schemas.microsoft.com/office/powerpoint/2010/main" val="284144410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lstStyle/>
          <a:p>
            <a:r>
              <a:rPr lang="bs-Latn-BA" dirty="0"/>
              <a:t>Zemljišne služnosti su podijeljene u 2 osnovne kategorije: </a:t>
            </a:r>
          </a:p>
          <a:p>
            <a:r>
              <a:rPr lang="bs-Latn-BA" dirty="0"/>
              <a:t>1) Seoske ili poljske služnosti – </a:t>
            </a:r>
            <a:r>
              <a:rPr lang="bs-Latn-BA" b="1" i="1" dirty="0"/>
              <a:t>servitutes praediorum rusticorum </a:t>
            </a:r>
            <a:endParaRPr lang="bs-Latn-BA" dirty="0"/>
          </a:p>
          <a:p>
            <a:r>
              <a:rPr lang="bs-Latn-BA" dirty="0"/>
              <a:t>2) Gradske služnosti – </a:t>
            </a:r>
            <a:r>
              <a:rPr lang="bs-Latn-BA" b="1" i="1" dirty="0"/>
              <a:t>servitutes praediorum urbanorum </a:t>
            </a:r>
            <a:endParaRPr lang="bs-Latn-BA" dirty="0"/>
          </a:p>
          <a:p>
            <a:r>
              <a:rPr lang="bs-Latn-BA" dirty="0"/>
              <a:t> </a:t>
            </a:r>
          </a:p>
          <a:p>
            <a:endParaRPr lang="bs-Latn-BA" dirty="0"/>
          </a:p>
        </p:txBody>
      </p:sp>
    </p:spTree>
    <p:extLst>
      <p:ext uri="{BB962C8B-B14F-4D97-AF65-F5344CB8AC3E}">
        <p14:creationId xmlns:p14="http://schemas.microsoft.com/office/powerpoint/2010/main" val="2185936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3581400"/>
          </a:xfrm>
        </p:spPr>
        <p:txBody>
          <a:bodyPr/>
          <a:lstStyle/>
          <a:p>
            <a:r>
              <a:rPr lang="bs-Latn-BA" dirty="0"/>
              <a:t>Razlikuje se originarno (neposredno) i derivativno (posredno) sticanje posjeda. </a:t>
            </a:r>
            <a:endParaRPr lang="bs-Latn-BA" dirty="0" smtClean="0"/>
          </a:p>
          <a:p>
            <a:r>
              <a:rPr lang="bs-Latn-BA" b="1" dirty="0" smtClean="0"/>
              <a:t>Originarno </a:t>
            </a:r>
            <a:r>
              <a:rPr lang="bs-Latn-BA" dirty="0"/>
              <a:t>sticanje posjeda bilo je nezavisno od volje (ili protiv volje) prethodnog posjednika (npr</a:t>
            </a:r>
            <a:r>
              <a:rPr lang="bs-Latn-BA" dirty="0" smtClean="0"/>
              <a:t>. kod </a:t>
            </a:r>
            <a:r>
              <a:rPr lang="bs-Latn-BA" dirty="0"/>
              <a:t>okupacije). </a:t>
            </a:r>
          </a:p>
          <a:p>
            <a:endParaRPr lang="bs-Latn-BA" dirty="0"/>
          </a:p>
        </p:txBody>
      </p:sp>
    </p:spTree>
    <p:extLst>
      <p:ext uri="{BB962C8B-B14F-4D97-AF65-F5344CB8AC3E}">
        <p14:creationId xmlns:p14="http://schemas.microsoft.com/office/powerpoint/2010/main" val="392782972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20000"/>
          </a:bodyPr>
          <a:lstStyle/>
          <a:p>
            <a:r>
              <a:rPr lang="bs-Latn-BA" dirty="0"/>
              <a:t>Najstariji tipovi poljskih zemljišnih služnosti su služnosti puta (</a:t>
            </a:r>
            <a:r>
              <a:rPr lang="bs-Latn-BA" b="1" i="1" dirty="0"/>
              <a:t>iura itinerum</a:t>
            </a:r>
            <a:r>
              <a:rPr lang="bs-Latn-BA" dirty="0"/>
              <a:t>) i </a:t>
            </a:r>
            <a:r>
              <a:rPr lang="bs-Latn-BA" dirty="0" smtClean="0"/>
              <a:t>dovođenja </a:t>
            </a:r>
            <a:r>
              <a:rPr lang="bs-Latn-BA" dirty="0"/>
              <a:t>vode. Služnosti puta su: </a:t>
            </a:r>
          </a:p>
          <a:p>
            <a:r>
              <a:rPr lang="bs-Latn-BA" dirty="0"/>
              <a:t>- </a:t>
            </a:r>
            <a:r>
              <a:rPr lang="bs-Latn-BA" b="1" i="1" dirty="0"/>
              <a:t>iter </a:t>
            </a:r>
            <a:r>
              <a:rPr lang="bs-Latn-BA" dirty="0"/>
              <a:t>– pravo prolaženja preko tuđeg zemljišta pješke, na konju ili u nosiljci; </a:t>
            </a:r>
          </a:p>
          <a:p>
            <a:r>
              <a:rPr lang="bs-Latn-BA" dirty="0"/>
              <a:t>- </a:t>
            </a:r>
            <a:r>
              <a:rPr lang="bs-Latn-BA" b="1" i="1" dirty="0"/>
              <a:t>actus </a:t>
            </a:r>
            <a:r>
              <a:rPr lang="bs-Latn-BA" dirty="0"/>
              <a:t>– pravo goniti (</a:t>
            </a:r>
            <a:r>
              <a:rPr lang="bs-Latn-BA" b="1" i="1" dirty="0"/>
              <a:t>agere</a:t>
            </a:r>
            <a:r>
              <a:rPr lang="bs-Latn-BA" dirty="0"/>
              <a:t>) stoku i vući kola; </a:t>
            </a:r>
          </a:p>
          <a:p>
            <a:r>
              <a:rPr lang="bs-Latn-BA" dirty="0"/>
              <a:t>- </a:t>
            </a:r>
            <a:r>
              <a:rPr lang="bs-Latn-BA" b="1" i="1" dirty="0"/>
              <a:t>via </a:t>
            </a:r>
            <a:r>
              <a:rPr lang="bs-Latn-BA" dirty="0"/>
              <a:t>– šire pravo prolaženja, pa i natovarenim teretnim kolima. </a:t>
            </a:r>
            <a:endParaRPr lang="bs-Latn-BA" dirty="0" smtClean="0"/>
          </a:p>
          <a:p>
            <a:r>
              <a:rPr lang="bs-Latn-BA" dirty="0" smtClean="0"/>
              <a:t>U </a:t>
            </a:r>
            <a:r>
              <a:rPr lang="bs-Latn-BA" dirty="0"/>
              <a:t>tu svrhu je prema Zakoniku XII ploča morao postojati put od najmanje 8 stopa širine u pravoj liniji, a 16 stopa na zavojima; </a:t>
            </a:r>
          </a:p>
          <a:p>
            <a:r>
              <a:rPr lang="bs-Latn-BA" dirty="0"/>
              <a:t> </a:t>
            </a:r>
          </a:p>
          <a:p>
            <a:endParaRPr lang="bs-Latn-BA" dirty="0"/>
          </a:p>
        </p:txBody>
      </p:sp>
    </p:spTree>
    <p:extLst>
      <p:ext uri="{BB962C8B-B14F-4D97-AF65-F5344CB8AC3E}">
        <p14:creationId xmlns:p14="http://schemas.microsoft.com/office/powerpoint/2010/main" val="101725756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20000"/>
          </a:bodyPr>
          <a:lstStyle/>
          <a:p>
            <a:r>
              <a:rPr lang="bs-Latn-BA" dirty="0"/>
              <a:t>Služnost vode (</a:t>
            </a:r>
            <a:r>
              <a:rPr lang="bs-Latn-BA" b="1" i="1" dirty="0"/>
              <a:t>aquaeductus</a:t>
            </a:r>
            <a:r>
              <a:rPr lang="bs-Latn-BA" dirty="0"/>
              <a:t>) predstavlja ovlaštenje da preko </a:t>
            </a:r>
            <a:r>
              <a:rPr lang="bs-Latn-BA" dirty="0" smtClean="0"/>
              <a:t>tuđeg </a:t>
            </a:r>
            <a:r>
              <a:rPr lang="bs-Latn-BA" dirty="0"/>
              <a:t>zemljišta odvodimo vodu za navodnjavanje. </a:t>
            </a:r>
          </a:p>
          <a:p>
            <a:r>
              <a:rPr lang="bs-Latn-BA" b="1" i="1" dirty="0"/>
              <a:t>Aquae haustus </a:t>
            </a:r>
            <a:r>
              <a:rPr lang="bs-Latn-BA" dirty="0"/>
              <a:t>– služnost koja daje ovlaštenje uzimanj vode iz </a:t>
            </a:r>
            <a:r>
              <a:rPr lang="bs-Latn-BA" dirty="0" smtClean="0"/>
              <a:t>tuđeg </a:t>
            </a:r>
            <a:r>
              <a:rPr lang="bs-Latn-BA" dirty="0"/>
              <a:t>izvora ili iz </a:t>
            </a:r>
            <a:r>
              <a:rPr lang="bs-Latn-BA" dirty="0" smtClean="0"/>
              <a:t>tuđeg </a:t>
            </a:r>
            <a:r>
              <a:rPr lang="bs-Latn-BA" dirty="0"/>
              <a:t>vodotoka. </a:t>
            </a:r>
          </a:p>
          <a:p>
            <a:r>
              <a:rPr lang="bs-Latn-BA" b="1" i="1" dirty="0"/>
              <a:t>Servitus pecoris ad aquam ad pulsus </a:t>
            </a:r>
            <a:r>
              <a:rPr lang="bs-Latn-BA" dirty="0"/>
              <a:t>predstavlja služnost koja omogućava napajanje stoke na </a:t>
            </a:r>
            <a:r>
              <a:rPr lang="bs-Latn-BA" dirty="0" smtClean="0"/>
              <a:t>tuđem </a:t>
            </a:r>
            <a:r>
              <a:rPr lang="bs-Latn-BA" dirty="0"/>
              <a:t>izvoru. </a:t>
            </a:r>
          </a:p>
          <a:p>
            <a:r>
              <a:rPr lang="bs-Latn-BA" b="1" i="1" dirty="0"/>
              <a:t>Servitus pecoris pascendi </a:t>
            </a:r>
            <a:r>
              <a:rPr lang="bs-Latn-BA" dirty="0"/>
              <a:t>– služnost ispaše stoke na tuđem zemljištu. </a:t>
            </a:r>
          </a:p>
          <a:p>
            <a:r>
              <a:rPr lang="bs-Latn-BA" dirty="0"/>
              <a:t>Kao najkasnije seoske služnosti su se pojavile služnosti pribavljanja građevinskog materijala sa tuđeg zemljišta, npr</a:t>
            </a:r>
            <a:r>
              <a:rPr lang="bs-Latn-BA" dirty="0" smtClean="0"/>
              <a:t>. kopanje </a:t>
            </a:r>
            <a:r>
              <a:rPr lang="bs-Latn-BA" dirty="0"/>
              <a:t>kamena, pijeska, krede, sječa drvene građe itd. </a:t>
            </a:r>
          </a:p>
          <a:p>
            <a:endParaRPr lang="bs-Latn-BA" dirty="0"/>
          </a:p>
        </p:txBody>
      </p:sp>
    </p:spTree>
    <p:extLst>
      <p:ext uri="{BB962C8B-B14F-4D97-AF65-F5344CB8AC3E}">
        <p14:creationId xmlns:p14="http://schemas.microsoft.com/office/powerpoint/2010/main" val="417528189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77500" lnSpcReduction="20000"/>
          </a:bodyPr>
          <a:lstStyle/>
          <a:p>
            <a:r>
              <a:rPr lang="bs-Latn-BA" b="1" dirty="0"/>
              <a:t>Gradske služnosti </a:t>
            </a:r>
            <a:r>
              <a:rPr lang="bs-Latn-BA" dirty="0"/>
              <a:t>su se javile kasnije sa izgradnjom urbanih naselja. Tu spadaju: </a:t>
            </a:r>
          </a:p>
          <a:p>
            <a:r>
              <a:rPr lang="bs-Latn-BA" b="1" i="1" dirty="0"/>
              <a:t>Servitus tigni imitendi </a:t>
            </a:r>
            <a:r>
              <a:rPr lang="bs-Latn-BA" dirty="0"/>
              <a:t>– služnost ugraditi gredu u </a:t>
            </a:r>
            <a:r>
              <a:rPr lang="bs-Latn-BA" dirty="0" smtClean="0"/>
              <a:t>tuđi </a:t>
            </a:r>
            <a:r>
              <a:rPr lang="bs-Latn-BA" dirty="0"/>
              <a:t>zid prilikom izgradnje zgrade. </a:t>
            </a:r>
          </a:p>
          <a:p>
            <a:r>
              <a:rPr lang="bs-Latn-BA" b="1" i="1" dirty="0"/>
              <a:t>Servitus oneris ferendi </a:t>
            </a:r>
            <a:r>
              <a:rPr lang="bs-Latn-BA" dirty="0"/>
              <a:t>– predstavlja pravo osloniti zgradu na </a:t>
            </a:r>
            <a:r>
              <a:rPr lang="bs-Latn-BA" dirty="0" smtClean="0"/>
              <a:t>tuđi </a:t>
            </a:r>
            <a:r>
              <a:rPr lang="bs-Latn-BA" dirty="0"/>
              <a:t>zid. U ovom slučaju vlasnik služnog dobra bioje obvezan na </a:t>
            </a:r>
            <a:r>
              <a:rPr lang="bs-Latn-BA" b="1" i="1" dirty="0"/>
              <a:t>facere</a:t>
            </a:r>
            <a:r>
              <a:rPr lang="bs-Latn-BA" dirty="0"/>
              <a:t>, jer je bio dužan zid održavati u ispravnom stanju. </a:t>
            </a:r>
          </a:p>
          <a:p>
            <a:r>
              <a:rPr lang="bs-Latn-BA" b="1" i="1" dirty="0"/>
              <a:t>Servitus proitiendi </a:t>
            </a:r>
            <a:r>
              <a:rPr lang="bs-Latn-BA" dirty="0"/>
              <a:t>– predstavlja pravo izgradnje terase u </a:t>
            </a:r>
            <a:r>
              <a:rPr lang="bs-Latn-BA" dirty="0" smtClean="0"/>
              <a:t>tuđem </a:t>
            </a:r>
            <a:r>
              <a:rPr lang="bs-Latn-BA" dirty="0"/>
              <a:t>zračnom prostoru. </a:t>
            </a:r>
          </a:p>
          <a:p>
            <a:r>
              <a:rPr lang="bs-Latn-BA" b="1" i="1" dirty="0"/>
              <a:t>Servitus atius non tolendi </a:t>
            </a:r>
            <a:r>
              <a:rPr lang="bs-Latn-BA" dirty="0"/>
              <a:t>– predstavlja služnost slobodnog pristupa svjetla, zraka, pogleda. Ovlaštenik ima pravo vlasniku susjedne zgrade braniti </a:t>
            </a:r>
            <a:r>
              <a:rPr lang="bs-Latn-BA" dirty="0" smtClean="0"/>
              <a:t>građenje </a:t>
            </a:r>
            <a:r>
              <a:rPr lang="bs-Latn-BA" dirty="0"/>
              <a:t>preko </a:t>
            </a:r>
            <a:r>
              <a:rPr lang="bs-Latn-BA" dirty="0" smtClean="0"/>
              <a:t>određene </a:t>
            </a:r>
            <a:r>
              <a:rPr lang="bs-Latn-BA" dirty="0"/>
              <a:t>visine, ili mu braniti da gospodujućem zemljištu zatvori svjetlo i izgled. </a:t>
            </a:r>
          </a:p>
          <a:p>
            <a:endParaRPr lang="bs-Latn-BA" dirty="0"/>
          </a:p>
        </p:txBody>
      </p:sp>
    </p:spTree>
    <p:extLst>
      <p:ext uri="{BB962C8B-B14F-4D97-AF65-F5344CB8AC3E}">
        <p14:creationId xmlns:p14="http://schemas.microsoft.com/office/powerpoint/2010/main" val="50465771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bs-Latn-BA" b="1" u="sng" dirty="0"/>
              <a:t>OSOBNE SLUŽNOSTI (SERVITUTES PERSONARUM) </a:t>
            </a:r>
            <a:r>
              <a:rPr lang="bs-Latn-BA" dirty="0"/>
              <a:t/>
            </a:r>
            <a:br>
              <a:rPr lang="bs-Latn-BA" dirty="0"/>
            </a:br>
            <a:endParaRPr lang="bs-Latn-BA" dirty="0"/>
          </a:p>
        </p:txBody>
      </p:sp>
      <p:sp>
        <p:nvSpPr>
          <p:cNvPr id="3" name="Content Placeholder 2"/>
          <p:cNvSpPr>
            <a:spLocks noGrp="1"/>
          </p:cNvSpPr>
          <p:nvPr>
            <p:ph idx="1"/>
          </p:nvPr>
        </p:nvSpPr>
        <p:spPr>
          <a:xfrm>
            <a:off x="457200" y="1600200"/>
            <a:ext cx="8229600" cy="4800600"/>
          </a:xfrm>
        </p:spPr>
        <p:txBody>
          <a:bodyPr>
            <a:normAutofit fontScale="92500" lnSpcReduction="20000"/>
          </a:bodyPr>
          <a:lstStyle/>
          <a:p>
            <a:r>
              <a:rPr lang="bs-Latn-BA" b="1" i="1" dirty="0"/>
              <a:t>Servitutes personarum </a:t>
            </a:r>
            <a:r>
              <a:rPr lang="bs-Latn-BA" dirty="0"/>
              <a:t>su uvrštene u opći pojam služnosti tek u Justinijanovom pravu</a:t>
            </a:r>
            <a:r>
              <a:rPr lang="bs-Latn-BA" dirty="0" smtClean="0"/>
              <a:t>.</a:t>
            </a:r>
          </a:p>
          <a:p>
            <a:r>
              <a:rPr lang="bs-Latn-BA" dirty="0" smtClean="0"/>
              <a:t> </a:t>
            </a:r>
            <a:r>
              <a:rPr lang="bs-Latn-BA" dirty="0"/>
              <a:t>Njihova egzistencija nije vezana za nekretnine, ne traži se postojanje gospodujuće stvari. </a:t>
            </a:r>
            <a:endParaRPr lang="bs-Latn-BA" dirty="0" smtClean="0"/>
          </a:p>
          <a:p>
            <a:r>
              <a:rPr lang="bs-Latn-BA" dirty="0" smtClean="0"/>
              <a:t>Osobne </a:t>
            </a:r>
            <a:r>
              <a:rPr lang="bs-Latn-BA" dirty="0"/>
              <a:t>služnosti su vezane za osobu ovlaštenika</a:t>
            </a:r>
            <a:r>
              <a:rPr lang="bs-Latn-BA" dirty="0" smtClean="0"/>
              <a:t>.</a:t>
            </a:r>
          </a:p>
          <a:p>
            <a:r>
              <a:rPr lang="bs-Latn-BA" dirty="0" smtClean="0"/>
              <a:t> </a:t>
            </a:r>
            <a:r>
              <a:rPr lang="bs-Latn-BA" dirty="0"/>
              <a:t>One su osobna (lična) prava i ne mogu se odvajati od osobe ovlaštenika. </a:t>
            </a:r>
            <a:endParaRPr lang="bs-Latn-BA" dirty="0" smtClean="0"/>
          </a:p>
          <a:p>
            <a:r>
              <a:rPr lang="bs-Latn-BA" dirty="0" smtClean="0"/>
              <a:t>Ova </a:t>
            </a:r>
            <a:r>
              <a:rPr lang="bs-Latn-BA" dirty="0"/>
              <a:t>prava su nenasljediva i vremenski su ograničena prava. </a:t>
            </a:r>
            <a:endParaRPr lang="bs-Latn-BA" dirty="0" smtClean="0"/>
          </a:p>
          <a:p>
            <a:r>
              <a:rPr lang="bs-Latn-BA" dirty="0" smtClean="0"/>
              <a:t>U </a:t>
            </a:r>
            <a:r>
              <a:rPr lang="bs-Latn-BA" dirty="0"/>
              <a:t>općem smislu prestaju smrću njihovog ovlaštenika. </a:t>
            </a:r>
          </a:p>
          <a:p>
            <a:endParaRPr lang="bs-Latn-BA" dirty="0"/>
          </a:p>
        </p:txBody>
      </p:sp>
    </p:spTree>
    <p:extLst>
      <p:ext uri="{BB962C8B-B14F-4D97-AF65-F5344CB8AC3E}">
        <p14:creationId xmlns:p14="http://schemas.microsoft.com/office/powerpoint/2010/main" val="205549609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Do pojave osobnih služnosti najčešće dolazi iz potrebe osiguranja egzistencije pojedinih osoba. </a:t>
            </a:r>
            <a:endParaRPr lang="bs-Latn-BA" dirty="0" smtClean="0"/>
          </a:p>
          <a:p>
            <a:r>
              <a:rPr lang="bs-Latn-BA" dirty="0" smtClean="0"/>
              <a:t>Osobne </a:t>
            </a:r>
            <a:r>
              <a:rPr lang="bs-Latn-BA" dirty="0"/>
              <a:t>služnosti u većem obimu ograničavaju vlasnika služne stvari nego zemljišne služnosti</a:t>
            </a:r>
            <a:r>
              <a:rPr lang="bs-Latn-BA" dirty="0" smtClean="0"/>
              <a:t>.</a:t>
            </a:r>
          </a:p>
          <a:p>
            <a:r>
              <a:rPr lang="bs-Latn-BA" dirty="0" smtClean="0"/>
              <a:t> </a:t>
            </a:r>
            <a:r>
              <a:rPr lang="bs-Latn-BA" dirty="0"/>
              <a:t>Osobne služnosti su djeljiva prava; mogu se sticati i gubiti u dijelovima. </a:t>
            </a:r>
            <a:endParaRPr lang="bs-Latn-BA" dirty="0" smtClean="0"/>
          </a:p>
          <a:p>
            <a:r>
              <a:rPr lang="bs-Latn-BA" dirty="0" smtClean="0"/>
              <a:t>Rimsko </a:t>
            </a:r>
            <a:r>
              <a:rPr lang="bs-Latn-BA" dirty="0"/>
              <a:t>pravo je poznavalo slijedeće osobne služnosti: </a:t>
            </a:r>
            <a:r>
              <a:rPr lang="bs-Latn-BA" b="1" i="1" dirty="0"/>
              <a:t>usus fructus, usus, habitatio </a:t>
            </a:r>
            <a:r>
              <a:rPr lang="bs-Latn-BA" dirty="0"/>
              <a:t>i </a:t>
            </a:r>
            <a:r>
              <a:rPr lang="bs-Latn-BA" b="1" i="1" dirty="0"/>
              <a:t>operae servorum vel animalium </a:t>
            </a:r>
            <a:endParaRPr lang="bs-Latn-BA" dirty="0"/>
          </a:p>
          <a:p>
            <a:endParaRPr lang="bs-Latn-BA" dirty="0"/>
          </a:p>
        </p:txBody>
      </p:sp>
    </p:spTree>
    <p:extLst>
      <p:ext uri="{BB962C8B-B14F-4D97-AF65-F5344CB8AC3E}">
        <p14:creationId xmlns:p14="http://schemas.microsoft.com/office/powerpoint/2010/main" val="330271588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i="1" dirty="0"/>
              <a:t>Usus fructus </a:t>
            </a:r>
            <a:r>
              <a:rPr lang="bs-Latn-BA" dirty="0"/>
              <a:t>(plodouživanje) je osobna služnost koja ovlašteniku daje pravo korištenja i crpljenja plodova </a:t>
            </a:r>
            <a:r>
              <a:rPr lang="bs-Latn-BA" dirty="0" smtClean="0"/>
              <a:t>tuđe </a:t>
            </a:r>
            <a:r>
              <a:rPr lang="bs-Latn-BA" dirty="0"/>
              <a:t>stvari bez ovlaštenja da uzusfruktuar može mijenjati ekonomsku namjenu stvari - </a:t>
            </a:r>
            <a:r>
              <a:rPr lang="bs-Latn-BA" b="1" i="1" dirty="0"/>
              <a:t>Usus fructus est ius alienis rebus utendi fruendi salva rerum substantio.</a:t>
            </a:r>
            <a:endParaRPr lang="bs-Latn-BA" dirty="0"/>
          </a:p>
          <a:p>
            <a:endParaRPr lang="bs-Latn-BA" dirty="0"/>
          </a:p>
        </p:txBody>
      </p:sp>
    </p:spTree>
    <p:extLst>
      <p:ext uri="{BB962C8B-B14F-4D97-AF65-F5344CB8AC3E}">
        <p14:creationId xmlns:p14="http://schemas.microsoft.com/office/powerpoint/2010/main" val="336900123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dirty="0"/>
              <a:t>Do formiranja </a:t>
            </a:r>
            <a:r>
              <a:rPr lang="bs-Latn-BA" i="1" dirty="0"/>
              <a:t>usus fructus</a:t>
            </a:r>
            <a:r>
              <a:rPr lang="bs-Latn-BA" dirty="0"/>
              <a:t>-a najčešće dolazi iz potrebe da ostavitelj davanjem neke konkretne stvari u plodouživanje obezbijedi sredstva za egzistenciju </a:t>
            </a:r>
            <a:r>
              <a:rPr lang="bs-Latn-BA" dirty="0" smtClean="0"/>
              <a:t>određenim </a:t>
            </a:r>
            <a:r>
              <a:rPr lang="bs-Latn-BA" dirty="0"/>
              <a:t>osobama koje iz različitih razloga ne mogu biti nasljednici. </a:t>
            </a:r>
            <a:endParaRPr lang="bs-Latn-BA" dirty="0" smtClean="0"/>
          </a:p>
          <a:p>
            <a:r>
              <a:rPr lang="bs-Latn-BA" i="1" dirty="0" smtClean="0"/>
              <a:t>Usus </a:t>
            </a:r>
            <a:r>
              <a:rPr lang="bs-Latn-BA" i="1" dirty="0"/>
              <a:t>fructus </a:t>
            </a:r>
            <a:r>
              <a:rPr lang="bs-Latn-BA" dirty="0"/>
              <a:t>se najčešće </a:t>
            </a:r>
            <a:r>
              <a:rPr lang="bs-Latn-BA" dirty="0" smtClean="0"/>
              <a:t>određivao </a:t>
            </a:r>
            <a:r>
              <a:rPr lang="bs-Latn-BA" dirty="0"/>
              <a:t>putem legata</a:t>
            </a:r>
            <a:r>
              <a:rPr lang="bs-Latn-BA" dirty="0" smtClean="0"/>
              <a:t>.</a:t>
            </a:r>
          </a:p>
          <a:p>
            <a:r>
              <a:rPr lang="bs-Latn-BA" dirty="0" smtClean="0"/>
              <a:t> </a:t>
            </a:r>
            <a:r>
              <a:rPr lang="bs-Latn-BA" dirty="0"/>
              <a:t>Uzusfruktuar je detentor stvari, a ne posjednik. </a:t>
            </a:r>
            <a:endParaRPr lang="bs-Latn-BA" dirty="0" smtClean="0"/>
          </a:p>
          <a:p>
            <a:r>
              <a:rPr lang="bs-Latn-BA" dirty="0" smtClean="0"/>
              <a:t>Uobičavalo </a:t>
            </a:r>
            <a:r>
              <a:rPr lang="bs-Latn-BA" dirty="0"/>
              <a:t>se da prilikom konstituiranja služnosti uzusfruktuar daje jedno obećanje, tzv</a:t>
            </a:r>
            <a:r>
              <a:rPr lang="bs-Latn-BA" dirty="0" smtClean="0"/>
              <a:t>. </a:t>
            </a:r>
            <a:r>
              <a:rPr lang="bs-Latn-BA" b="1" i="1" dirty="0" smtClean="0"/>
              <a:t>cautio </a:t>
            </a:r>
            <a:r>
              <a:rPr lang="bs-Latn-BA" b="1" i="1" dirty="0"/>
              <a:t>ususfructuaria</a:t>
            </a:r>
            <a:r>
              <a:rPr lang="bs-Latn-BA" dirty="0"/>
              <a:t>, da će stvar koristiti na pažljiv i razuman način (</a:t>
            </a:r>
            <a:r>
              <a:rPr lang="bs-Latn-BA" b="1" i="1" dirty="0"/>
              <a:t>boni viri arbitratu</a:t>
            </a:r>
            <a:r>
              <a:rPr lang="bs-Latn-BA" dirty="0"/>
              <a:t>) i da će stvar nakon proteka </a:t>
            </a:r>
            <a:r>
              <a:rPr lang="bs-Latn-BA" dirty="0" smtClean="0"/>
              <a:t>određenog </a:t>
            </a:r>
            <a:r>
              <a:rPr lang="bs-Latn-BA" dirty="0"/>
              <a:t>vremena vratiti vlasniku. </a:t>
            </a:r>
          </a:p>
          <a:p>
            <a:endParaRPr lang="bs-Latn-BA" dirty="0"/>
          </a:p>
        </p:txBody>
      </p:sp>
    </p:spTree>
    <p:extLst>
      <p:ext uri="{BB962C8B-B14F-4D97-AF65-F5344CB8AC3E}">
        <p14:creationId xmlns:p14="http://schemas.microsoft.com/office/powerpoint/2010/main" val="355920534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10000"/>
          </a:bodyPr>
          <a:lstStyle/>
          <a:p>
            <a:r>
              <a:rPr lang="bs-Latn-BA" dirty="0"/>
              <a:t>Uzusfruktuar nije mogao na treće lice prenijeti svoje pravo plodouživanja, jer je to strogo osobno pravo koje je vezano za njegovu ličnost</a:t>
            </a:r>
            <a:r>
              <a:rPr lang="bs-Latn-BA" dirty="0" smtClean="0"/>
              <a:t>.</a:t>
            </a:r>
          </a:p>
          <a:p>
            <a:r>
              <a:rPr lang="bs-Latn-BA" dirty="0" smtClean="0"/>
              <a:t> Međutim</a:t>
            </a:r>
            <a:r>
              <a:rPr lang="bs-Latn-BA" dirty="0"/>
              <a:t>, on je mogao na treće lice prenijeti tzv</a:t>
            </a:r>
            <a:r>
              <a:rPr lang="bs-Latn-BA" dirty="0" smtClean="0"/>
              <a:t>. izvršenje </a:t>
            </a:r>
            <a:r>
              <a:rPr lang="bs-Latn-BA" dirty="0"/>
              <a:t>prava, odnosno mogućnost da treće lice faktički obavlja radnje koje predstavljaju sadržaj uzusfruktuarovih ovlaštenja, dok </a:t>
            </a:r>
            <a:r>
              <a:rPr lang="bs-Latn-BA" dirty="0" smtClean="0"/>
              <a:t>samo </a:t>
            </a:r>
            <a:r>
              <a:rPr lang="bs-Latn-BA" dirty="0"/>
              <a:t>pravo i dalje ostaje vezano za osobu uzusfruktuara. </a:t>
            </a:r>
            <a:endParaRPr lang="bs-Latn-BA" dirty="0" smtClean="0"/>
          </a:p>
          <a:p>
            <a:r>
              <a:rPr lang="bs-Latn-BA" dirty="0" smtClean="0"/>
              <a:t>Smrću </a:t>
            </a:r>
            <a:r>
              <a:rPr lang="bs-Latn-BA" dirty="0"/>
              <a:t>uzusfruktuara gasi se i samo pravo, te samim tim i mogućnost trećeg lica da nastavi sa obavljanjem radnji izvršenja tog prava. </a:t>
            </a:r>
          </a:p>
          <a:p>
            <a:endParaRPr lang="bs-Latn-BA" dirty="0"/>
          </a:p>
        </p:txBody>
      </p:sp>
    </p:spTree>
    <p:extLst>
      <p:ext uri="{BB962C8B-B14F-4D97-AF65-F5344CB8AC3E}">
        <p14:creationId xmlns:p14="http://schemas.microsoft.com/office/powerpoint/2010/main" val="37085434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Uzusfruktuar je vlasništvo na plodovima plodonosne stvari sticao putem </a:t>
            </a:r>
            <a:r>
              <a:rPr lang="bs-Latn-BA" dirty="0" smtClean="0"/>
              <a:t>putem </a:t>
            </a:r>
            <a:r>
              <a:rPr lang="bs-Latn-BA" dirty="0"/>
              <a:t>ubiranja ploda</a:t>
            </a:r>
            <a:r>
              <a:rPr lang="bs-Latn-BA" dirty="0" smtClean="0"/>
              <a:t>.</a:t>
            </a:r>
          </a:p>
          <a:p>
            <a:r>
              <a:rPr lang="bs-Latn-BA" dirty="0" smtClean="0"/>
              <a:t> </a:t>
            </a:r>
            <a:r>
              <a:rPr lang="bs-Latn-BA" dirty="0"/>
              <a:t>Uzusfruktuar je snosio troškove tzv</a:t>
            </a:r>
            <a:r>
              <a:rPr lang="bs-Latn-BA" dirty="0" smtClean="0"/>
              <a:t>. redovnih </a:t>
            </a:r>
            <a:r>
              <a:rPr lang="bs-Latn-BA" dirty="0"/>
              <a:t>izdataka za stvar kao što su plaćanje poreza, sitnije opravke stvari, dok je troškove većih popravaka i većih investicija snosio vlasnik stvari. </a:t>
            </a:r>
          </a:p>
          <a:p>
            <a:endParaRPr lang="bs-Latn-BA" dirty="0"/>
          </a:p>
        </p:txBody>
      </p:sp>
    </p:spTree>
    <p:extLst>
      <p:ext uri="{BB962C8B-B14F-4D97-AF65-F5344CB8AC3E}">
        <p14:creationId xmlns:p14="http://schemas.microsoft.com/office/powerpoint/2010/main" val="76189537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i="1" dirty="0"/>
              <a:t>Usus fructus </a:t>
            </a:r>
            <a:r>
              <a:rPr lang="bs-Latn-BA" dirty="0"/>
              <a:t>kao stvarno pravo na </a:t>
            </a:r>
            <a:r>
              <a:rPr lang="bs-Latn-BA" dirty="0" smtClean="0"/>
              <a:t>tuđoj </a:t>
            </a:r>
            <a:r>
              <a:rPr lang="bs-Latn-BA" dirty="0"/>
              <a:t>stvari prestaje smrću ovlaštenika. </a:t>
            </a:r>
            <a:endParaRPr lang="bs-Latn-BA" dirty="0" smtClean="0"/>
          </a:p>
          <a:p>
            <a:r>
              <a:rPr lang="bs-Latn-BA" dirty="0" smtClean="0"/>
              <a:t>Justinijanovo </a:t>
            </a:r>
            <a:r>
              <a:rPr lang="bs-Latn-BA" dirty="0"/>
              <a:t>pravo je dozvoljavalo izuzetak dopuštanja </a:t>
            </a:r>
            <a:r>
              <a:rPr lang="bs-Latn-BA" dirty="0" smtClean="0"/>
              <a:t>nasljeđivanja </a:t>
            </a:r>
            <a:r>
              <a:rPr lang="bs-Latn-BA" dirty="0"/>
              <a:t>ovog prava, ali samo od strane nasljednika iz prvog nasljednog reda. </a:t>
            </a:r>
            <a:endParaRPr lang="bs-Latn-BA" dirty="0" smtClean="0"/>
          </a:p>
          <a:p>
            <a:r>
              <a:rPr lang="bs-Latn-BA" dirty="0" smtClean="0"/>
              <a:t>Ovo </a:t>
            </a:r>
            <a:r>
              <a:rPr lang="bs-Latn-BA" dirty="0"/>
              <a:t>pravo je </a:t>
            </a:r>
            <a:r>
              <a:rPr lang="bs-Latn-BA" dirty="0" smtClean="0"/>
              <a:t>također </a:t>
            </a:r>
            <a:r>
              <a:rPr lang="bs-Latn-BA" dirty="0"/>
              <a:t>prestajalo protekom utvrĐenog roka, a kao i svako stvarno pravo prestajalo je propašću stvari. </a:t>
            </a:r>
          </a:p>
          <a:p>
            <a:endParaRPr lang="bs-Latn-BA" dirty="0"/>
          </a:p>
        </p:txBody>
      </p:sp>
    </p:spTree>
    <p:extLst>
      <p:ext uri="{BB962C8B-B14F-4D97-AF65-F5344CB8AC3E}">
        <p14:creationId xmlns:p14="http://schemas.microsoft.com/office/powerpoint/2010/main" val="1347641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b="1" dirty="0"/>
              <a:t>Derivativno </a:t>
            </a:r>
            <a:r>
              <a:rPr lang="bs-Latn-BA" dirty="0"/>
              <a:t>sticanje posjeda vrši se u sporazumu sa prethodnim posjednikom koji predaje stvar novom posjedniku. </a:t>
            </a:r>
            <a:endParaRPr lang="bs-Latn-BA" dirty="0" smtClean="0"/>
          </a:p>
          <a:p>
            <a:r>
              <a:rPr lang="bs-Latn-BA" dirty="0" smtClean="0"/>
              <a:t>Takav </a:t>
            </a:r>
            <a:r>
              <a:rPr lang="bs-Latn-BA" dirty="0"/>
              <a:t>prenos posjeda zove se tradicija (</a:t>
            </a:r>
            <a:r>
              <a:rPr lang="bs-Latn-BA" b="1" i="1" dirty="0"/>
              <a:t>traditio), </a:t>
            </a:r>
            <a:r>
              <a:rPr lang="bs-Latn-BA" dirty="0"/>
              <a:t>a izvršava se prostom predajom </a:t>
            </a:r>
            <a:r>
              <a:rPr lang="bs-Latn-BA" dirty="0" smtClean="0"/>
              <a:t>određene </a:t>
            </a:r>
            <a:r>
              <a:rPr lang="bs-Latn-BA" dirty="0"/>
              <a:t>stvari iz ruke u ruku. </a:t>
            </a:r>
            <a:endParaRPr lang="bs-Latn-BA" dirty="0" smtClean="0"/>
          </a:p>
          <a:p>
            <a:r>
              <a:rPr lang="bs-Latn-BA" dirty="0" smtClean="0"/>
              <a:t>U </a:t>
            </a:r>
            <a:r>
              <a:rPr lang="bs-Latn-BA" dirty="0"/>
              <a:t>početku se ova predaja doslovno tumačila i zahtijevala, da bi kanije u ovom domenu bila uvedena i liberalnija shvatanja. </a:t>
            </a:r>
            <a:endParaRPr lang="bs-Latn-BA" dirty="0" smtClean="0"/>
          </a:p>
          <a:p>
            <a:r>
              <a:rPr lang="bs-Latn-BA" dirty="0" smtClean="0"/>
              <a:t>Da </a:t>
            </a:r>
            <a:r>
              <a:rPr lang="bs-Latn-BA" dirty="0"/>
              <a:t>bi se izvršila predaja zemljišta, bilo je neophodno da </a:t>
            </a:r>
            <a:r>
              <a:rPr lang="bs-Latn-BA" dirty="0" smtClean="0"/>
              <a:t>otuđivalac </a:t>
            </a:r>
            <a:r>
              <a:rPr lang="bs-Latn-BA" dirty="0"/>
              <a:t>i sticatelj zajedno stupe na zemljište, da </a:t>
            </a:r>
            <a:r>
              <a:rPr lang="bs-Latn-BA" dirty="0" smtClean="0"/>
              <a:t>otuđivalac </a:t>
            </a:r>
            <a:r>
              <a:rPr lang="bs-Latn-BA" dirty="0"/>
              <a:t>pokaže granice zemljišta i </a:t>
            </a:r>
            <a:r>
              <a:rPr lang="bs-Latn-BA" dirty="0" smtClean="0"/>
              <a:t>da </a:t>
            </a:r>
            <a:r>
              <a:rPr lang="bs-Latn-BA" dirty="0"/>
              <a:t>izjavu o predaji posjeda zemljišta. </a:t>
            </a:r>
          </a:p>
        </p:txBody>
      </p:sp>
    </p:spTree>
    <p:extLst>
      <p:ext uri="{BB962C8B-B14F-4D97-AF65-F5344CB8AC3E}">
        <p14:creationId xmlns:p14="http://schemas.microsoft.com/office/powerpoint/2010/main" val="413170656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ormAutofit fontScale="85000" lnSpcReduction="10000"/>
          </a:bodyPr>
          <a:lstStyle/>
          <a:p>
            <a:r>
              <a:rPr lang="bs-Latn-BA" b="1" i="1" dirty="0"/>
              <a:t>Usus </a:t>
            </a:r>
            <a:r>
              <a:rPr lang="bs-Latn-BA" dirty="0"/>
              <a:t>je osobna služnost užeg sadržaja od plodouživanja, a predstavljena je u pravu ekonomskog iskorištavanja </a:t>
            </a:r>
            <a:r>
              <a:rPr lang="bs-Latn-BA" dirty="0" smtClean="0"/>
              <a:t>određene </a:t>
            </a:r>
            <a:r>
              <a:rPr lang="bs-Latn-BA" dirty="0"/>
              <a:t>stvari bez prava ubiranja plodova. </a:t>
            </a:r>
            <a:endParaRPr lang="bs-Latn-BA" dirty="0" smtClean="0"/>
          </a:p>
          <a:p>
            <a:r>
              <a:rPr lang="bs-Latn-BA" b="1" dirty="0" smtClean="0"/>
              <a:t>Uzuar</a:t>
            </a:r>
            <a:r>
              <a:rPr lang="bs-Latn-BA" dirty="0"/>
              <a:t>, ovlaštenik ove služnosti, na treće lice nije mogao prenositi čak ni izvršenje svog prava, a nije bio dužan plaćati troškove opravke stvari niti poreze za tu stvar. </a:t>
            </a:r>
            <a:endParaRPr lang="bs-Latn-BA" dirty="0" smtClean="0"/>
          </a:p>
          <a:p>
            <a:r>
              <a:rPr lang="bs-Latn-BA" dirty="0" smtClean="0"/>
              <a:t>Vremenom </a:t>
            </a:r>
            <a:r>
              <a:rPr lang="bs-Latn-BA" dirty="0"/>
              <a:t>se sadržaj </a:t>
            </a:r>
            <a:r>
              <a:rPr lang="bs-Latn-BA" i="1" dirty="0"/>
              <a:t>usus</a:t>
            </a:r>
            <a:r>
              <a:rPr lang="bs-Latn-BA" dirty="0"/>
              <a:t>-a postepeno proširivao. </a:t>
            </a:r>
            <a:endParaRPr lang="bs-Latn-BA" dirty="0" smtClean="0"/>
          </a:p>
          <a:p>
            <a:r>
              <a:rPr lang="bs-Latn-BA" dirty="0" smtClean="0"/>
              <a:t>Uočava </a:t>
            </a:r>
            <a:r>
              <a:rPr lang="bs-Latn-BA" dirty="0"/>
              <a:t>se tendencija pokušaja njegovog izjednačavanja sa </a:t>
            </a:r>
            <a:r>
              <a:rPr lang="bs-Latn-BA" i="1" dirty="0"/>
              <a:t>usus fructus</a:t>
            </a:r>
            <a:r>
              <a:rPr lang="bs-Latn-BA" dirty="0"/>
              <a:t>-om. </a:t>
            </a:r>
            <a:endParaRPr lang="bs-Latn-BA" dirty="0" smtClean="0"/>
          </a:p>
          <a:p>
            <a:r>
              <a:rPr lang="bs-Latn-BA" dirty="0" smtClean="0"/>
              <a:t>Tako </a:t>
            </a:r>
            <a:r>
              <a:rPr lang="bs-Latn-BA" dirty="0"/>
              <a:t>će kasnije biti dozvoljeno da i uzuar može ubirati plodove sa plodonosne stvari, ali samo u obimu zadovoljavanja svojih osobnih potreba. </a:t>
            </a:r>
          </a:p>
        </p:txBody>
      </p:sp>
    </p:spTree>
    <p:extLst>
      <p:ext uri="{BB962C8B-B14F-4D97-AF65-F5344CB8AC3E}">
        <p14:creationId xmlns:p14="http://schemas.microsoft.com/office/powerpoint/2010/main" val="51515058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Ukoliko se kao predmet </a:t>
            </a:r>
            <a:r>
              <a:rPr lang="bs-Latn-BA" i="1" dirty="0"/>
              <a:t>usus</a:t>
            </a:r>
            <a:r>
              <a:rPr lang="bs-Latn-BA" dirty="0"/>
              <a:t>-a pojavljuje kuća, onda bi se dozvoljavalo korištenje te kuće i ostalim članovima najužeg domaćinstva. </a:t>
            </a:r>
            <a:endParaRPr lang="bs-Latn-BA" dirty="0" smtClean="0"/>
          </a:p>
          <a:p>
            <a:r>
              <a:rPr lang="bs-Latn-BA" dirty="0" smtClean="0"/>
              <a:t>Dozvoljava </a:t>
            </a:r>
            <a:r>
              <a:rPr lang="bs-Latn-BA" dirty="0"/>
              <a:t>se izdavanje dijela kuće, ali pod uslovom da uzuar mora ostati stanovati u kući</a:t>
            </a:r>
            <a:r>
              <a:rPr lang="bs-Latn-BA" dirty="0" smtClean="0"/>
              <a:t>.</a:t>
            </a:r>
          </a:p>
          <a:p>
            <a:r>
              <a:rPr lang="bs-Latn-BA" dirty="0" smtClean="0"/>
              <a:t> </a:t>
            </a:r>
            <a:r>
              <a:rPr lang="bs-Latn-BA" i="1" dirty="0"/>
              <a:t>Usus </a:t>
            </a:r>
            <a:r>
              <a:rPr lang="bs-Latn-BA" dirty="0"/>
              <a:t>je strogo osobno pravo, više vezano za osobu nego </a:t>
            </a:r>
            <a:r>
              <a:rPr lang="bs-Latn-BA" i="1" dirty="0"/>
              <a:t>usus fructus</a:t>
            </a:r>
            <a:r>
              <a:rPr lang="bs-Latn-BA" dirty="0"/>
              <a:t>, pa kao takvo pravo nije bilo dozvoljeno da bude predmetom </a:t>
            </a:r>
            <a:r>
              <a:rPr lang="bs-Latn-BA" dirty="0" smtClean="0"/>
              <a:t>nasljeđivanja</a:t>
            </a:r>
            <a:r>
              <a:rPr lang="bs-Latn-BA" dirty="0"/>
              <a:t>. </a:t>
            </a:r>
          </a:p>
          <a:p>
            <a:endParaRPr lang="bs-Latn-BA" dirty="0"/>
          </a:p>
        </p:txBody>
      </p:sp>
    </p:spTree>
    <p:extLst>
      <p:ext uri="{BB962C8B-B14F-4D97-AF65-F5344CB8AC3E}">
        <p14:creationId xmlns:p14="http://schemas.microsoft.com/office/powerpoint/2010/main" val="146667252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b="1" i="1" dirty="0"/>
              <a:t>Habitatio </a:t>
            </a:r>
            <a:r>
              <a:rPr lang="bs-Latn-BA" dirty="0"/>
              <a:t>je tek u Justinijanovom pravu uvršteno u sistem osobnih služnosti kao poseban institut. </a:t>
            </a:r>
            <a:endParaRPr lang="bs-Latn-BA" dirty="0" smtClean="0"/>
          </a:p>
          <a:p>
            <a:r>
              <a:rPr lang="bs-Latn-BA" dirty="0" smtClean="0"/>
              <a:t>To </a:t>
            </a:r>
            <a:r>
              <a:rPr lang="bs-Latn-BA" dirty="0"/>
              <a:t>je pravo stanovanja u </a:t>
            </a:r>
            <a:r>
              <a:rPr lang="bs-Latn-BA" dirty="0" smtClean="0"/>
              <a:t>tuđoj </a:t>
            </a:r>
            <a:r>
              <a:rPr lang="bs-Latn-BA" dirty="0"/>
              <a:t>kući. </a:t>
            </a:r>
            <a:endParaRPr lang="bs-Latn-BA" dirty="0" smtClean="0"/>
          </a:p>
          <a:p>
            <a:r>
              <a:rPr lang="bs-Latn-BA" dirty="0" smtClean="0"/>
              <a:t>Po </a:t>
            </a:r>
            <a:r>
              <a:rPr lang="bs-Latn-BA" dirty="0"/>
              <a:t>Justinijanovom pravu bio je dozvoljen prenos izvršenja prava na treća lica, ali uz dogovorenu naknadu. </a:t>
            </a:r>
            <a:endParaRPr lang="bs-Latn-BA" dirty="0" smtClean="0"/>
          </a:p>
          <a:p>
            <a:r>
              <a:rPr lang="bs-Latn-BA" dirty="0" smtClean="0"/>
              <a:t>Za </a:t>
            </a:r>
            <a:r>
              <a:rPr lang="bs-Latn-BA" dirty="0"/>
              <a:t>razliku od ostalih osobnih služnosti, ovo pravo nije prestajalo sa </a:t>
            </a:r>
            <a:r>
              <a:rPr lang="bs-Latn-BA" i="1" dirty="0"/>
              <a:t>capitis deminutio </a:t>
            </a:r>
            <a:r>
              <a:rPr lang="bs-Latn-BA" dirty="0"/>
              <a:t>niti nevršenjem </a:t>
            </a:r>
            <a:r>
              <a:rPr lang="bs-Latn-BA" i="1" dirty="0"/>
              <a:t>non usu. </a:t>
            </a:r>
            <a:endParaRPr lang="bs-Latn-BA" dirty="0"/>
          </a:p>
          <a:p>
            <a:endParaRPr lang="bs-Latn-BA" dirty="0"/>
          </a:p>
        </p:txBody>
      </p:sp>
    </p:spTree>
    <p:extLst>
      <p:ext uri="{BB962C8B-B14F-4D97-AF65-F5344CB8AC3E}">
        <p14:creationId xmlns:p14="http://schemas.microsoft.com/office/powerpoint/2010/main" val="302170489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85000" lnSpcReduction="20000"/>
          </a:bodyPr>
          <a:lstStyle/>
          <a:p>
            <a:r>
              <a:rPr lang="bs-Latn-BA" b="1" i="1" dirty="0"/>
              <a:t>Operae servorum vel animalium </a:t>
            </a:r>
            <a:r>
              <a:rPr lang="bs-Latn-BA" dirty="0"/>
              <a:t>je pravo korištenja radne snage </a:t>
            </a:r>
            <a:r>
              <a:rPr lang="bs-Latn-BA" dirty="0" smtClean="0"/>
              <a:t>tuđih </a:t>
            </a:r>
            <a:r>
              <a:rPr lang="bs-Latn-BA" dirty="0"/>
              <a:t>robova ili životinja. </a:t>
            </a:r>
            <a:endParaRPr lang="bs-Latn-BA" dirty="0" smtClean="0"/>
          </a:p>
          <a:p>
            <a:r>
              <a:rPr lang="bs-Latn-BA" dirty="0" smtClean="0"/>
              <a:t>Pravna </a:t>
            </a:r>
            <a:r>
              <a:rPr lang="bs-Latn-BA" dirty="0"/>
              <a:t>priroda ovog instituta je bila dugo vremena sporna, a Justinijanovo pravo ga je počelo tretirati kao posebno pravo. </a:t>
            </a:r>
          </a:p>
          <a:p>
            <a:r>
              <a:rPr lang="bs-Latn-BA" dirty="0"/>
              <a:t>Služnosti su kao stvarna prava na </a:t>
            </a:r>
            <a:r>
              <a:rPr lang="bs-Latn-BA" dirty="0" smtClean="0"/>
              <a:t>tuđoj </a:t>
            </a:r>
            <a:r>
              <a:rPr lang="bs-Latn-BA" dirty="0"/>
              <a:t>stvari uživale posebnu pravnu zaštitu, putem petitorne tužbe </a:t>
            </a:r>
            <a:r>
              <a:rPr lang="bs-Latn-BA" b="1" i="1" dirty="0"/>
              <a:t>actio confesoria </a:t>
            </a:r>
            <a:r>
              <a:rPr lang="bs-Latn-BA" dirty="0"/>
              <a:t>koju ovlaštenik služnosti podiže protiv vlasnika stvari za slučaj da mu ovaj onemogućava realiziranje njegovih pravnih ovlaštenja</a:t>
            </a:r>
            <a:r>
              <a:rPr lang="bs-Latn-BA" dirty="0" smtClean="0"/>
              <a:t>.</a:t>
            </a:r>
          </a:p>
          <a:p>
            <a:r>
              <a:rPr lang="bs-Latn-BA" dirty="0" smtClean="0"/>
              <a:t> </a:t>
            </a:r>
            <a:r>
              <a:rPr lang="bs-Latn-BA" dirty="0"/>
              <a:t>Ova tužba je antipod vlasničkoj tužbi </a:t>
            </a:r>
            <a:r>
              <a:rPr lang="bs-Latn-BA" i="1" dirty="0"/>
              <a:t>actio negatoria</a:t>
            </a:r>
            <a:r>
              <a:rPr lang="bs-Latn-BA" dirty="0" smtClean="0"/>
              <a:t>.</a:t>
            </a:r>
          </a:p>
          <a:p>
            <a:r>
              <a:rPr lang="bs-Latn-BA" dirty="0" smtClean="0"/>
              <a:t> </a:t>
            </a:r>
            <a:r>
              <a:rPr lang="bs-Latn-BA" dirty="0"/>
              <a:t>U nekim pravnim izvorima </a:t>
            </a:r>
            <a:r>
              <a:rPr lang="bs-Latn-BA" i="1" dirty="0"/>
              <a:t>actio confesoria </a:t>
            </a:r>
            <a:r>
              <a:rPr lang="bs-Latn-BA" dirty="0"/>
              <a:t>se označava još kao </a:t>
            </a:r>
            <a:r>
              <a:rPr lang="bs-Latn-BA" b="1" i="1" dirty="0"/>
              <a:t>vindicatio servitutis</a:t>
            </a:r>
            <a:r>
              <a:rPr lang="bs-Latn-BA" dirty="0"/>
              <a:t>. </a:t>
            </a:r>
          </a:p>
          <a:p>
            <a:endParaRPr lang="bs-Latn-BA" dirty="0"/>
          </a:p>
        </p:txBody>
      </p:sp>
    </p:spTree>
    <p:extLst>
      <p:ext uri="{BB962C8B-B14F-4D97-AF65-F5344CB8AC3E}">
        <p14:creationId xmlns:p14="http://schemas.microsoft.com/office/powerpoint/2010/main" val="109734305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STICANJE I PRESTANAK SLUŽNOSTI </a:t>
            </a:r>
            <a:endParaRPr lang="bs-Latn-BA" dirty="0"/>
          </a:p>
        </p:txBody>
      </p:sp>
      <p:sp>
        <p:nvSpPr>
          <p:cNvPr id="3" name="Content Placeholder 2"/>
          <p:cNvSpPr>
            <a:spLocks noGrp="1"/>
          </p:cNvSpPr>
          <p:nvPr>
            <p:ph idx="1"/>
          </p:nvPr>
        </p:nvSpPr>
        <p:spPr/>
        <p:txBody>
          <a:bodyPr>
            <a:normAutofit fontScale="85000" lnSpcReduction="10000"/>
          </a:bodyPr>
          <a:lstStyle/>
          <a:p>
            <a:r>
              <a:rPr lang="bs-Latn-BA" dirty="0"/>
              <a:t>Načini sticanja služnosti analogni su načinima sticanja vlasništva. Mogu se podijeliti na civilne i pretorske načine. Civilni su: </a:t>
            </a:r>
          </a:p>
          <a:p>
            <a:r>
              <a:rPr lang="bs-Latn-BA" dirty="0"/>
              <a:t>- </a:t>
            </a:r>
            <a:r>
              <a:rPr lang="bs-Latn-BA" i="1" dirty="0"/>
              <a:t>mancipatio; </a:t>
            </a:r>
            <a:endParaRPr lang="bs-Latn-BA" dirty="0"/>
          </a:p>
          <a:p>
            <a:r>
              <a:rPr lang="bs-Latn-BA" dirty="0"/>
              <a:t>- </a:t>
            </a:r>
            <a:r>
              <a:rPr lang="bs-Latn-BA" i="1" dirty="0"/>
              <a:t>in iure cessio; </a:t>
            </a:r>
            <a:endParaRPr lang="bs-Latn-BA" dirty="0"/>
          </a:p>
          <a:p>
            <a:r>
              <a:rPr lang="bs-Latn-BA" dirty="0"/>
              <a:t>- </a:t>
            </a:r>
            <a:r>
              <a:rPr lang="bs-Latn-BA" b="1" dirty="0"/>
              <a:t>adjudikacija</a:t>
            </a:r>
            <a:r>
              <a:rPr lang="bs-Latn-BA" i="1" dirty="0"/>
              <a:t>, </a:t>
            </a:r>
            <a:r>
              <a:rPr lang="bs-Latn-BA" dirty="0"/>
              <a:t>kojom je u diobenim parnicama </a:t>
            </a:r>
            <a:r>
              <a:rPr lang="bs-Latn-BA" i="1" dirty="0"/>
              <a:t>arbiter </a:t>
            </a:r>
            <a:r>
              <a:rPr lang="bs-Latn-BA" dirty="0"/>
              <a:t>jednoj ili drugoj stranci prilikom realne diobe mogao dosuditi služnost na drugim dijelovima; </a:t>
            </a:r>
          </a:p>
          <a:p>
            <a:r>
              <a:rPr lang="bs-Latn-BA" dirty="0"/>
              <a:t>- </a:t>
            </a:r>
            <a:r>
              <a:rPr lang="bs-Latn-BA" b="1" i="1" dirty="0"/>
              <a:t>legatum per vindicationem </a:t>
            </a:r>
            <a:r>
              <a:rPr lang="bs-Latn-BA" dirty="0"/>
              <a:t>– Najčešći način osnivanja osobnih služnosti bilo je legatom za slučaj smrti. </a:t>
            </a:r>
          </a:p>
          <a:p>
            <a:endParaRPr lang="bs-Latn-BA" dirty="0"/>
          </a:p>
        </p:txBody>
      </p:sp>
    </p:spTree>
    <p:extLst>
      <p:ext uri="{BB962C8B-B14F-4D97-AF65-F5344CB8AC3E}">
        <p14:creationId xmlns:p14="http://schemas.microsoft.com/office/powerpoint/2010/main" val="372293656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Staro civilno pravo poznavalo je i uzukapiju služnosti u roku od 1, odnosno 2 godine, ali je krajem republike prevladalo shvatanje da je služnost pravo (netjelesna stvar), te se po klasičnom pravu ne može sticati uzukapijom ni tradicijom. </a:t>
            </a:r>
          </a:p>
          <a:p>
            <a:endParaRPr lang="bs-Latn-BA" dirty="0"/>
          </a:p>
        </p:txBody>
      </p:sp>
    </p:spTree>
    <p:extLst>
      <p:ext uri="{BB962C8B-B14F-4D97-AF65-F5344CB8AC3E}">
        <p14:creationId xmlns:p14="http://schemas.microsoft.com/office/powerpoint/2010/main" val="162711147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dirty="0"/>
              <a:t>Pretorski načini sticanja služnosti prvobitno su uvedeni za peregrine i pokrajinska zemljišta, ali su prešli i u upotrebu rimskih </a:t>
            </a:r>
            <a:r>
              <a:rPr lang="bs-Latn-BA" dirty="0" smtClean="0"/>
              <a:t>građana</a:t>
            </a:r>
            <a:r>
              <a:rPr lang="bs-Latn-BA" dirty="0"/>
              <a:t>. </a:t>
            </a:r>
            <a:endParaRPr lang="bs-Latn-BA" dirty="0" smtClean="0"/>
          </a:p>
          <a:p>
            <a:r>
              <a:rPr lang="bs-Latn-BA" dirty="0" smtClean="0"/>
              <a:t>Tu </a:t>
            </a:r>
            <a:r>
              <a:rPr lang="bs-Latn-BA" dirty="0"/>
              <a:t>spadaju: </a:t>
            </a:r>
          </a:p>
          <a:p>
            <a:r>
              <a:rPr lang="bs-Latn-BA" dirty="0"/>
              <a:t>- Na provincijalnim zemljištima mogle su se osnivati služnosti </a:t>
            </a:r>
            <a:r>
              <a:rPr lang="bs-Latn-BA" b="1" i="1" dirty="0"/>
              <a:t>pactionibus et stipulationibus, </a:t>
            </a:r>
            <a:r>
              <a:rPr lang="bs-Latn-BA" dirty="0"/>
              <a:t>tj</a:t>
            </a:r>
            <a:r>
              <a:rPr lang="bs-Latn-BA" dirty="0" smtClean="0"/>
              <a:t>. neformalnim </a:t>
            </a:r>
            <a:r>
              <a:rPr lang="bs-Latn-BA" dirty="0"/>
              <a:t>ugovorima (</a:t>
            </a:r>
            <a:r>
              <a:rPr lang="bs-Latn-BA" b="1" i="1" dirty="0"/>
              <a:t>pactum</a:t>
            </a:r>
            <a:r>
              <a:rPr lang="bs-Latn-BA" dirty="0"/>
              <a:t>) koji su bili </a:t>
            </a:r>
            <a:r>
              <a:rPr lang="bs-Latn-BA" dirty="0" smtClean="0"/>
              <a:t>potvrđeni </a:t>
            </a:r>
            <a:r>
              <a:rPr lang="bs-Latn-BA" dirty="0"/>
              <a:t>stipulacijom. </a:t>
            </a:r>
            <a:endParaRPr lang="bs-Latn-BA" dirty="0" smtClean="0"/>
          </a:p>
          <a:p>
            <a:r>
              <a:rPr lang="bs-Latn-BA" dirty="0" smtClean="0"/>
              <a:t>Takve </a:t>
            </a:r>
            <a:r>
              <a:rPr lang="bs-Latn-BA" dirty="0"/>
              <a:t>pretorske služnosti magistrat je štitio sa </a:t>
            </a:r>
            <a:r>
              <a:rPr lang="bs-Latn-BA" b="1" i="1" dirty="0"/>
              <a:t>actiones utiles</a:t>
            </a:r>
            <a:r>
              <a:rPr lang="bs-Latn-BA" dirty="0"/>
              <a:t>. </a:t>
            </a:r>
          </a:p>
          <a:p>
            <a:endParaRPr lang="bs-Latn-BA" dirty="0"/>
          </a:p>
        </p:txBody>
      </p:sp>
    </p:spTree>
    <p:extLst>
      <p:ext uri="{BB962C8B-B14F-4D97-AF65-F5344CB8AC3E}">
        <p14:creationId xmlns:p14="http://schemas.microsoft.com/office/powerpoint/2010/main" val="317565081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20000"/>
          </a:bodyPr>
          <a:lstStyle/>
          <a:p>
            <a:r>
              <a:rPr lang="bs-Latn-BA" dirty="0"/>
              <a:t>- U Justinijanovom pravu razvila se </a:t>
            </a:r>
            <a:r>
              <a:rPr lang="bs-Latn-BA" i="1" dirty="0"/>
              <a:t>traditio </a:t>
            </a:r>
            <a:r>
              <a:rPr lang="bs-Latn-BA" dirty="0"/>
              <a:t>i </a:t>
            </a:r>
            <a:r>
              <a:rPr lang="bs-Latn-BA" i="1" dirty="0"/>
              <a:t>patientia </a:t>
            </a:r>
            <a:r>
              <a:rPr lang="bs-Latn-BA" dirty="0"/>
              <a:t>kao način sticanja služnosti. </a:t>
            </a:r>
            <a:endParaRPr lang="bs-Latn-BA" dirty="0" smtClean="0"/>
          </a:p>
          <a:p>
            <a:r>
              <a:rPr lang="bs-Latn-BA" dirty="0" smtClean="0"/>
              <a:t>To </a:t>
            </a:r>
            <a:r>
              <a:rPr lang="bs-Latn-BA" dirty="0"/>
              <a:t>je bilo u vezi sa izgradnjom pojma kvazi-pozesije služnosti. </a:t>
            </a:r>
            <a:endParaRPr lang="bs-Latn-BA" dirty="0" smtClean="0"/>
          </a:p>
          <a:p>
            <a:r>
              <a:rPr lang="bs-Latn-BA" dirty="0" smtClean="0"/>
              <a:t>Uz </a:t>
            </a:r>
            <a:r>
              <a:rPr lang="bs-Latn-BA" dirty="0"/>
              <a:t>kvazi-pozesiju služnosti javlja se i kvazitradicija služnosti. </a:t>
            </a:r>
            <a:endParaRPr lang="bs-Latn-BA" dirty="0" smtClean="0"/>
          </a:p>
          <a:p>
            <a:r>
              <a:rPr lang="bs-Latn-BA" dirty="0" smtClean="0"/>
              <a:t>Kod </a:t>
            </a:r>
            <a:r>
              <a:rPr lang="bs-Latn-BA" dirty="0"/>
              <a:t>osobnih služnosti ona se sastojala u predaji stvari radi vršenja služnosti, a kod zemljišnih u </a:t>
            </a:r>
            <a:r>
              <a:rPr lang="bs-Latn-BA" dirty="0" smtClean="0"/>
              <a:t>uvođenju </a:t>
            </a:r>
            <a:r>
              <a:rPr lang="bs-Latn-BA" dirty="0"/>
              <a:t>u zemljišnu služnost. </a:t>
            </a:r>
            <a:endParaRPr lang="bs-Latn-BA" dirty="0" smtClean="0"/>
          </a:p>
          <a:p>
            <a:r>
              <a:rPr lang="bs-Latn-BA" dirty="0" smtClean="0"/>
              <a:t>Sa </a:t>
            </a:r>
            <a:r>
              <a:rPr lang="bs-Latn-BA" dirty="0"/>
              <a:t>tradicijom je bila izjednačena </a:t>
            </a:r>
            <a:r>
              <a:rPr lang="bs-Latn-BA" i="1" dirty="0"/>
              <a:t>patientia</a:t>
            </a:r>
            <a:r>
              <a:rPr lang="bs-Latn-BA" b="1" dirty="0"/>
              <a:t>, </a:t>
            </a:r>
            <a:r>
              <a:rPr lang="bs-Latn-BA" dirty="0"/>
              <a:t>tj</a:t>
            </a:r>
            <a:r>
              <a:rPr lang="bs-Latn-BA" dirty="0" smtClean="0"/>
              <a:t>. osnivanje </a:t>
            </a:r>
            <a:r>
              <a:rPr lang="bs-Latn-BA" dirty="0"/>
              <a:t>služnosti njenim vršenjem uz prećutno odobrenje vlasnika. </a:t>
            </a:r>
          </a:p>
          <a:p>
            <a:endParaRPr lang="bs-Latn-BA" dirty="0"/>
          </a:p>
        </p:txBody>
      </p:sp>
    </p:spTree>
    <p:extLst>
      <p:ext uri="{BB962C8B-B14F-4D97-AF65-F5344CB8AC3E}">
        <p14:creationId xmlns:p14="http://schemas.microsoft.com/office/powerpoint/2010/main" val="306717644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 Pretorsko pravo počelo je pružati zaštitu zemljišnim služnostima koje su vršene duže vrijeme (</a:t>
            </a:r>
            <a:r>
              <a:rPr lang="bs-Latn-BA" b="1" i="1" dirty="0"/>
              <a:t>longa consuetudo, diuturnus usus</a:t>
            </a:r>
            <a:r>
              <a:rPr lang="bs-Latn-BA" dirty="0"/>
              <a:t>), jer se u tom slučaju pretpostavljalo da je služnost stečena na valjan način</a:t>
            </a:r>
            <a:r>
              <a:rPr lang="bs-Latn-BA" dirty="0" smtClean="0"/>
              <a:t>.</a:t>
            </a:r>
          </a:p>
          <a:p>
            <a:r>
              <a:rPr lang="bs-Latn-BA" dirty="0" smtClean="0"/>
              <a:t> </a:t>
            </a:r>
            <a:r>
              <a:rPr lang="bs-Latn-BA" dirty="0"/>
              <a:t>U Justinijanovom pravu sticanje zemljišnih služnosti i uzusfruktusa uvedeno je putem </a:t>
            </a:r>
            <a:r>
              <a:rPr lang="bs-Latn-BA" i="1" dirty="0"/>
              <a:t>Longi temporis praescriptio</a:t>
            </a:r>
            <a:r>
              <a:rPr lang="bs-Latn-BA" b="1" dirty="0"/>
              <a:t>. </a:t>
            </a:r>
            <a:endParaRPr lang="bs-Latn-BA" dirty="0"/>
          </a:p>
          <a:p>
            <a:endParaRPr lang="bs-Latn-BA" dirty="0"/>
          </a:p>
        </p:txBody>
      </p:sp>
    </p:spTree>
    <p:extLst>
      <p:ext uri="{BB962C8B-B14F-4D97-AF65-F5344CB8AC3E}">
        <p14:creationId xmlns:p14="http://schemas.microsoft.com/office/powerpoint/2010/main" val="228205824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dirty="0"/>
              <a:t>Važniji načini prestanka služnosti </a:t>
            </a:r>
            <a:r>
              <a:rPr lang="bs-Latn-BA" dirty="0"/>
              <a:t>su: </a:t>
            </a:r>
          </a:p>
          <a:p>
            <a:r>
              <a:rPr lang="bs-Latn-BA" dirty="0"/>
              <a:t>a) Odricanjem ovlaštenika; </a:t>
            </a:r>
          </a:p>
          <a:p>
            <a:r>
              <a:rPr lang="bs-Latn-BA" dirty="0"/>
              <a:t>b) </a:t>
            </a:r>
            <a:r>
              <a:rPr lang="bs-Latn-BA" b="1" i="1" dirty="0"/>
              <a:t>Confusio </a:t>
            </a:r>
            <a:r>
              <a:rPr lang="bs-Latn-BA" dirty="0"/>
              <a:t>(</a:t>
            </a:r>
            <a:r>
              <a:rPr lang="bs-Latn-BA" b="1" i="1" dirty="0"/>
              <a:t>consolidatio</a:t>
            </a:r>
            <a:r>
              <a:rPr lang="bs-Latn-BA" dirty="0"/>
              <a:t>), tj.spajanje služnosti sa vlasništvom služne stvari u istoj osobi dovodi do prestanka služnosti; </a:t>
            </a:r>
          </a:p>
          <a:p>
            <a:r>
              <a:rPr lang="bs-Latn-BA" dirty="0"/>
              <a:t>c) Propašću služne stvari; </a:t>
            </a:r>
          </a:p>
          <a:p>
            <a:endParaRPr lang="bs-Latn-BA" dirty="0"/>
          </a:p>
        </p:txBody>
      </p:sp>
    </p:spTree>
    <p:extLst>
      <p:ext uri="{BB962C8B-B14F-4D97-AF65-F5344CB8AC3E}">
        <p14:creationId xmlns:p14="http://schemas.microsoft.com/office/powerpoint/2010/main" val="1349390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r>
              <a:rPr lang="bs-Latn-BA" dirty="0"/>
              <a:t>Kasnije je uvedena tzv. </a:t>
            </a:r>
            <a:r>
              <a:rPr lang="bs-Latn-BA" b="1" i="1" dirty="0"/>
              <a:t>traditio longa manu </a:t>
            </a:r>
            <a:r>
              <a:rPr lang="bs-Latn-BA" dirty="0"/>
              <a:t>(tradicija duge ruke), gdje je bilo dovoljno da </a:t>
            </a:r>
            <a:r>
              <a:rPr lang="bs-Latn-BA" dirty="0" smtClean="0"/>
              <a:t>otuđivalac </a:t>
            </a:r>
            <a:r>
              <a:rPr lang="bs-Latn-BA" dirty="0"/>
              <a:t>sa obližnjeg tornja ili uzvišenja stjecatelju pokaže zemljište, uz davanje izjave o predaji posjeda. </a:t>
            </a:r>
            <a:endParaRPr lang="bs-Latn-BA" dirty="0" smtClean="0"/>
          </a:p>
          <a:p>
            <a:r>
              <a:rPr lang="bs-Latn-BA" dirty="0" smtClean="0"/>
              <a:t>Tzv. simbolička </a:t>
            </a:r>
            <a:r>
              <a:rPr lang="bs-Latn-BA" dirty="0"/>
              <a:t>tradicija je poseban oblik tradicije, gdje predaja ključeva npr</a:t>
            </a:r>
            <a:r>
              <a:rPr lang="bs-Latn-BA" dirty="0" smtClean="0"/>
              <a:t>. stana </a:t>
            </a:r>
            <a:r>
              <a:rPr lang="bs-Latn-BA" dirty="0"/>
              <a:t>ili skladišta zamjenjuje predaju same stvari. </a:t>
            </a:r>
            <a:endParaRPr lang="bs-Latn-BA" dirty="0" smtClean="0"/>
          </a:p>
          <a:p>
            <a:r>
              <a:rPr lang="bs-Latn-BA" b="1" i="1" dirty="0"/>
              <a:t>Traditio ficta </a:t>
            </a:r>
            <a:r>
              <a:rPr lang="bs-Latn-BA" dirty="0"/>
              <a:t>je oblik predaje posjeda putem predaje pismene isprave koja sadrži izjavu o predaji posjeda. </a:t>
            </a:r>
          </a:p>
          <a:p>
            <a:endParaRPr lang="bs-Latn-BA" dirty="0"/>
          </a:p>
          <a:p>
            <a:endParaRPr lang="bs-Latn-BA" dirty="0"/>
          </a:p>
        </p:txBody>
      </p:sp>
    </p:spTree>
    <p:extLst>
      <p:ext uri="{BB962C8B-B14F-4D97-AF65-F5344CB8AC3E}">
        <p14:creationId xmlns:p14="http://schemas.microsoft.com/office/powerpoint/2010/main" val="2585198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10000"/>
          </a:bodyPr>
          <a:lstStyle/>
          <a:p>
            <a:r>
              <a:rPr lang="bs-Latn-BA" dirty="0"/>
              <a:t>d) Smrću i </a:t>
            </a:r>
            <a:r>
              <a:rPr lang="bs-Latn-BA" i="1" dirty="0"/>
              <a:t>capitis deminutione </a:t>
            </a:r>
            <a:r>
              <a:rPr lang="bs-Latn-BA" dirty="0"/>
              <a:t>ovlaštenika prestaju </a:t>
            </a:r>
            <a:r>
              <a:rPr lang="bs-Latn-BA" i="1" dirty="0"/>
              <a:t>usus fructus </a:t>
            </a:r>
            <a:r>
              <a:rPr lang="bs-Latn-BA" dirty="0"/>
              <a:t>i </a:t>
            </a:r>
            <a:r>
              <a:rPr lang="bs-Latn-BA" i="1" dirty="0"/>
              <a:t>usus</a:t>
            </a:r>
            <a:r>
              <a:rPr lang="bs-Latn-BA" dirty="0"/>
              <a:t>. U Justinijanovom pravu </a:t>
            </a:r>
            <a:r>
              <a:rPr lang="bs-Latn-BA" i="1" dirty="0"/>
              <a:t>capitis deminutio minima </a:t>
            </a:r>
            <a:r>
              <a:rPr lang="bs-Latn-BA" dirty="0"/>
              <a:t>nije imala taj učinak. </a:t>
            </a:r>
          </a:p>
          <a:p>
            <a:r>
              <a:rPr lang="bs-Latn-BA" dirty="0"/>
              <a:t>e) </a:t>
            </a:r>
            <a:r>
              <a:rPr lang="bs-Latn-BA" b="1" i="1" dirty="0"/>
              <a:t>Non usus </a:t>
            </a:r>
            <a:r>
              <a:rPr lang="bs-Latn-BA" dirty="0"/>
              <a:t>(nevršenje) kroz jednu, odnosno 2 godine. Po Justinijanovom pravu kroz 10 </a:t>
            </a:r>
            <a:r>
              <a:rPr lang="bs-Latn-BA" i="1" dirty="0"/>
              <a:t>inter praesentes</a:t>
            </a:r>
            <a:r>
              <a:rPr lang="bs-Latn-BA" dirty="0"/>
              <a:t>, odnosno 20 godina </a:t>
            </a:r>
            <a:r>
              <a:rPr lang="bs-Latn-BA" i="1" dirty="0"/>
              <a:t>inter absentes </a:t>
            </a:r>
            <a:r>
              <a:rPr lang="bs-Latn-BA" dirty="0"/>
              <a:t>prestaju poljske služnosti, </a:t>
            </a:r>
            <a:r>
              <a:rPr lang="bs-Latn-BA" i="1" dirty="0"/>
              <a:t>usus fructus </a:t>
            </a:r>
            <a:r>
              <a:rPr lang="bs-Latn-BA" dirty="0"/>
              <a:t>i </a:t>
            </a:r>
            <a:r>
              <a:rPr lang="bs-Latn-BA" i="1" dirty="0"/>
              <a:t>usus</a:t>
            </a:r>
            <a:r>
              <a:rPr lang="bs-Latn-BA" dirty="0"/>
              <a:t>, ali ne </a:t>
            </a:r>
            <a:r>
              <a:rPr lang="bs-Latn-BA" i="1" dirty="0"/>
              <a:t>habitatio </a:t>
            </a:r>
            <a:r>
              <a:rPr lang="bs-Latn-BA" dirty="0"/>
              <a:t>i </a:t>
            </a:r>
            <a:r>
              <a:rPr lang="bs-Latn-BA" i="1" dirty="0"/>
              <a:t>operae servorum</a:t>
            </a:r>
            <a:r>
              <a:rPr lang="bs-Latn-BA" dirty="0"/>
              <a:t>. </a:t>
            </a:r>
          </a:p>
          <a:p>
            <a:r>
              <a:rPr lang="bs-Latn-BA" dirty="0"/>
              <a:t>f) Osobne služnosti koje su osnovane na odreĐeno vrijeme ili do nastupa rezolutivnog uvjeta prestaju istekom vremena ili ispunjenjem uvjeta. </a:t>
            </a:r>
          </a:p>
          <a:p>
            <a:r>
              <a:rPr lang="bs-Latn-BA" dirty="0"/>
              <a:t> </a:t>
            </a:r>
          </a:p>
          <a:p>
            <a:endParaRPr lang="bs-Latn-BA" dirty="0"/>
          </a:p>
        </p:txBody>
      </p:sp>
    </p:spTree>
    <p:extLst>
      <p:ext uri="{BB962C8B-B14F-4D97-AF65-F5344CB8AC3E}">
        <p14:creationId xmlns:p14="http://schemas.microsoft.com/office/powerpoint/2010/main" val="149545793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EMFITEUZA </a:t>
            </a:r>
            <a:endParaRPr lang="bs-Latn-BA" dirty="0"/>
          </a:p>
        </p:txBody>
      </p:sp>
      <p:sp>
        <p:nvSpPr>
          <p:cNvPr id="3" name="Content Placeholder 2"/>
          <p:cNvSpPr>
            <a:spLocks noGrp="1"/>
          </p:cNvSpPr>
          <p:nvPr>
            <p:ph idx="1"/>
          </p:nvPr>
        </p:nvSpPr>
        <p:spPr/>
        <p:txBody>
          <a:bodyPr>
            <a:normAutofit fontScale="85000" lnSpcReduction="10000"/>
          </a:bodyPr>
          <a:lstStyle/>
          <a:p>
            <a:r>
              <a:rPr lang="bs-Latn-BA" dirty="0"/>
              <a:t>Emfiteuza je stvarno pravo na </a:t>
            </a:r>
            <a:r>
              <a:rPr lang="bs-Latn-BA" dirty="0" smtClean="0"/>
              <a:t>tuđoj </a:t>
            </a:r>
            <a:r>
              <a:rPr lang="bs-Latn-BA" dirty="0"/>
              <a:t>stvari predstavljeno u nasljedivom i </a:t>
            </a:r>
            <a:r>
              <a:rPr lang="bs-Latn-BA" dirty="0" smtClean="0"/>
              <a:t>otuđivom </a:t>
            </a:r>
            <a:r>
              <a:rPr lang="bs-Latn-BA" dirty="0"/>
              <a:t>zakupu poljoprivrednog zemljišta, koji ima stvarnopravni karakter. </a:t>
            </a:r>
            <a:endParaRPr lang="bs-Latn-BA" dirty="0" smtClean="0"/>
          </a:p>
          <a:p>
            <a:r>
              <a:rPr lang="bs-Latn-BA" dirty="0" smtClean="0"/>
              <a:t>Ovo </a:t>
            </a:r>
            <a:r>
              <a:rPr lang="bs-Latn-BA" dirty="0"/>
              <a:t>pravo je imalo dugoročan kontroverzan razvoj, da bi tek u postklasičnom pravu bilo svrstano kao posebno pravo u skupinu stvarnih prava na </a:t>
            </a:r>
            <a:r>
              <a:rPr lang="bs-Latn-BA" dirty="0" smtClean="0"/>
              <a:t>tuđoj </a:t>
            </a:r>
            <a:r>
              <a:rPr lang="bs-Latn-BA" dirty="0"/>
              <a:t>stvari. </a:t>
            </a:r>
            <a:endParaRPr lang="bs-Latn-BA" dirty="0" smtClean="0"/>
          </a:p>
          <a:p>
            <a:r>
              <a:rPr lang="bs-Latn-BA" dirty="0" smtClean="0"/>
              <a:t>Razvojni </a:t>
            </a:r>
            <a:r>
              <a:rPr lang="bs-Latn-BA" dirty="0"/>
              <a:t>put ovog prava je bio različit u zapadnom i istočnom dijelu rimskog carstva. </a:t>
            </a:r>
            <a:endParaRPr lang="bs-Latn-BA" dirty="0" smtClean="0"/>
          </a:p>
          <a:p>
            <a:r>
              <a:rPr lang="bs-Latn-BA" dirty="0" smtClean="0"/>
              <a:t>U </a:t>
            </a:r>
            <a:r>
              <a:rPr lang="bs-Latn-BA" dirty="0"/>
              <a:t>zapadnom dijelu rimskog carstva ovo pravo je nosilo naziv </a:t>
            </a:r>
            <a:r>
              <a:rPr lang="bs-Latn-BA" b="1" i="1" dirty="0"/>
              <a:t>ager vectigalis </a:t>
            </a:r>
            <a:r>
              <a:rPr lang="bs-Latn-BA" dirty="0"/>
              <a:t>ili </a:t>
            </a:r>
            <a:r>
              <a:rPr lang="bs-Latn-BA" b="1" i="1" dirty="0"/>
              <a:t>ius perpetuum</a:t>
            </a:r>
            <a:r>
              <a:rPr lang="bs-Latn-BA" dirty="0"/>
              <a:t>. </a:t>
            </a:r>
          </a:p>
          <a:p>
            <a:endParaRPr lang="bs-Latn-BA" dirty="0"/>
          </a:p>
        </p:txBody>
      </p:sp>
    </p:spTree>
    <p:extLst>
      <p:ext uri="{BB962C8B-B14F-4D97-AF65-F5344CB8AC3E}">
        <p14:creationId xmlns:p14="http://schemas.microsoft.com/office/powerpoint/2010/main" val="19871700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r>
              <a:rPr lang="bs-Latn-BA" dirty="0"/>
              <a:t>Društvena uslovljenost pojave ovog prava ogleda se u činjenici da su ogromna zemljišna prostranstva usljed nedostatka priliva nove robovske radne snage ostala </a:t>
            </a:r>
            <a:r>
              <a:rPr lang="bs-Latn-BA" dirty="0" smtClean="0"/>
              <a:t>neobrađena</a:t>
            </a:r>
            <a:r>
              <a:rPr lang="bs-Latn-BA" dirty="0"/>
              <a:t>. </a:t>
            </a:r>
            <a:endParaRPr lang="bs-Latn-BA" dirty="0" smtClean="0"/>
          </a:p>
          <a:p>
            <a:r>
              <a:rPr lang="bs-Latn-BA" dirty="0" smtClean="0"/>
              <a:t>Zbog </a:t>
            </a:r>
            <a:r>
              <a:rPr lang="bs-Latn-BA" dirty="0"/>
              <a:t>toga se u proces materijalne proizvodnje počinju uvoditi kategorije slobodnog stanovništva. </a:t>
            </a:r>
            <a:endParaRPr lang="bs-Latn-BA" dirty="0" smtClean="0"/>
          </a:p>
          <a:p>
            <a:r>
              <a:rPr lang="bs-Latn-BA" dirty="0" smtClean="0"/>
              <a:t>Prvobitno </a:t>
            </a:r>
            <a:r>
              <a:rPr lang="bs-Latn-BA" dirty="0"/>
              <a:t>država, a kasnije i općine daju </a:t>
            </a:r>
            <a:r>
              <a:rPr lang="bs-Latn-BA" dirty="0" smtClean="0"/>
              <a:t>neobrađena </a:t>
            </a:r>
            <a:r>
              <a:rPr lang="bs-Latn-BA" dirty="0"/>
              <a:t>ili slabo </a:t>
            </a:r>
            <a:r>
              <a:rPr lang="bs-Latn-BA" dirty="0" smtClean="0"/>
              <a:t>obrađena </a:t>
            </a:r>
            <a:r>
              <a:rPr lang="bs-Latn-BA" dirty="0"/>
              <a:t>poljoprivredna zemljišta u dugoročni zakup, obično na rok od 100 godina ili </a:t>
            </a:r>
            <a:r>
              <a:rPr lang="bs-Latn-BA" b="1" i="1" dirty="0"/>
              <a:t>in perpetuum </a:t>
            </a:r>
            <a:r>
              <a:rPr lang="bs-Latn-BA" dirty="0"/>
              <a:t>(zauvijek). </a:t>
            </a:r>
          </a:p>
        </p:txBody>
      </p:sp>
    </p:spTree>
    <p:extLst>
      <p:ext uri="{BB962C8B-B14F-4D97-AF65-F5344CB8AC3E}">
        <p14:creationId xmlns:p14="http://schemas.microsoft.com/office/powerpoint/2010/main" val="388884712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Zakupnikova obaveza je bila obrada zemljšta i uredno plaćanje godišnje zakupnine – </a:t>
            </a:r>
            <a:r>
              <a:rPr lang="bs-Latn-BA" b="1" i="1" dirty="0"/>
              <a:t>vectigal</a:t>
            </a:r>
            <a:r>
              <a:rPr lang="bs-Latn-BA" dirty="0"/>
              <a:t>. </a:t>
            </a:r>
            <a:endParaRPr lang="bs-Latn-BA" dirty="0" smtClean="0"/>
          </a:p>
          <a:p>
            <a:r>
              <a:rPr lang="bs-Latn-BA" dirty="0" smtClean="0"/>
              <a:t>Pod </a:t>
            </a:r>
            <a:r>
              <a:rPr lang="bs-Latn-BA" dirty="0"/>
              <a:t>pretpostavkom urednog plaćanja zakupnine, ovo pravo prelazilo je i na nasljednike, a emfiteuta je uživao djelotvornu pravnu zaštitu putem tužbe </a:t>
            </a:r>
            <a:r>
              <a:rPr lang="bs-Latn-BA" b="1" i="1" dirty="0"/>
              <a:t>actio in rem vectigalis</a:t>
            </a:r>
            <a:r>
              <a:rPr lang="bs-Latn-BA" dirty="0"/>
              <a:t>. </a:t>
            </a:r>
          </a:p>
        </p:txBody>
      </p:sp>
    </p:spTree>
    <p:extLst>
      <p:ext uri="{BB962C8B-B14F-4D97-AF65-F5344CB8AC3E}">
        <p14:creationId xmlns:p14="http://schemas.microsoft.com/office/powerpoint/2010/main" val="299790054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20000"/>
          </a:bodyPr>
          <a:lstStyle/>
          <a:p>
            <a:r>
              <a:rPr lang="bs-Latn-BA" dirty="0"/>
              <a:t>U istočnom dijelu rimskog carstva ovo pravo je nosilo naziv </a:t>
            </a:r>
            <a:r>
              <a:rPr lang="bs-Latn-BA" b="1" dirty="0"/>
              <a:t>emfiteuza</a:t>
            </a:r>
            <a:r>
              <a:rPr lang="bs-Latn-BA" dirty="0"/>
              <a:t>, od grčke riječi emfiteuzis – usaditi, zasaditi. </a:t>
            </a:r>
            <a:endParaRPr lang="bs-Latn-BA" dirty="0" smtClean="0"/>
          </a:p>
          <a:p>
            <a:r>
              <a:rPr lang="bs-Latn-BA" dirty="0" smtClean="0"/>
              <a:t>Osnovni </a:t>
            </a:r>
            <a:r>
              <a:rPr lang="bs-Latn-BA" dirty="0"/>
              <a:t>cilj uspostave ovog prava je bio kultivisanje napuštenih i </a:t>
            </a:r>
            <a:r>
              <a:rPr lang="bs-Latn-BA" dirty="0" smtClean="0"/>
              <a:t>neobrađenih </a:t>
            </a:r>
            <a:r>
              <a:rPr lang="bs-Latn-BA" dirty="0"/>
              <a:t>poljoprivrednih zemljišta. </a:t>
            </a:r>
            <a:endParaRPr lang="bs-Latn-BA" dirty="0" smtClean="0"/>
          </a:p>
          <a:p>
            <a:r>
              <a:rPr lang="bs-Latn-BA" dirty="0" smtClean="0"/>
              <a:t>Pošto </a:t>
            </a:r>
            <a:r>
              <a:rPr lang="bs-Latn-BA" dirty="0"/>
              <a:t>je ovo zahtijevalo znatna finansijska sredstva, uobičajeno je bilo da se prizaključenju ugovora o zakupu dogovori klauzula o </a:t>
            </a:r>
            <a:r>
              <a:rPr lang="bs-Latn-BA" dirty="0" smtClean="0"/>
              <a:t>oslobađanju </a:t>
            </a:r>
            <a:r>
              <a:rPr lang="bs-Latn-BA" dirty="0"/>
              <a:t>plaćanja zakupnine za prve godine trajanja zakupa u vrijednosti izvršenih investicijskih zahvata na zemljištu. </a:t>
            </a:r>
            <a:endParaRPr lang="bs-Latn-BA" dirty="0" smtClean="0"/>
          </a:p>
          <a:p>
            <a:r>
              <a:rPr lang="bs-Latn-BA" dirty="0" smtClean="0"/>
              <a:t>Vremenom </a:t>
            </a:r>
            <a:r>
              <a:rPr lang="bs-Latn-BA" dirty="0"/>
              <a:t>je postepeno došlo do sjedinjavanja pravnih rješenja za ovo pravo u istočnom i zapadnom dijelu carstva, tako da je npr</a:t>
            </a:r>
            <a:r>
              <a:rPr lang="bs-Latn-BA" dirty="0" smtClean="0"/>
              <a:t>. car </a:t>
            </a:r>
            <a:r>
              <a:rPr lang="bs-Latn-BA" dirty="0"/>
              <a:t>Zenon svojom konstitucijom odredio da se ovdje radi o posebnom i samostalnom ugovoru </a:t>
            </a:r>
            <a:r>
              <a:rPr lang="bs-Latn-BA" b="1" i="1" dirty="0"/>
              <a:t>contractus emphyteuticarius</a:t>
            </a:r>
            <a:r>
              <a:rPr lang="bs-Latn-BA" dirty="0"/>
              <a:t>. </a:t>
            </a:r>
          </a:p>
          <a:p>
            <a:endParaRPr lang="bs-Latn-BA" dirty="0"/>
          </a:p>
        </p:txBody>
      </p:sp>
    </p:spTree>
    <p:extLst>
      <p:ext uri="{BB962C8B-B14F-4D97-AF65-F5344CB8AC3E}">
        <p14:creationId xmlns:p14="http://schemas.microsoft.com/office/powerpoint/2010/main" val="44777438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lstStyle/>
          <a:p>
            <a:r>
              <a:rPr lang="bs-Latn-BA" dirty="0"/>
              <a:t>U Justinijanovom pravu emfiteuza se definiše kao posebno, </a:t>
            </a:r>
            <a:r>
              <a:rPr lang="bs-Latn-BA" dirty="0" smtClean="0"/>
              <a:t>otuđivo </a:t>
            </a:r>
            <a:r>
              <a:rPr lang="bs-Latn-BA" dirty="0"/>
              <a:t>i nasljedivo stvarno pravo na </a:t>
            </a:r>
            <a:r>
              <a:rPr lang="bs-Latn-BA" dirty="0" smtClean="0"/>
              <a:t>tuđoj </a:t>
            </a:r>
            <a:r>
              <a:rPr lang="bs-Latn-BA" dirty="0"/>
              <a:t>stvari</a:t>
            </a:r>
            <a:r>
              <a:rPr lang="bs-Latn-BA" dirty="0" smtClean="0"/>
              <a:t>.</a:t>
            </a:r>
          </a:p>
          <a:p>
            <a:r>
              <a:rPr lang="bs-Latn-BA" dirty="0" smtClean="0"/>
              <a:t> </a:t>
            </a:r>
            <a:r>
              <a:rPr lang="bs-Latn-BA" dirty="0"/>
              <a:t>Emfiteuta je uživao zaštitu putem stvarnopravnih tužbi </a:t>
            </a:r>
            <a:r>
              <a:rPr lang="bs-Latn-BA" b="1" i="1" dirty="0"/>
              <a:t>actio in rei vectigalis, actio confessoria, actio negatoria </a:t>
            </a:r>
            <a:r>
              <a:rPr lang="bs-Latn-BA" dirty="0"/>
              <a:t>kao </a:t>
            </a:r>
            <a:r>
              <a:rPr lang="bs-Latn-BA" b="1" i="1" dirty="0"/>
              <a:t>actiones uties</a:t>
            </a:r>
            <a:r>
              <a:rPr lang="bs-Latn-BA" dirty="0"/>
              <a:t>. </a:t>
            </a:r>
          </a:p>
          <a:p>
            <a:endParaRPr lang="bs-Latn-BA" dirty="0"/>
          </a:p>
        </p:txBody>
      </p:sp>
    </p:spTree>
    <p:extLst>
      <p:ext uri="{BB962C8B-B14F-4D97-AF65-F5344CB8AC3E}">
        <p14:creationId xmlns:p14="http://schemas.microsoft.com/office/powerpoint/2010/main" val="29262192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20000"/>
          </a:bodyPr>
          <a:lstStyle/>
          <a:p>
            <a:r>
              <a:rPr lang="bs-Latn-BA" dirty="0"/>
              <a:t>Emfiteuta plodove stiče činom separacije. </a:t>
            </a:r>
            <a:endParaRPr lang="bs-Latn-BA" dirty="0" smtClean="0"/>
          </a:p>
          <a:p>
            <a:r>
              <a:rPr lang="bs-Latn-BA" dirty="0" smtClean="0"/>
              <a:t>Dužan </a:t>
            </a:r>
            <a:r>
              <a:rPr lang="bs-Latn-BA" dirty="0"/>
              <a:t>je plaćati poreske obveze za zemljište koje je uzeo u zakup. </a:t>
            </a:r>
            <a:endParaRPr lang="bs-Latn-BA" dirty="0" smtClean="0"/>
          </a:p>
          <a:p>
            <a:r>
              <a:rPr lang="bs-Latn-BA" dirty="0" smtClean="0"/>
              <a:t>Mogao </a:t>
            </a:r>
            <a:r>
              <a:rPr lang="bs-Latn-BA" dirty="0"/>
              <a:t>je svoje pravo prodati, tu prodaju je morao naglasiti vlasniku zemljišta koji je u roku od 2 mjeseca mogao ostvariti pravo prvootkupa </a:t>
            </a:r>
            <a:r>
              <a:rPr lang="bs-Latn-BA" b="1" i="1" dirty="0"/>
              <a:t>ius protimiseus. </a:t>
            </a:r>
            <a:endParaRPr lang="bs-Latn-BA" b="1" i="1" dirty="0" smtClean="0"/>
          </a:p>
          <a:p>
            <a:r>
              <a:rPr lang="bs-Latn-BA" dirty="0" smtClean="0"/>
              <a:t>Ako </a:t>
            </a:r>
            <a:r>
              <a:rPr lang="bs-Latn-BA" dirty="0"/>
              <a:t>bi vlasnik dao saglasnost na prodaju, imao je pravo na 2% od postignute kupoprodajne cijene, tzv.</a:t>
            </a:r>
            <a:r>
              <a:rPr lang="bs-Latn-BA" b="1" i="1" dirty="0"/>
              <a:t>laudemnium</a:t>
            </a:r>
            <a:r>
              <a:rPr lang="bs-Latn-BA" dirty="0"/>
              <a:t>. </a:t>
            </a:r>
          </a:p>
          <a:p>
            <a:r>
              <a:rPr lang="bs-Latn-BA" dirty="0"/>
              <a:t>Ovo pravo je najčešće prestajalo neplaćanjem zakupnine, tzv.</a:t>
            </a:r>
            <a:r>
              <a:rPr lang="bs-Latn-BA" b="1" i="1" dirty="0"/>
              <a:t>canon</a:t>
            </a:r>
            <a:r>
              <a:rPr lang="bs-Latn-BA" dirty="0"/>
              <a:t>, uzastopno 3 godine, propašću stvari, odreknućem, te </a:t>
            </a:r>
            <a:r>
              <a:rPr lang="bs-Latn-BA" i="1" dirty="0"/>
              <a:t>confusio</a:t>
            </a:r>
            <a:r>
              <a:rPr lang="bs-Latn-BA" dirty="0"/>
              <a:t>. </a:t>
            </a:r>
            <a:endParaRPr lang="bs-Latn-BA" dirty="0" smtClean="0"/>
          </a:p>
          <a:p>
            <a:r>
              <a:rPr lang="bs-Latn-BA" dirty="0" smtClean="0"/>
              <a:t>Emfiteuza </a:t>
            </a:r>
            <a:r>
              <a:rPr lang="bs-Latn-BA" dirty="0"/>
              <a:t>predstavlja tipičan primjer prava koje se približava feudalnom pojmu vlasništva. </a:t>
            </a:r>
          </a:p>
          <a:p>
            <a:endParaRPr lang="bs-Latn-BA" dirty="0"/>
          </a:p>
        </p:txBody>
      </p:sp>
    </p:spTree>
    <p:extLst>
      <p:ext uri="{BB962C8B-B14F-4D97-AF65-F5344CB8AC3E}">
        <p14:creationId xmlns:p14="http://schemas.microsoft.com/office/powerpoint/2010/main" val="217627437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SUPERFITIES </a:t>
            </a:r>
            <a:endParaRPr lang="bs-Latn-BA" dirty="0"/>
          </a:p>
        </p:txBody>
      </p:sp>
      <p:sp>
        <p:nvSpPr>
          <p:cNvPr id="3" name="Content Placeholder 2"/>
          <p:cNvSpPr>
            <a:spLocks noGrp="1"/>
          </p:cNvSpPr>
          <p:nvPr>
            <p:ph idx="1"/>
          </p:nvPr>
        </p:nvSpPr>
        <p:spPr/>
        <p:txBody>
          <a:bodyPr>
            <a:normAutofit fontScale="77500" lnSpcReduction="20000"/>
          </a:bodyPr>
          <a:lstStyle/>
          <a:p>
            <a:r>
              <a:rPr lang="bs-Latn-BA" b="1" i="1" dirty="0"/>
              <a:t>Superfities </a:t>
            </a:r>
            <a:r>
              <a:rPr lang="bs-Latn-BA" dirty="0"/>
              <a:t>je stvarno pravo na </a:t>
            </a:r>
            <a:r>
              <a:rPr lang="bs-Latn-BA" dirty="0" smtClean="0"/>
              <a:t>tuđoj </a:t>
            </a:r>
            <a:r>
              <a:rPr lang="bs-Latn-BA" dirty="0"/>
              <a:t>stvari čiji sadržaj se sastoji u ovlaštenju korištenja zgrade </a:t>
            </a:r>
            <a:r>
              <a:rPr lang="bs-Latn-BA" dirty="0" smtClean="0"/>
              <a:t>izgrađene </a:t>
            </a:r>
            <a:r>
              <a:rPr lang="bs-Latn-BA" dirty="0"/>
              <a:t>na </a:t>
            </a:r>
            <a:r>
              <a:rPr lang="bs-Latn-BA" dirty="0" smtClean="0"/>
              <a:t>tuđem </a:t>
            </a:r>
            <a:r>
              <a:rPr lang="bs-Latn-BA" dirty="0"/>
              <a:t>zemljištu. </a:t>
            </a:r>
            <a:endParaRPr lang="bs-Latn-BA" dirty="0" smtClean="0"/>
          </a:p>
          <a:p>
            <a:r>
              <a:rPr lang="bs-Latn-BA" dirty="0" smtClean="0"/>
              <a:t>Kao </a:t>
            </a:r>
            <a:r>
              <a:rPr lang="bs-Latn-BA" dirty="0"/>
              <a:t>stvarno pravo na </a:t>
            </a:r>
            <a:r>
              <a:rPr lang="bs-Latn-BA" dirty="0" smtClean="0"/>
              <a:t>tuđoj </a:t>
            </a:r>
            <a:r>
              <a:rPr lang="bs-Latn-BA" dirty="0"/>
              <a:t>stvari bilo je nasljedivo i </a:t>
            </a:r>
            <a:r>
              <a:rPr lang="bs-Latn-BA" dirty="0" smtClean="0"/>
              <a:t>otuđivo </a:t>
            </a:r>
            <a:r>
              <a:rPr lang="bs-Latn-BA" dirty="0"/>
              <a:t>pravo. </a:t>
            </a:r>
            <a:endParaRPr lang="bs-Latn-BA" dirty="0" smtClean="0"/>
          </a:p>
          <a:p>
            <a:r>
              <a:rPr lang="bs-Latn-BA" dirty="0" smtClean="0"/>
              <a:t>Ovo </a:t>
            </a:r>
            <a:r>
              <a:rPr lang="bs-Latn-BA" dirty="0"/>
              <a:t>je specifična rimska pravna ustanova, koju ne susrećemo u drugim pravnim sistemima. </a:t>
            </a:r>
            <a:endParaRPr lang="bs-Latn-BA" dirty="0" smtClean="0"/>
          </a:p>
          <a:p>
            <a:r>
              <a:rPr lang="bs-Latn-BA" dirty="0" smtClean="0"/>
              <a:t>Predstavlja </a:t>
            </a:r>
            <a:r>
              <a:rPr lang="bs-Latn-BA" dirty="0"/>
              <a:t>pokušaj stvaranja kompromisa </a:t>
            </a:r>
            <a:r>
              <a:rPr lang="bs-Latn-BA" dirty="0" smtClean="0"/>
              <a:t>između </a:t>
            </a:r>
            <a:r>
              <a:rPr lang="bs-Latn-BA" dirty="0"/>
              <a:t>pravnog dejstva principa </a:t>
            </a:r>
            <a:r>
              <a:rPr lang="bs-Latn-BA" b="1" i="1" dirty="0"/>
              <a:t>superficies solo cedit </a:t>
            </a:r>
            <a:r>
              <a:rPr lang="bs-Latn-BA" dirty="0"/>
              <a:t>(po kome je vlasnik zemljišta istovremeno vlasnik svega onoga što se nalazi u zemljištu, na zemljištu i u zračnom prostoru iznad njega) i potrebe omogućavanja dugoročnog iskorištavanja zgrade podignute na </a:t>
            </a:r>
            <a:r>
              <a:rPr lang="bs-Latn-BA" dirty="0" smtClean="0"/>
              <a:t>tuđem </a:t>
            </a:r>
            <a:r>
              <a:rPr lang="bs-Latn-BA" dirty="0"/>
              <a:t>zemljištu. </a:t>
            </a:r>
          </a:p>
          <a:p>
            <a:endParaRPr lang="bs-Latn-BA" dirty="0"/>
          </a:p>
        </p:txBody>
      </p:sp>
    </p:spTree>
    <p:extLst>
      <p:ext uri="{BB962C8B-B14F-4D97-AF65-F5344CB8AC3E}">
        <p14:creationId xmlns:p14="http://schemas.microsoft.com/office/powerpoint/2010/main" val="278096923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dirty="0"/>
              <a:t>Sa razvojem tržišnih oblika </a:t>
            </a:r>
            <a:r>
              <a:rPr lang="bs-Latn-BA" dirty="0" smtClean="0"/>
              <a:t>privređivanja </a:t>
            </a:r>
            <a:r>
              <a:rPr lang="bs-Latn-BA" dirty="0"/>
              <a:t>došlo je i do ubrzanog razvoja gradskih naselja. </a:t>
            </a:r>
            <a:endParaRPr lang="bs-Latn-BA" dirty="0" smtClean="0"/>
          </a:p>
          <a:p>
            <a:r>
              <a:rPr lang="bs-Latn-BA" dirty="0" smtClean="0"/>
              <a:t>Formalno </a:t>
            </a:r>
            <a:r>
              <a:rPr lang="bs-Latn-BA" dirty="0"/>
              <a:t>pravno je vlasnik gradskih urbanih prostora bila rimska država. </a:t>
            </a:r>
            <a:endParaRPr lang="bs-Latn-BA" dirty="0" smtClean="0"/>
          </a:p>
          <a:p>
            <a:r>
              <a:rPr lang="bs-Latn-BA" dirty="0" smtClean="0"/>
              <a:t>Ona </a:t>
            </a:r>
            <a:r>
              <a:rPr lang="bs-Latn-BA" dirty="0"/>
              <a:t>je prva počela dodjeljivati gradske zemljišne parcele za izgradnju poslovnih prostora nosiocima novostvorenih privrednih djelatnosti. </a:t>
            </a:r>
            <a:endParaRPr lang="bs-Latn-BA" dirty="0" smtClean="0"/>
          </a:p>
          <a:p>
            <a:r>
              <a:rPr lang="bs-Latn-BA" dirty="0" smtClean="0"/>
              <a:t>U </a:t>
            </a:r>
            <a:r>
              <a:rPr lang="bs-Latn-BA" dirty="0"/>
              <a:t>izvorima se spominju tzv</a:t>
            </a:r>
            <a:r>
              <a:rPr lang="bs-Latn-BA" dirty="0" smtClean="0"/>
              <a:t>. </a:t>
            </a:r>
            <a:r>
              <a:rPr lang="bs-Latn-BA" b="1" i="1" dirty="0" smtClean="0"/>
              <a:t>tamberne </a:t>
            </a:r>
            <a:r>
              <a:rPr lang="bs-Latn-BA" b="1" i="1" dirty="0"/>
              <a:t>agentarie </a:t>
            </a:r>
            <a:r>
              <a:rPr lang="bs-Latn-BA" dirty="0"/>
              <a:t>kao poslovni prostori </a:t>
            </a:r>
            <a:r>
              <a:rPr lang="bs-Latn-BA" dirty="0" smtClean="0"/>
              <a:t>izgrađeni </a:t>
            </a:r>
            <a:r>
              <a:rPr lang="bs-Latn-BA" dirty="0"/>
              <a:t>od strane </a:t>
            </a:r>
            <a:r>
              <a:rPr lang="bs-Latn-BA" dirty="0" smtClean="0"/>
              <a:t>banaka.</a:t>
            </a:r>
          </a:p>
          <a:p>
            <a:r>
              <a:rPr lang="bs-Latn-BA" dirty="0" smtClean="0"/>
              <a:t>Kasnije </a:t>
            </a:r>
            <a:r>
              <a:rPr lang="bs-Latn-BA" dirty="0"/>
              <a:t>ovu praksu slijede različite korporacije i pojedinci. </a:t>
            </a:r>
          </a:p>
          <a:p>
            <a:endParaRPr lang="bs-Latn-BA" dirty="0"/>
          </a:p>
        </p:txBody>
      </p:sp>
    </p:spTree>
    <p:extLst>
      <p:ext uri="{BB962C8B-B14F-4D97-AF65-F5344CB8AC3E}">
        <p14:creationId xmlns:p14="http://schemas.microsoft.com/office/powerpoint/2010/main" val="156317026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U </a:t>
            </a:r>
            <a:r>
              <a:rPr lang="bs-Latn-BA" dirty="0" smtClean="0"/>
              <a:t>određivanju </a:t>
            </a:r>
            <a:r>
              <a:rPr lang="bs-Latn-BA" dirty="0"/>
              <a:t>pravne prirode ovog prava rimski pravnici su bili dosta podijeljeni. </a:t>
            </a:r>
            <a:endParaRPr lang="bs-Latn-BA" dirty="0" smtClean="0"/>
          </a:p>
          <a:p>
            <a:r>
              <a:rPr lang="bs-Latn-BA" dirty="0" smtClean="0"/>
              <a:t>Neki </a:t>
            </a:r>
            <a:r>
              <a:rPr lang="bs-Latn-BA" dirty="0"/>
              <a:t>su smatrali da se ovdje radi o ugovoru o zakupu, dok su drugi smatrali da je to ugovor o kupoprodaji, ali ne same zgrade već prava njenog korištenja. </a:t>
            </a:r>
            <a:endParaRPr lang="bs-Latn-BA" dirty="0" smtClean="0"/>
          </a:p>
          <a:p>
            <a:r>
              <a:rPr lang="bs-Latn-BA" dirty="0" smtClean="0"/>
              <a:t>Sve </a:t>
            </a:r>
            <a:r>
              <a:rPr lang="bs-Latn-BA" dirty="0"/>
              <a:t>dileme razriješilo je Justinijanovo pravo </a:t>
            </a:r>
            <a:r>
              <a:rPr lang="bs-Latn-BA" dirty="0" smtClean="0"/>
              <a:t>određujući </a:t>
            </a:r>
            <a:r>
              <a:rPr lang="bs-Latn-BA" dirty="0"/>
              <a:t>da se ovdje radi o ugovoru o dugoročnom zakupu, obično na 99 godina, koji ima stvarnopravne učinke. </a:t>
            </a:r>
          </a:p>
        </p:txBody>
      </p:sp>
    </p:spTree>
    <p:extLst>
      <p:ext uri="{BB962C8B-B14F-4D97-AF65-F5344CB8AC3E}">
        <p14:creationId xmlns:p14="http://schemas.microsoft.com/office/powerpoint/2010/main" val="2470293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fontScale="85000" lnSpcReduction="20000"/>
          </a:bodyPr>
          <a:lstStyle/>
          <a:p>
            <a:r>
              <a:rPr lang="bs-Latn-BA" b="1" i="1" dirty="0"/>
              <a:t>Traditio brevi manu </a:t>
            </a:r>
            <a:r>
              <a:rPr lang="bs-Latn-BA" dirty="0"/>
              <a:t>i </a:t>
            </a:r>
            <a:r>
              <a:rPr lang="bs-Latn-BA" b="1" i="1" dirty="0"/>
              <a:t>constitutum possessorum </a:t>
            </a:r>
            <a:r>
              <a:rPr lang="bs-Latn-BA" dirty="0"/>
              <a:t>predstavljaju specifične oblike tradicije kod kojih ne dolazi do promjene vanjskog faktičkog odnosa prema stvari, a pri čemu se mijenja osnov posjedovanja stvari</a:t>
            </a:r>
            <a:r>
              <a:rPr lang="bs-Latn-BA" dirty="0" smtClean="0"/>
              <a:t>.</a:t>
            </a:r>
          </a:p>
          <a:p>
            <a:r>
              <a:rPr lang="bs-Latn-BA" dirty="0" smtClean="0"/>
              <a:t> </a:t>
            </a:r>
            <a:r>
              <a:rPr lang="bs-Latn-BA" dirty="0"/>
              <a:t>U </a:t>
            </a:r>
            <a:r>
              <a:rPr lang="bs-Latn-BA" i="1" dirty="0"/>
              <a:t>traditio brevi manu </a:t>
            </a:r>
            <a:r>
              <a:rPr lang="bs-Latn-BA" dirty="0"/>
              <a:t>npr</a:t>
            </a:r>
            <a:r>
              <a:rPr lang="bs-Latn-BA" dirty="0" smtClean="0"/>
              <a:t>. zakupac </a:t>
            </a:r>
            <a:r>
              <a:rPr lang="bs-Latn-BA" dirty="0"/>
              <a:t>stana, detentor, postaje posjednikom po osnovu sklopljenog ugovora o kupoprodaji datog stana. </a:t>
            </a:r>
            <a:endParaRPr lang="bs-Latn-BA" dirty="0" smtClean="0"/>
          </a:p>
          <a:p>
            <a:r>
              <a:rPr lang="bs-Latn-BA" dirty="0" smtClean="0"/>
              <a:t>On </a:t>
            </a:r>
            <a:r>
              <a:rPr lang="bs-Latn-BA" dirty="0"/>
              <a:t>na osnovu tog ugovora naknadno stiče </a:t>
            </a:r>
            <a:r>
              <a:rPr lang="bs-Latn-BA" i="1" dirty="0"/>
              <a:t>animus </a:t>
            </a:r>
            <a:r>
              <a:rPr lang="bs-Latn-BA" dirty="0"/>
              <a:t>i tako postaje posjednik. </a:t>
            </a:r>
            <a:endParaRPr lang="bs-Latn-BA" dirty="0" smtClean="0"/>
          </a:p>
          <a:p>
            <a:r>
              <a:rPr lang="bs-Latn-BA" i="1" dirty="0" smtClean="0"/>
              <a:t>Constitutum </a:t>
            </a:r>
            <a:r>
              <a:rPr lang="bs-Latn-BA" i="1" dirty="0"/>
              <a:t>possessorum </a:t>
            </a:r>
            <a:r>
              <a:rPr lang="bs-Latn-BA" dirty="0"/>
              <a:t>predstavlja slučaj gdje posjednik po nekom pravnom osnovu (najčešće ugovor o prodaji) postaje detentor. </a:t>
            </a:r>
            <a:endParaRPr lang="bs-Latn-BA" dirty="0" smtClean="0"/>
          </a:p>
          <a:p>
            <a:r>
              <a:rPr lang="bs-Latn-BA" dirty="0" smtClean="0"/>
              <a:t>Npr</a:t>
            </a:r>
            <a:r>
              <a:rPr lang="bs-Latn-BA" dirty="0"/>
              <a:t>. dosadašnji vlasnik prodaje stan, a istovremeno zaključuje ugovor o zakupu tog istog stana i u njemu dalje stanuje kao zakupnik (detentor). </a:t>
            </a:r>
          </a:p>
          <a:p>
            <a:endParaRPr lang="bs-Latn-BA" dirty="0"/>
          </a:p>
        </p:txBody>
      </p:sp>
    </p:spTree>
    <p:extLst>
      <p:ext uri="{BB962C8B-B14F-4D97-AF65-F5344CB8AC3E}">
        <p14:creationId xmlns:p14="http://schemas.microsoft.com/office/powerpoint/2010/main" val="350888982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Superficiar je bio dužan uredno plaćati godišnju zakupninu (</a:t>
            </a:r>
            <a:r>
              <a:rPr lang="bs-Latn-BA" b="1" i="1" dirty="0"/>
              <a:t>solarium</a:t>
            </a:r>
            <a:r>
              <a:rPr lang="bs-Latn-BA" dirty="0"/>
              <a:t>), a pod pretpostavkom urednog plaćanja zakupnine uživao je pravnu zaštitu koja je bila komplementarna pravnoj zaštiti samog vlasnika putem </a:t>
            </a:r>
            <a:r>
              <a:rPr lang="bs-Latn-BA" b="1" i="1" dirty="0"/>
              <a:t>actiones in rem utiles</a:t>
            </a:r>
            <a:r>
              <a:rPr lang="bs-Latn-BA" dirty="0"/>
              <a:t>. </a:t>
            </a:r>
            <a:endParaRPr lang="bs-Latn-BA" dirty="0" smtClean="0"/>
          </a:p>
          <a:p>
            <a:r>
              <a:rPr lang="bs-Latn-BA" dirty="0" smtClean="0"/>
              <a:t>Superficiar </a:t>
            </a:r>
            <a:r>
              <a:rPr lang="bs-Latn-BA" dirty="0"/>
              <a:t>bi gubio svoje pravo ukoliko ne bi 2 godine uzastopno platio godišnju zakupninu. </a:t>
            </a:r>
            <a:endParaRPr lang="bs-Latn-BA" dirty="0" smtClean="0"/>
          </a:p>
          <a:p>
            <a:r>
              <a:rPr lang="bs-Latn-BA" dirty="0" smtClean="0"/>
              <a:t>Interesantno </a:t>
            </a:r>
            <a:r>
              <a:rPr lang="bs-Latn-BA" dirty="0"/>
              <a:t>je da njegovo pravo ne prestaje propašću zgrade, pošto on uvijek ima mogućnost da ponovi izgradnju. </a:t>
            </a:r>
          </a:p>
          <a:p>
            <a:endParaRPr lang="bs-Latn-BA" dirty="0"/>
          </a:p>
        </p:txBody>
      </p:sp>
    </p:spTree>
    <p:extLst>
      <p:ext uri="{BB962C8B-B14F-4D97-AF65-F5344CB8AC3E}">
        <p14:creationId xmlns:p14="http://schemas.microsoft.com/office/powerpoint/2010/main" val="87220978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OBLICI ZALOŽNOG PRAVA </a:t>
            </a:r>
            <a:r>
              <a:rPr lang="bs-Latn-BA" dirty="0"/>
              <a:t/>
            </a:r>
            <a:br>
              <a:rPr lang="bs-Latn-BA" dirty="0"/>
            </a:br>
            <a:endParaRPr lang="bs-Latn-BA" dirty="0"/>
          </a:p>
        </p:txBody>
      </p:sp>
      <p:sp>
        <p:nvSpPr>
          <p:cNvPr id="3" name="Content Placeholder 2"/>
          <p:cNvSpPr>
            <a:spLocks noGrp="1"/>
          </p:cNvSpPr>
          <p:nvPr>
            <p:ph idx="1"/>
          </p:nvPr>
        </p:nvSpPr>
        <p:spPr/>
        <p:txBody>
          <a:bodyPr>
            <a:normAutofit fontScale="85000" lnSpcReduction="20000"/>
          </a:bodyPr>
          <a:lstStyle/>
          <a:p>
            <a:r>
              <a:rPr lang="bs-Latn-BA" dirty="0"/>
              <a:t>Založno pravo kao stvarno pravo na </a:t>
            </a:r>
            <a:r>
              <a:rPr lang="bs-Latn-BA" dirty="0" smtClean="0"/>
              <a:t>tuđoj </a:t>
            </a:r>
            <a:r>
              <a:rPr lang="bs-Latn-BA" dirty="0"/>
              <a:t>stvari ima funkciju realnog osiguranja vjerovnikovog </a:t>
            </a:r>
            <a:r>
              <a:rPr lang="bs-Latn-BA" dirty="0" smtClean="0"/>
              <a:t>potraživanja. </a:t>
            </a:r>
          </a:p>
          <a:p>
            <a:r>
              <a:rPr lang="bs-Latn-BA" dirty="0" smtClean="0"/>
              <a:t>Založno </a:t>
            </a:r>
            <a:r>
              <a:rPr lang="bs-Latn-BA" dirty="0"/>
              <a:t>pravo ograničava vlasničko ovlaštenje neograničenog raspolaganja sa stvari (</a:t>
            </a:r>
            <a:r>
              <a:rPr lang="bs-Latn-BA" i="1" dirty="0"/>
              <a:t>abusus </a:t>
            </a:r>
            <a:r>
              <a:rPr lang="bs-Latn-BA" dirty="0"/>
              <a:t>ili </a:t>
            </a:r>
            <a:r>
              <a:rPr lang="bs-Latn-BA" i="1" dirty="0"/>
              <a:t>abuti</a:t>
            </a:r>
            <a:r>
              <a:rPr lang="bs-Latn-BA" dirty="0"/>
              <a:t>), dok ostala stvarna prava na </a:t>
            </a:r>
            <a:r>
              <a:rPr lang="bs-Latn-BA" dirty="0" smtClean="0"/>
              <a:t>tuđoj </a:t>
            </a:r>
            <a:r>
              <a:rPr lang="bs-Latn-BA" dirty="0"/>
              <a:t>stvari ne ograničavaju </a:t>
            </a:r>
            <a:r>
              <a:rPr lang="bs-Latn-BA" i="1" dirty="0"/>
              <a:t>abusus</a:t>
            </a:r>
            <a:r>
              <a:rPr lang="bs-Latn-BA" dirty="0"/>
              <a:t>. </a:t>
            </a:r>
            <a:endParaRPr lang="bs-Latn-BA" dirty="0" smtClean="0"/>
          </a:p>
          <a:p>
            <a:r>
              <a:rPr lang="bs-Latn-BA" dirty="0" smtClean="0"/>
              <a:t>Založno </a:t>
            </a:r>
            <a:r>
              <a:rPr lang="bs-Latn-BA" dirty="0"/>
              <a:t>pravo u </a:t>
            </a:r>
            <a:r>
              <a:rPr lang="bs-Latn-BA" dirty="0" smtClean="0"/>
              <a:t>poređenju </a:t>
            </a:r>
            <a:r>
              <a:rPr lang="bs-Latn-BA" dirty="0"/>
              <a:t>sa drugim stvarnim pravima na </a:t>
            </a:r>
            <a:r>
              <a:rPr lang="bs-Latn-BA" dirty="0" smtClean="0"/>
              <a:t>tuđoj </a:t>
            </a:r>
            <a:r>
              <a:rPr lang="bs-Latn-BA" dirty="0"/>
              <a:t>stvari ima svoje specifične karakteristike. </a:t>
            </a:r>
            <a:endParaRPr lang="bs-Latn-BA" dirty="0" smtClean="0"/>
          </a:p>
          <a:p>
            <a:r>
              <a:rPr lang="bs-Latn-BA" dirty="0" smtClean="0"/>
              <a:t>To </a:t>
            </a:r>
            <a:r>
              <a:rPr lang="bs-Latn-BA" dirty="0"/>
              <a:t>su </a:t>
            </a:r>
            <a:r>
              <a:rPr lang="bs-Latn-BA" b="1" dirty="0"/>
              <a:t>akcesornost</a:t>
            </a:r>
            <a:r>
              <a:rPr lang="bs-Latn-BA" dirty="0"/>
              <a:t>, </a:t>
            </a:r>
            <a:r>
              <a:rPr lang="bs-Latn-BA" dirty="0" smtClean="0"/>
              <a:t>tj. vezanost </a:t>
            </a:r>
            <a:r>
              <a:rPr lang="bs-Latn-BA" dirty="0"/>
              <a:t>založnog prava za obvezni odnos. </a:t>
            </a:r>
            <a:endParaRPr lang="bs-Latn-BA" dirty="0" smtClean="0"/>
          </a:p>
          <a:p>
            <a:r>
              <a:rPr lang="bs-Latn-BA" dirty="0" smtClean="0"/>
              <a:t>Založno </a:t>
            </a:r>
            <a:r>
              <a:rPr lang="bs-Latn-BA" dirty="0"/>
              <a:t>pravo ne može egzistirati bez prethodnog zasnivanja obveznog odnosa. </a:t>
            </a:r>
          </a:p>
        </p:txBody>
      </p:sp>
    </p:spTree>
    <p:extLst>
      <p:ext uri="{BB962C8B-B14F-4D97-AF65-F5344CB8AC3E}">
        <p14:creationId xmlns:p14="http://schemas.microsoft.com/office/powerpoint/2010/main" val="384050442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Sudbina založnog prava je u svemu </a:t>
            </a:r>
            <a:r>
              <a:rPr lang="bs-Latn-BA" dirty="0" smtClean="0"/>
              <a:t>određena </a:t>
            </a:r>
            <a:r>
              <a:rPr lang="bs-Latn-BA" dirty="0"/>
              <a:t>sudbinom obveznog odnosa. </a:t>
            </a:r>
            <a:endParaRPr lang="bs-Latn-BA" dirty="0" smtClean="0"/>
          </a:p>
          <a:p>
            <a:r>
              <a:rPr lang="bs-Latn-BA" dirty="0" smtClean="0"/>
              <a:t>Pošto </a:t>
            </a:r>
            <a:r>
              <a:rPr lang="bs-Latn-BA" dirty="0"/>
              <a:t>su obvezna prava vremenita, tako su i založna prava vremenski ograničena, za razliku od drugih stvarnih prava koja su u principu trajna prava. </a:t>
            </a:r>
            <a:endParaRPr lang="bs-Latn-BA" dirty="0" smtClean="0"/>
          </a:p>
          <a:p>
            <a:r>
              <a:rPr lang="bs-Latn-BA" dirty="0" smtClean="0"/>
              <a:t>Založno </a:t>
            </a:r>
            <a:r>
              <a:rPr lang="bs-Latn-BA" dirty="0"/>
              <a:t>pravo kao posebna vrsta stvarnih prava na </a:t>
            </a:r>
            <a:r>
              <a:rPr lang="bs-Latn-BA" dirty="0" smtClean="0"/>
              <a:t>tuđoj </a:t>
            </a:r>
            <a:r>
              <a:rPr lang="bs-Latn-BA" dirty="0"/>
              <a:t>stvari se pojavilo tek sa razvojem robnonovčanih odnosa. </a:t>
            </a:r>
          </a:p>
          <a:p>
            <a:endParaRPr lang="bs-Latn-BA" dirty="0"/>
          </a:p>
        </p:txBody>
      </p:sp>
    </p:spTree>
    <p:extLst>
      <p:ext uri="{BB962C8B-B14F-4D97-AF65-F5344CB8AC3E}">
        <p14:creationId xmlns:p14="http://schemas.microsoft.com/office/powerpoint/2010/main" val="92051138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Historijski posmatrano, u rimskom pravu su postojali slijedeći oblici založnog prava: </a:t>
            </a:r>
            <a:r>
              <a:rPr lang="bs-Latn-BA" b="1" i="1" dirty="0"/>
              <a:t>fiducia, pignus </a:t>
            </a:r>
            <a:r>
              <a:rPr lang="bs-Latn-BA" dirty="0"/>
              <a:t>i </a:t>
            </a:r>
            <a:r>
              <a:rPr lang="bs-Latn-BA" b="1" i="1" dirty="0"/>
              <a:t>hypotheca</a:t>
            </a:r>
            <a:r>
              <a:rPr lang="bs-Latn-BA" b="1" dirty="0"/>
              <a:t>. </a:t>
            </a:r>
            <a:endParaRPr lang="bs-Latn-BA" dirty="0"/>
          </a:p>
          <a:p>
            <a:r>
              <a:rPr lang="bs-Latn-BA" b="1" i="1" dirty="0"/>
              <a:t>Fiducia </a:t>
            </a:r>
            <a:r>
              <a:rPr lang="bs-Latn-BA" dirty="0"/>
              <a:t>je najstariji oblik založnog prava kod kojeg založni dužnik prenosi </a:t>
            </a:r>
            <a:r>
              <a:rPr lang="bs-Latn-BA" b="1" dirty="0"/>
              <a:t>vlasništvo </a:t>
            </a:r>
            <a:r>
              <a:rPr lang="bs-Latn-BA" dirty="0"/>
              <a:t>založene stvari na založnog vjerovnika, uz istovremeno sklapanje sporazuma, tzv</a:t>
            </a:r>
            <a:r>
              <a:rPr lang="bs-Latn-BA" dirty="0" smtClean="0"/>
              <a:t>. </a:t>
            </a:r>
            <a:r>
              <a:rPr lang="bs-Latn-BA" b="1" i="1" dirty="0" smtClean="0"/>
              <a:t>pactus </a:t>
            </a:r>
            <a:r>
              <a:rPr lang="bs-Latn-BA" b="1" i="1" dirty="0"/>
              <a:t>fiduciae</a:t>
            </a:r>
            <a:r>
              <a:rPr lang="bs-Latn-BA" dirty="0"/>
              <a:t>, po kojem se založni vjerovnik obvezuje da će vratiti vlasništvo založene stvari založnom dužniku kada mu ovaj uredno isplati dug. </a:t>
            </a:r>
          </a:p>
        </p:txBody>
      </p:sp>
    </p:spTree>
    <p:extLst>
      <p:ext uri="{BB962C8B-B14F-4D97-AF65-F5344CB8AC3E}">
        <p14:creationId xmlns:p14="http://schemas.microsoft.com/office/powerpoint/2010/main" val="95940182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10000"/>
          </a:bodyPr>
          <a:lstStyle/>
          <a:p>
            <a:r>
              <a:rPr lang="bs-Latn-BA" dirty="0"/>
              <a:t>Preuzeta obveza založnog vjerovnika da će vratiti vlasništvo založene stvari bila je moralne prirode. </a:t>
            </a:r>
            <a:endParaRPr lang="bs-Latn-BA" dirty="0" smtClean="0"/>
          </a:p>
          <a:p>
            <a:r>
              <a:rPr lang="bs-Latn-BA" dirty="0" smtClean="0"/>
              <a:t>Njeno </a:t>
            </a:r>
            <a:r>
              <a:rPr lang="bs-Latn-BA" dirty="0"/>
              <a:t>ispunjenje zavisilo je od dobre vjere i poštenja založnog vjerovnika. </a:t>
            </a:r>
            <a:endParaRPr lang="bs-Latn-BA" dirty="0" smtClean="0"/>
          </a:p>
          <a:p>
            <a:r>
              <a:rPr lang="bs-Latn-BA" dirty="0" smtClean="0"/>
              <a:t>Založni </a:t>
            </a:r>
            <a:r>
              <a:rPr lang="bs-Latn-BA" dirty="0"/>
              <a:t>dužnik nije imao pravno sredstvo kojim bi ga mogao na to procesualno pravno prinuditi. </a:t>
            </a:r>
            <a:endParaRPr lang="bs-Latn-BA" dirty="0" smtClean="0"/>
          </a:p>
          <a:p>
            <a:r>
              <a:rPr lang="bs-Latn-BA" dirty="0" smtClean="0"/>
              <a:t>U </a:t>
            </a:r>
            <a:r>
              <a:rPr lang="bs-Latn-BA" dirty="0"/>
              <a:t>početku je </a:t>
            </a:r>
            <a:r>
              <a:rPr lang="bs-Latn-BA" i="1" dirty="0"/>
              <a:t>fiducia </a:t>
            </a:r>
            <a:r>
              <a:rPr lang="bs-Latn-BA" dirty="0"/>
              <a:t>predstavljala prećutan dogovor između vjerovnika i dužnika, </a:t>
            </a:r>
            <a:r>
              <a:rPr lang="bs-Latn-BA" dirty="0" smtClean="0"/>
              <a:t>tzv. </a:t>
            </a:r>
            <a:r>
              <a:rPr lang="bs-Latn-BA" b="1" i="1" dirty="0" smtClean="0"/>
              <a:t>lex </a:t>
            </a:r>
            <a:r>
              <a:rPr lang="bs-Latn-BA" b="1" i="1" dirty="0"/>
              <a:t>commissoria</a:t>
            </a:r>
            <a:r>
              <a:rPr lang="bs-Latn-BA" dirty="0"/>
              <a:t>, da će predata stvar moći poslužiti kao zamjena za neispunjenu obvezu od strane dužnika. </a:t>
            </a:r>
          </a:p>
          <a:p>
            <a:endParaRPr lang="bs-Latn-BA" dirty="0"/>
          </a:p>
        </p:txBody>
      </p:sp>
    </p:spTree>
    <p:extLst>
      <p:ext uri="{BB962C8B-B14F-4D97-AF65-F5344CB8AC3E}">
        <p14:creationId xmlns:p14="http://schemas.microsoft.com/office/powerpoint/2010/main" val="33581581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r>
              <a:rPr lang="bs-Latn-BA" i="1" dirty="0"/>
              <a:t>Fiducia </a:t>
            </a:r>
            <a:r>
              <a:rPr lang="bs-Latn-BA" dirty="0"/>
              <a:t>je bila veoma nepovoljna za založnog dužnika. </a:t>
            </a:r>
            <a:endParaRPr lang="bs-Latn-BA" dirty="0" smtClean="0"/>
          </a:p>
          <a:p>
            <a:r>
              <a:rPr lang="bs-Latn-BA" dirty="0" smtClean="0"/>
              <a:t>Da </a:t>
            </a:r>
            <a:r>
              <a:rPr lang="bs-Latn-BA" dirty="0"/>
              <a:t>bi se njegov položaj uvažio, u III, odnosno II vijeku p.n.e. pravni poredak mu je stavio na raspolaganje tužbu </a:t>
            </a:r>
            <a:r>
              <a:rPr lang="bs-Latn-BA" b="1" i="1" dirty="0"/>
              <a:t>actio fiduciae </a:t>
            </a:r>
            <a:r>
              <a:rPr lang="bs-Latn-BA" dirty="0"/>
              <a:t>sa kojom je od založnog vjerovnika tražio naknadu prouzrokovane štete u slučaju da je založni vjerovnik založenu stvar </a:t>
            </a:r>
            <a:r>
              <a:rPr lang="bs-Latn-BA" dirty="0" smtClean="0"/>
              <a:t>otuđio </a:t>
            </a:r>
            <a:r>
              <a:rPr lang="bs-Latn-BA" dirty="0"/>
              <a:t>trećem licu i time došao u nemogućnost ispunjenja preuzete obveze na povrat založene stvari. </a:t>
            </a:r>
            <a:endParaRPr lang="bs-Latn-BA" dirty="0" smtClean="0"/>
          </a:p>
          <a:p>
            <a:r>
              <a:rPr lang="bs-Latn-BA" dirty="0" smtClean="0"/>
              <a:t>Ova </a:t>
            </a:r>
            <a:r>
              <a:rPr lang="bs-Latn-BA" dirty="0"/>
              <a:t>tužba je za sobom povlačila </a:t>
            </a:r>
            <a:r>
              <a:rPr lang="bs-Latn-BA" i="1" dirty="0"/>
              <a:t>infamiu</a:t>
            </a:r>
            <a:r>
              <a:rPr lang="bs-Latn-BA" dirty="0"/>
              <a:t>. </a:t>
            </a:r>
          </a:p>
          <a:p>
            <a:endParaRPr lang="bs-Latn-BA" dirty="0"/>
          </a:p>
        </p:txBody>
      </p:sp>
    </p:spTree>
    <p:extLst>
      <p:ext uri="{BB962C8B-B14F-4D97-AF65-F5344CB8AC3E}">
        <p14:creationId xmlns:p14="http://schemas.microsoft.com/office/powerpoint/2010/main" val="50343432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i="1" dirty="0"/>
              <a:t>Fiducia </a:t>
            </a:r>
            <a:r>
              <a:rPr lang="bs-Latn-BA" dirty="0"/>
              <a:t>se javljala u 2 oblika: </a:t>
            </a:r>
            <a:r>
              <a:rPr lang="bs-Latn-BA" b="1" i="1" dirty="0"/>
              <a:t>fiducia cum amicum </a:t>
            </a:r>
            <a:r>
              <a:rPr lang="bs-Latn-BA" dirty="0"/>
              <a:t>i </a:t>
            </a:r>
            <a:r>
              <a:rPr lang="bs-Latn-BA" b="1" i="1" dirty="0"/>
              <a:t>fiducia cum creditore</a:t>
            </a:r>
            <a:r>
              <a:rPr lang="bs-Latn-BA" dirty="0"/>
              <a:t>. </a:t>
            </a:r>
          </a:p>
          <a:p>
            <a:r>
              <a:rPr lang="bs-Latn-BA" b="1" i="1" dirty="0"/>
              <a:t>Fiducia cum amicum </a:t>
            </a:r>
            <a:r>
              <a:rPr lang="bs-Latn-BA" dirty="0"/>
              <a:t>javlja se uz lukrativne, besplatne pravne poslove meĐu prijateljima (npr.posudba). </a:t>
            </a:r>
          </a:p>
          <a:p>
            <a:r>
              <a:rPr lang="bs-Latn-BA" b="1" i="1" dirty="0"/>
              <a:t>Fiducija cum creditore </a:t>
            </a:r>
            <a:r>
              <a:rPr lang="bs-Latn-BA" dirty="0"/>
              <a:t>javlja se uz naplatne pravne poslove. </a:t>
            </a:r>
          </a:p>
          <a:p>
            <a:r>
              <a:rPr lang="bs-Latn-BA" i="1" dirty="0"/>
              <a:t>Fiducia </a:t>
            </a:r>
            <a:r>
              <a:rPr lang="bs-Latn-BA" dirty="0"/>
              <a:t>se obično dodavala uz akt mancipacije. Da bi se odstranile negativne strane </a:t>
            </a:r>
            <a:r>
              <a:rPr lang="bs-Latn-BA" i="1" dirty="0"/>
              <a:t>fiducia</a:t>
            </a:r>
            <a:r>
              <a:rPr lang="bs-Latn-BA" dirty="0"/>
              <a:t>-e i olakšao položaj založnog dužnika, kasnije će biti uveden novi oblik založnog prava, </a:t>
            </a:r>
            <a:r>
              <a:rPr lang="bs-Latn-BA" b="1" i="1" dirty="0"/>
              <a:t>pignus </a:t>
            </a:r>
            <a:r>
              <a:rPr lang="bs-Latn-BA" dirty="0"/>
              <a:t>(ručni zalog). </a:t>
            </a:r>
          </a:p>
          <a:p>
            <a:endParaRPr lang="bs-Latn-BA" dirty="0"/>
          </a:p>
        </p:txBody>
      </p:sp>
    </p:spTree>
    <p:extLst>
      <p:ext uri="{BB962C8B-B14F-4D97-AF65-F5344CB8AC3E}">
        <p14:creationId xmlns:p14="http://schemas.microsoft.com/office/powerpoint/2010/main" val="274011311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b="1" i="1" dirty="0"/>
              <a:t>Pignus </a:t>
            </a:r>
            <a:r>
              <a:rPr lang="bs-Latn-BA" dirty="0"/>
              <a:t>je oblik založnog prava kod kojeg založni dužnik na založnog vjerovnika prenosi </a:t>
            </a:r>
            <a:r>
              <a:rPr lang="bs-Latn-BA" b="1" dirty="0"/>
              <a:t>posjed </a:t>
            </a:r>
            <a:r>
              <a:rPr lang="bs-Latn-BA" dirty="0"/>
              <a:t>založene stvari. </a:t>
            </a:r>
            <a:endParaRPr lang="bs-Latn-BA" dirty="0" smtClean="0"/>
          </a:p>
          <a:p>
            <a:r>
              <a:rPr lang="bs-Latn-BA" dirty="0" smtClean="0"/>
              <a:t>Založni </a:t>
            </a:r>
            <a:r>
              <a:rPr lang="bs-Latn-BA" dirty="0"/>
              <a:t>vjerovnik postaje detentor ili izvedeni posjednik na založenoj stvari i predstavljaće prvi pozitivni izuzetak time što će mu biti pružena interdiktna posjedovna zaštita. </a:t>
            </a:r>
            <a:endParaRPr lang="bs-Latn-BA" dirty="0" smtClean="0"/>
          </a:p>
          <a:p>
            <a:r>
              <a:rPr lang="bs-Latn-BA" dirty="0" smtClean="0"/>
              <a:t>Predaji </a:t>
            </a:r>
            <a:r>
              <a:rPr lang="bs-Latn-BA" dirty="0"/>
              <a:t>posjeda založene stvari prethodi usmeni dogovor stranaka </a:t>
            </a:r>
            <a:r>
              <a:rPr lang="bs-Latn-BA" b="1" i="1" dirty="0"/>
              <a:t>contractus pigneraticius</a:t>
            </a:r>
            <a:r>
              <a:rPr lang="bs-Latn-BA" dirty="0"/>
              <a:t>. </a:t>
            </a:r>
          </a:p>
          <a:p>
            <a:endParaRPr lang="bs-Latn-BA" dirty="0"/>
          </a:p>
        </p:txBody>
      </p:sp>
    </p:spTree>
    <p:extLst>
      <p:ext uri="{BB962C8B-B14F-4D97-AF65-F5344CB8AC3E}">
        <p14:creationId xmlns:p14="http://schemas.microsoft.com/office/powerpoint/2010/main" val="274490111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HIPOTEKA (HYPOTHECA) </a:t>
            </a:r>
            <a:r>
              <a:rPr lang="bs-Latn-BA" dirty="0"/>
              <a:t/>
            </a:r>
            <a:br>
              <a:rPr lang="bs-Latn-BA" dirty="0"/>
            </a:br>
            <a:endParaRPr lang="bs-Latn-BA" dirty="0"/>
          </a:p>
        </p:txBody>
      </p:sp>
      <p:sp>
        <p:nvSpPr>
          <p:cNvPr id="3" name="Content Placeholder 2"/>
          <p:cNvSpPr>
            <a:spLocks noGrp="1"/>
          </p:cNvSpPr>
          <p:nvPr>
            <p:ph idx="1"/>
          </p:nvPr>
        </p:nvSpPr>
        <p:spPr>
          <a:xfrm>
            <a:off x="457200" y="1447800"/>
            <a:ext cx="8229600" cy="4953000"/>
          </a:xfrm>
        </p:spPr>
        <p:txBody>
          <a:bodyPr>
            <a:normAutofit fontScale="85000" lnSpcReduction="10000"/>
          </a:bodyPr>
          <a:lstStyle/>
          <a:p>
            <a:r>
              <a:rPr lang="bs-Latn-BA" dirty="0"/>
              <a:t>Hipoteka je ugovorni zalog bez posjeda založene stvari. </a:t>
            </a:r>
            <a:endParaRPr lang="bs-Latn-BA" dirty="0" smtClean="0"/>
          </a:p>
          <a:p>
            <a:r>
              <a:rPr lang="bs-Latn-BA" dirty="0" smtClean="0"/>
              <a:t>Dužnik </a:t>
            </a:r>
            <a:r>
              <a:rPr lang="bs-Latn-BA" dirty="0"/>
              <a:t>i vjerovnik zaključuju sporazum da će </a:t>
            </a:r>
            <a:r>
              <a:rPr lang="bs-Latn-BA" dirty="0" smtClean="0"/>
              <a:t>određena </a:t>
            </a:r>
            <a:r>
              <a:rPr lang="bs-Latn-BA" dirty="0"/>
              <a:t>stvar imati funkciju zaloga, s tim da ta stvar i dalje ostaje i u posjedu i u vlasništvu založnog dužnika. </a:t>
            </a:r>
          </a:p>
          <a:p>
            <a:r>
              <a:rPr lang="bs-Latn-BA" dirty="0"/>
              <a:t>Hipoteka se historijski pojavila kod ugovora o najmu poljoprivrednog zemljišta, a poljoprivredni inventar koji služi za obradu tog zemljišta ima funkciju zaloga. </a:t>
            </a:r>
            <a:endParaRPr lang="bs-Latn-BA" dirty="0" smtClean="0"/>
          </a:p>
          <a:p>
            <a:r>
              <a:rPr lang="bs-Latn-BA" dirty="0" smtClean="0"/>
              <a:t>Eventualna </a:t>
            </a:r>
            <a:r>
              <a:rPr lang="bs-Latn-BA" dirty="0"/>
              <a:t>predaja tog inventara založnom vjerovniku onemogućila bi realizaciju samog ugovora o najmu. </a:t>
            </a:r>
          </a:p>
          <a:p>
            <a:endParaRPr lang="bs-Latn-BA" dirty="0"/>
          </a:p>
        </p:txBody>
      </p:sp>
    </p:spTree>
    <p:extLst>
      <p:ext uri="{BB962C8B-B14F-4D97-AF65-F5344CB8AC3E}">
        <p14:creationId xmlns:p14="http://schemas.microsoft.com/office/powerpoint/2010/main" val="397912486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20000"/>
          </a:bodyPr>
          <a:lstStyle/>
          <a:p>
            <a:r>
              <a:rPr lang="bs-Latn-BA" dirty="0"/>
              <a:t>Kao osnovno, postavlja se pitanje kako se vrši realizacija prava iz hipoteke. </a:t>
            </a:r>
            <a:endParaRPr lang="bs-Latn-BA" dirty="0" smtClean="0"/>
          </a:p>
          <a:p>
            <a:r>
              <a:rPr lang="bs-Latn-BA" dirty="0" smtClean="0"/>
              <a:t>Založni </a:t>
            </a:r>
            <a:r>
              <a:rPr lang="bs-Latn-BA" dirty="0"/>
              <a:t>vjerovnik prvo mora doći do posjeda založene stvari. U tu svrhu prvobitno je koristio interdikt </a:t>
            </a:r>
            <a:r>
              <a:rPr lang="bs-Latn-BA" b="1" i="1" dirty="0"/>
              <a:t>interdictum Salvianum</a:t>
            </a:r>
            <a:r>
              <a:rPr lang="bs-Latn-BA" dirty="0"/>
              <a:t>. </a:t>
            </a:r>
            <a:endParaRPr lang="bs-Latn-BA" dirty="0" smtClean="0"/>
          </a:p>
          <a:p>
            <a:r>
              <a:rPr lang="bs-Latn-BA" dirty="0" smtClean="0"/>
              <a:t>Ovaj </a:t>
            </a:r>
            <a:r>
              <a:rPr lang="bs-Latn-BA" dirty="0"/>
              <a:t>interdikt je imao dejstvo samo prema založnom dužniku, dok njime vjerovnik nije mogao potraživati založenu stvar od trećih lica. </a:t>
            </a:r>
            <a:endParaRPr lang="bs-Latn-BA" dirty="0" smtClean="0"/>
          </a:p>
          <a:p>
            <a:r>
              <a:rPr lang="bs-Latn-BA" dirty="0" smtClean="0"/>
              <a:t>Zbog </a:t>
            </a:r>
            <a:r>
              <a:rPr lang="bs-Latn-BA" dirty="0"/>
              <a:t>toga se uvodi novo pravno sredstvo, stvarno pravna tužba </a:t>
            </a:r>
            <a:r>
              <a:rPr lang="bs-Latn-BA" b="1" i="1" dirty="0"/>
              <a:t>actio in rem </a:t>
            </a:r>
            <a:r>
              <a:rPr lang="bs-Latn-BA" dirty="0"/>
              <a:t>pod nazivom </a:t>
            </a:r>
            <a:r>
              <a:rPr lang="bs-Latn-BA" b="1" i="1" dirty="0"/>
              <a:t>actio Serviana</a:t>
            </a:r>
            <a:r>
              <a:rPr lang="bs-Latn-BA" dirty="0"/>
              <a:t>, sa kojom založni vjerovnik može potraživati založenu stvar i od trećih lica. </a:t>
            </a:r>
            <a:endParaRPr lang="bs-Latn-BA" dirty="0" smtClean="0"/>
          </a:p>
          <a:p>
            <a:r>
              <a:rPr lang="bs-Latn-BA" dirty="0" smtClean="0"/>
              <a:t>Tek </a:t>
            </a:r>
            <a:r>
              <a:rPr lang="bs-Latn-BA" dirty="0"/>
              <a:t>sa </a:t>
            </a:r>
            <a:r>
              <a:rPr lang="bs-Latn-BA" dirty="0" smtClean="0"/>
              <a:t>uvođenjem </a:t>
            </a:r>
            <a:r>
              <a:rPr lang="bs-Latn-BA" dirty="0"/>
              <a:t>ove tužbe koja je imala stvarnopravno dejstvo, hipoteka će zadobiti svojstva stvarnog prava na </a:t>
            </a:r>
            <a:r>
              <a:rPr lang="bs-Latn-BA" dirty="0" smtClean="0"/>
              <a:t>tuđoj </a:t>
            </a:r>
            <a:r>
              <a:rPr lang="bs-Latn-BA" dirty="0"/>
              <a:t>stvari. </a:t>
            </a:r>
          </a:p>
        </p:txBody>
      </p:sp>
    </p:spTree>
    <p:extLst>
      <p:ext uri="{BB962C8B-B14F-4D97-AF65-F5344CB8AC3E}">
        <p14:creationId xmlns:p14="http://schemas.microsoft.com/office/powerpoint/2010/main" val="1311482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dirty="0"/>
              <a:t>Bitno je spomenuti načelo </a:t>
            </a:r>
            <a:r>
              <a:rPr lang="bs-Latn-BA" b="1" i="1" dirty="0"/>
              <a:t>nemo sidi irse causam possessionis mutare potest </a:t>
            </a:r>
            <a:r>
              <a:rPr lang="bs-Latn-BA" dirty="0"/>
              <a:t>– “niko ne može svojevoljno mijenjati osnov svog posjedovanja”. </a:t>
            </a:r>
            <a:endParaRPr lang="bs-Latn-BA" dirty="0" smtClean="0"/>
          </a:p>
          <a:p>
            <a:r>
              <a:rPr lang="bs-Latn-BA" dirty="0" smtClean="0"/>
              <a:t>Volja </a:t>
            </a:r>
            <a:r>
              <a:rPr lang="bs-Latn-BA" dirty="0"/>
              <a:t>za promjenom osnova posjedovanja mora biti izričito izražena, očitovana zaključivanjem nekog pravnog posla. </a:t>
            </a:r>
          </a:p>
          <a:p>
            <a:endParaRPr lang="bs-Latn-BA" dirty="0"/>
          </a:p>
        </p:txBody>
      </p:sp>
    </p:spTree>
    <p:extLst>
      <p:ext uri="{BB962C8B-B14F-4D97-AF65-F5344CB8AC3E}">
        <p14:creationId xmlns:p14="http://schemas.microsoft.com/office/powerpoint/2010/main" val="252279338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Pored ugovora kao najčešćeg načina osnivanja hipoteke, ovaj oblik založnog prava može nastati </a:t>
            </a:r>
            <a:r>
              <a:rPr lang="bs-Latn-BA" dirty="0" smtClean="0"/>
              <a:t>putem: </a:t>
            </a:r>
          </a:p>
          <a:p>
            <a:r>
              <a:rPr lang="bs-Latn-BA" dirty="0" smtClean="0"/>
              <a:t>pravnih </a:t>
            </a:r>
            <a:r>
              <a:rPr lang="bs-Latn-BA" dirty="0"/>
              <a:t>poslova </a:t>
            </a:r>
            <a:r>
              <a:rPr lang="bs-Latn-BA" b="1" i="1" dirty="0"/>
              <a:t>mortis causa</a:t>
            </a:r>
            <a:r>
              <a:rPr lang="bs-Latn-BA" dirty="0"/>
              <a:t>, najčešće legatom, </a:t>
            </a:r>
            <a:endParaRPr lang="bs-Latn-BA" dirty="0" smtClean="0"/>
          </a:p>
          <a:p>
            <a:r>
              <a:rPr lang="bs-Latn-BA" dirty="0" smtClean="0"/>
              <a:t>sudskom </a:t>
            </a:r>
            <a:r>
              <a:rPr lang="bs-Latn-BA" dirty="0"/>
              <a:t>odlukom (tzv.</a:t>
            </a:r>
            <a:r>
              <a:rPr lang="bs-Latn-BA" b="1" i="1" dirty="0"/>
              <a:t>pignus iudiciale</a:t>
            </a:r>
            <a:r>
              <a:rPr lang="bs-Latn-BA" dirty="0"/>
              <a:t>), </a:t>
            </a:r>
            <a:endParaRPr lang="bs-Latn-BA" dirty="0" smtClean="0"/>
          </a:p>
          <a:p>
            <a:r>
              <a:rPr lang="bs-Latn-BA" dirty="0" smtClean="0"/>
              <a:t>odlukom </a:t>
            </a:r>
            <a:r>
              <a:rPr lang="bs-Latn-BA" dirty="0"/>
              <a:t>pretora (tzv.</a:t>
            </a:r>
            <a:r>
              <a:rPr lang="bs-Latn-BA" b="1" i="1" dirty="0"/>
              <a:t>pignus pretorium</a:t>
            </a:r>
            <a:r>
              <a:rPr lang="bs-Latn-BA" dirty="0"/>
              <a:t>), kao i </a:t>
            </a:r>
            <a:endParaRPr lang="bs-Latn-BA" dirty="0" smtClean="0"/>
          </a:p>
          <a:p>
            <a:r>
              <a:rPr lang="bs-Latn-BA" dirty="0" smtClean="0"/>
              <a:t>zakonom </a:t>
            </a:r>
            <a:r>
              <a:rPr lang="bs-Latn-BA" dirty="0"/>
              <a:t>(tzv</a:t>
            </a:r>
            <a:r>
              <a:rPr lang="bs-Latn-BA" dirty="0" smtClean="0"/>
              <a:t>. </a:t>
            </a:r>
            <a:r>
              <a:rPr lang="bs-Latn-BA" b="1" i="1" dirty="0" smtClean="0"/>
              <a:t>pignus </a:t>
            </a:r>
            <a:r>
              <a:rPr lang="bs-Latn-BA" b="1" i="1" dirty="0"/>
              <a:t>legale </a:t>
            </a:r>
            <a:r>
              <a:rPr lang="bs-Latn-BA" dirty="0"/>
              <a:t>ili </a:t>
            </a:r>
            <a:r>
              <a:rPr lang="bs-Latn-BA" b="1" i="1" dirty="0"/>
              <a:t>pignus tacitum</a:t>
            </a:r>
            <a:r>
              <a:rPr lang="bs-Latn-BA" dirty="0"/>
              <a:t>). </a:t>
            </a:r>
          </a:p>
          <a:p>
            <a:endParaRPr lang="bs-Latn-BA" dirty="0"/>
          </a:p>
        </p:txBody>
      </p:sp>
    </p:spTree>
    <p:extLst>
      <p:ext uri="{BB962C8B-B14F-4D97-AF65-F5344CB8AC3E}">
        <p14:creationId xmlns:p14="http://schemas.microsoft.com/office/powerpoint/2010/main" val="235285557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562600"/>
          </a:xfrm>
        </p:spPr>
        <p:txBody>
          <a:bodyPr>
            <a:normAutofit fontScale="85000" lnSpcReduction="20000"/>
          </a:bodyPr>
          <a:lstStyle/>
          <a:p>
            <a:r>
              <a:rPr lang="bs-Latn-BA" dirty="0"/>
              <a:t>Zakonske ili legalne hipoteke nastaju time što zakon </a:t>
            </a:r>
            <a:r>
              <a:rPr lang="bs-Latn-BA" dirty="0" smtClean="0"/>
              <a:t>određuje </a:t>
            </a:r>
            <a:r>
              <a:rPr lang="bs-Latn-BA" dirty="0"/>
              <a:t>da će neke stvari u </a:t>
            </a:r>
            <a:r>
              <a:rPr lang="bs-Latn-BA" dirty="0" smtClean="0"/>
              <a:t>određenim </a:t>
            </a:r>
            <a:r>
              <a:rPr lang="bs-Latn-BA" dirty="0"/>
              <a:t>situacijama imati funkciju založnog prava. </a:t>
            </a:r>
            <a:endParaRPr lang="bs-Latn-BA" dirty="0" smtClean="0"/>
          </a:p>
          <a:p>
            <a:r>
              <a:rPr lang="bs-Latn-BA" dirty="0" smtClean="0"/>
              <a:t>Tako </a:t>
            </a:r>
            <a:r>
              <a:rPr lang="bs-Latn-BA" dirty="0"/>
              <a:t>je npr. zakonom </a:t>
            </a:r>
            <a:r>
              <a:rPr lang="bs-Latn-BA" dirty="0" smtClean="0"/>
              <a:t>određeno </a:t>
            </a:r>
            <a:r>
              <a:rPr lang="bs-Latn-BA" dirty="0"/>
              <a:t>da žena ima legalnu hipoteku na cjelokupnu imovinu muža u pogledu osiguranja realizacije njenih zahtjeva na povrat miraza</a:t>
            </a:r>
            <a:r>
              <a:rPr lang="bs-Latn-BA" dirty="0" smtClean="0"/>
              <a:t>.</a:t>
            </a:r>
          </a:p>
          <a:p>
            <a:r>
              <a:rPr lang="bs-Latn-BA" dirty="0" smtClean="0"/>
              <a:t> </a:t>
            </a:r>
            <a:r>
              <a:rPr lang="bs-Latn-BA" dirty="0"/>
              <a:t>Država ima zakonsko založno pravo na cjelokupnu imovinu poreskih obveznika u cilju naplate poreza. </a:t>
            </a:r>
            <a:endParaRPr lang="bs-Latn-BA" dirty="0" smtClean="0"/>
          </a:p>
          <a:p>
            <a:r>
              <a:rPr lang="bs-Latn-BA" dirty="0" smtClean="0"/>
              <a:t>Najmodavac </a:t>
            </a:r>
            <a:r>
              <a:rPr lang="bs-Latn-BA" dirty="0"/>
              <a:t>stana ima zakonsku hipoteku nad stvarima unesenim u stan od strane najmoprimca u pogledu osiguranja naplate najamnine. </a:t>
            </a:r>
            <a:endParaRPr lang="bs-Latn-BA" dirty="0" smtClean="0"/>
          </a:p>
          <a:p>
            <a:r>
              <a:rPr lang="bs-Latn-BA" dirty="0" smtClean="0"/>
              <a:t>Zajmodavac </a:t>
            </a:r>
            <a:r>
              <a:rPr lang="bs-Latn-BA" dirty="0"/>
              <a:t>koji je dao novčana sredstva za popravak nekog </a:t>
            </a:r>
            <a:r>
              <a:rPr lang="bs-Latn-BA" dirty="0" smtClean="0"/>
              <a:t>građevinskog </a:t>
            </a:r>
            <a:r>
              <a:rPr lang="bs-Latn-BA" dirty="0"/>
              <a:t>objekta ima zakonsko založno pravo nad tim objektom u pogledu osiguranja vraćanja duga. </a:t>
            </a:r>
          </a:p>
        </p:txBody>
      </p:sp>
    </p:spTree>
    <p:extLst>
      <p:ext uri="{BB962C8B-B14F-4D97-AF65-F5344CB8AC3E}">
        <p14:creationId xmlns:p14="http://schemas.microsoft.com/office/powerpoint/2010/main" val="371727388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Nedorasli i minori imaju zakonsku hipoteku nad cjelokupnom imovinom njihovog tutora-skrbnika u pogledu osiguranja eventualnih protuzahtjeva nastalih iz odnosa starateljstva. </a:t>
            </a:r>
            <a:endParaRPr lang="bs-Latn-BA" dirty="0" smtClean="0"/>
          </a:p>
          <a:p>
            <a:r>
              <a:rPr lang="bs-Latn-BA" dirty="0" smtClean="0"/>
              <a:t>Zakonska </a:t>
            </a:r>
            <a:r>
              <a:rPr lang="bs-Latn-BA" dirty="0"/>
              <a:t>(legalna) hipoteka ima prednost u realizaciji nad ugovornom hipotekom. </a:t>
            </a:r>
          </a:p>
          <a:p>
            <a:endParaRPr lang="bs-Latn-BA" dirty="0"/>
          </a:p>
        </p:txBody>
      </p:sp>
    </p:spTree>
    <p:extLst>
      <p:ext uri="{BB962C8B-B14F-4D97-AF65-F5344CB8AC3E}">
        <p14:creationId xmlns:p14="http://schemas.microsoft.com/office/powerpoint/2010/main" val="99550772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Kada je založni vjerovnik dobio posjed založene stvari, on je time ostvario prvi element svojih ovlaštenja </a:t>
            </a:r>
            <a:r>
              <a:rPr lang="bs-Latn-BA" b="1" i="1" dirty="0"/>
              <a:t>ius possidendi</a:t>
            </a:r>
            <a:r>
              <a:rPr lang="bs-Latn-BA" dirty="0"/>
              <a:t>. </a:t>
            </a:r>
            <a:endParaRPr lang="bs-Latn-BA" dirty="0" smtClean="0"/>
          </a:p>
          <a:p>
            <a:r>
              <a:rPr lang="bs-Latn-BA" dirty="0" smtClean="0"/>
              <a:t>Car </a:t>
            </a:r>
            <a:r>
              <a:rPr lang="bs-Latn-BA" dirty="0"/>
              <a:t>Gordijan III je 327</a:t>
            </a:r>
            <a:r>
              <a:rPr lang="bs-Latn-BA" dirty="0" smtClean="0"/>
              <a:t>. godine </a:t>
            </a:r>
            <a:r>
              <a:rPr lang="bs-Latn-BA" dirty="0"/>
              <a:t>n.e. svojom konstitucijom omogućio primjenu instituta tzv</a:t>
            </a:r>
            <a:r>
              <a:rPr lang="bs-Latn-BA" dirty="0" smtClean="0"/>
              <a:t>. retencije</a:t>
            </a:r>
            <a:r>
              <a:rPr lang="bs-Latn-BA" dirty="0"/>
              <a:t>, gdje je založni vjerovnik mogao zadržavati založenu stvar kao sredstvo pritiska na založnog dužnika da mu ispuni i neke druge dužničke radnje koje prvobitno nisu bile osigurane hipotekom. </a:t>
            </a:r>
            <a:endParaRPr lang="bs-Latn-BA" dirty="0" smtClean="0"/>
          </a:p>
          <a:p>
            <a:r>
              <a:rPr lang="bs-Latn-BA" dirty="0" smtClean="0"/>
              <a:t>To </a:t>
            </a:r>
            <a:r>
              <a:rPr lang="bs-Latn-BA" dirty="0"/>
              <a:t>je tzv</a:t>
            </a:r>
            <a:r>
              <a:rPr lang="bs-Latn-BA" dirty="0" smtClean="0"/>
              <a:t>. </a:t>
            </a:r>
            <a:r>
              <a:rPr lang="bs-Latn-BA" b="1" i="1" dirty="0" smtClean="0"/>
              <a:t>pignus </a:t>
            </a:r>
            <a:r>
              <a:rPr lang="bs-Latn-BA" b="1" i="1" dirty="0"/>
              <a:t>gordianum</a:t>
            </a:r>
            <a:r>
              <a:rPr lang="bs-Latn-BA" dirty="0"/>
              <a:t>. </a:t>
            </a:r>
          </a:p>
          <a:p>
            <a:endParaRPr lang="bs-Latn-BA" dirty="0"/>
          </a:p>
        </p:txBody>
      </p:sp>
    </p:spTree>
    <p:extLst>
      <p:ext uri="{BB962C8B-B14F-4D97-AF65-F5344CB8AC3E}">
        <p14:creationId xmlns:p14="http://schemas.microsoft.com/office/powerpoint/2010/main" val="361981063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bs-Latn-BA" dirty="0"/>
              <a:t>Založni vjerovnik nije smio upotrebljavati založenu stvar. </a:t>
            </a:r>
            <a:endParaRPr lang="bs-Latn-BA" dirty="0" smtClean="0"/>
          </a:p>
          <a:p>
            <a:r>
              <a:rPr lang="bs-Latn-BA" dirty="0" smtClean="0"/>
              <a:t>Ukoliko </a:t>
            </a:r>
            <a:r>
              <a:rPr lang="bs-Latn-BA" dirty="0"/>
              <a:t>bi to pak učinio, izvršio bi tzv</a:t>
            </a:r>
            <a:r>
              <a:rPr lang="bs-Latn-BA" dirty="0" smtClean="0"/>
              <a:t>. </a:t>
            </a:r>
            <a:r>
              <a:rPr lang="bs-Latn-BA" b="1" i="1" dirty="0" smtClean="0"/>
              <a:t>furtum </a:t>
            </a:r>
            <a:r>
              <a:rPr lang="bs-Latn-BA" b="1" i="1" dirty="0"/>
              <a:t>usus </a:t>
            </a:r>
            <a:r>
              <a:rPr lang="bs-Latn-BA" dirty="0"/>
              <a:t>ili “</a:t>
            </a:r>
            <a:r>
              <a:rPr lang="bs-Latn-BA" dirty="0" smtClean="0"/>
              <a:t>krađu </a:t>
            </a:r>
            <a:r>
              <a:rPr lang="bs-Latn-BA" dirty="0"/>
              <a:t>upotrebe stvari”. </a:t>
            </a:r>
            <a:endParaRPr lang="bs-Latn-BA" dirty="0" smtClean="0"/>
          </a:p>
          <a:p>
            <a:r>
              <a:rPr lang="bs-Latn-BA" dirty="0" smtClean="0"/>
              <a:t>On također </a:t>
            </a:r>
            <a:r>
              <a:rPr lang="bs-Latn-BA" dirty="0"/>
              <a:t>nije bio ovlašten da crpi plodove sa plodonosne stvari, s tim što je bilo dozvoljeno ugovoriti da uzimanje plodova može imati funkciju zamjene za ugovorene kamate. </a:t>
            </a:r>
            <a:endParaRPr lang="bs-Latn-BA" dirty="0" smtClean="0"/>
          </a:p>
          <a:p>
            <a:r>
              <a:rPr lang="bs-Latn-BA" dirty="0" smtClean="0"/>
              <a:t>Kada </a:t>
            </a:r>
            <a:r>
              <a:rPr lang="bs-Latn-BA" dirty="0"/>
              <a:t>je stekao posjed, založni vjerovnik bi pristupao realiziranju svog drugog ovlaštenja, </a:t>
            </a:r>
            <a:r>
              <a:rPr lang="bs-Latn-BA" b="1" i="1" dirty="0"/>
              <a:t>ius distrahendi</a:t>
            </a:r>
            <a:r>
              <a:rPr lang="bs-Latn-BA" dirty="0"/>
              <a:t>. </a:t>
            </a:r>
            <a:endParaRPr lang="bs-Latn-BA" dirty="0" smtClean="0"/>
          </a:p>
          <a:p>
            <a:r>
              <a:rPr lang="bs-Latn-BA" dirty="0" smtClean="0"/>
              <a:t>Pristupao </a:t>
            </a:r>
            <a:r>
              <a:rPr lang="bs-Latn-BA" dirty="0"/>
              <a:t>bi </a:t>
            </a:r>
            <a:r>
              <a:rPr lang="bs-Latn-BA" b="1" dirty="0"/>
              <a:t>prodaji </a:t>
            </a:r>
            <a:r>
              <a:rPr lang="bs-Latn-BA" dirty="0"/>
              <a:t>založene stvari. </a:t>
            </a:r>
          </a:p>
        </p:txBody>
      </p:sp>
    </p:spTree>
    <p:extLst>
      <p:ext uri="{BB962C8B-B14F-4D97-AF65-F5344CB8AC3E}">
        <p14:creationId xmlns:p14="http://schemas.microsoft.com/office/powerpoint/2010/main" val="42823200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Založni vjerovnik ne može zadržati za sebe založenu stvar jer hipoteka nije način sticanja prava vlasništva, već on mora izvršiti prodaju založene stvari, kako bi iz kupoprodajne cijene namirio svoje potraživanje. </a:t>
            </a:r>
            <a:endParaRPr lang="bs-Latn-BA" dirty="0" smtClean="0"/>
          </a:p>
          <a:p>
            <a:r>
              <a:rPr lang="bs-Latn-BA" dirty="0" smtClean="0"/>
              <a:t>Eventualno </a:t>
            </a:r>
            <a:r>
              <a:rPr lang="bs-Latn-BA" dirty="0"/>
              <a:t>ostvareni višak cijene, (tzv</a:t>
            </a:r>
            <a:r>
              <a:rPr lang="bs-Latn-BA" dirty="0" smtClean="0"/>
              <a:t>. </a:t>
            </a:r>
            <a:r>
              <a:rPr lang="bs-Latn-BA" b="1" i="1" dirty="0" smtClean="0"/>
              <a:t>hipeloma</a:t>
            </a:r>
            <a:r>
              <a:rPr lang="bs-Latn-BA" dirty="0"/>
              <a:t>) bio je dužan vratiti založnom dužniku. </a:t>
            </a:r>
          </a:p>
          <a:p>
            <a:endParaRPr lang="bs-Latn-BA" dirty="0"/>
          </a:p>
        </p:txBody>
      </p:sp>
    </p:spTree>
    <p:extLst>
      <p:ext uri="{BB962C8B-B14F-4D97-AF65-F5344CB8AC3E}">
        <p14:creationId xmlns:p14="http://schemas.microsoft.com/office/powerpoint/2010/main" val="56476106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172200"/>
          </a:xfrm>
        </p:spPr>
        <p:txBody>
          <a:bodyPr>
            <a:normAutofit lnSpcReduction="10000"/>
          </a:bodyPr>
          <a:lstStyle/>
          <a:p>
            <a:r>
              <a:rPr lang="bs-Latn-BA" dirty="0"/>
              <a:t>Založni dužnik je mogao istu stvar zalagati kod više založnih povjerilaca u svrhu osiguranja različitih potraživanja. </a:t>
            </a:r>
            <a:endParaRPr lang="bs-Latn-BA" dirty="0" smtClean="0"/>
          </a:p>
          <a:p>
            <a:r>
              <a:rPr lang="bs-Latn-BA" dirty="0" smtClean="0"/>
              <a:t>U </a:t>
            </a:r>
            <a:r>
              <a:rPr lang="bs-Latn-BA" dirty="0"/>
              <a:t>tom slučaju problem nastaje kada se istovremeno više založnih povjerilaca žele namiriti iz iste stvari. </a:t>
            </a:r>
            <a:endParaRPr lang="bs-Latn-BA" dirty="0" smtClean="0"/>
          </a:p>
          <a:p>
            <a:r>
              <a:rPr lang="bs-Latn-BA" dirty="0" smtClean="0"/>
              <a:t>Rješenje </a:t>
            </a:r>
            <a:r>
              <a:rPr lang="bs-Latn-BA" dirty="0"/>
              <a:t>je </a:t>
            </a:r>
            <a:r>
              <a:rPr lang="bs-Latn-BA" dirty="0" smtClean="0"/>
              <a:t>nađeno </a:t>
            </a:r>
            <a:r>
              <a:rPr lang="bs-Latn-BA" dirty="0"/>
              <a:t>u uspostavljanju principa </a:t>
            </a:r>
            <a:r>
              <a:rPr lang="bs-Latn-BA" b="1" i="1" dirty="0"/>
              <a:t>prior tempore quotior iure </a:t>
            </a:r>
            <a:r>
              <a:rPr lang="bs-Latn-BA" dirty="0"/>
              <a:t>ili “raniji u vremenu, jači u pravu”. </a:t>
            </a:r>
            <a:endParaRPr lang="bs-Latn-BA" dirty="0" smtClean="0"/>
          </a:p>
          <a:p>
            <a:r>
              <a:rPr lang="bs-Latn-BA" dirty="0" smtClean="0"/>
              <a:t>Po </a:t>
            </a:r>
            <a:r>
              <a:rPr lang="bs-Latn-BA" dirty="0"/>
              <a:t>ovom principu prvenstvo u namirenju će imati onaj založni vjerovnik kome je stvar ranije založena. </a:t>
            </a:r>
            <a:endParaRPr lang="bs-Latn-BA" dirty="0" smtClean="0"/>
          </a:p>
          <a:p>
            <a:endParaRPr lang="bs-Latn-BA" dirty="0"/>
          </a:p>
        </p:txBody>
      </p:sp>
    </p:spTree>
    <p:extLst>
      <p:ext uri="{BB962C8B-B14F-4D97-AF65-F5344CB8AC3E}">
        <p14:creationId xmlns:p14="http://schemas.microsoft.com/office/powerpoint/2010/main" val="175821444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Istovremeno se uvodi mogućnost da kasniji založni vjerovnik može doći na mjesto svog prethodnika u redoslijedu namirenja, ukoliko mu isplati njegovo potraživanje.</a:t>
            </a:r>
          </a:p>
          <a:p>
            <a:r>
              <a:rPr lang="bs-Latn-BA" dirty="0"/>
              <a:t>To je tzv. </a:t>
            </a:r>
            <a:r>
              <a:rPr lang="bs-Latn-BA" b="1" i="1" dirty="0"/>
              <a:t>ius offerendi</a:t>
            </a:r>
            <a:r>
              <a:rPr lang="bs-Latn-BA" dirty="0"/>
              <a:t>. </a:t>
            </a:r>
          </a:p>
          <a:p>
            <a:r>
              <a:rPr lang="bs-Latn-BA" dirty="0"/>
              <a:t>Inače, princip </a:t>
            </a:r>
            <a:r>
              <a:rPr lang="bs-Latn-BA" i="1" dirty="0"/>
              <a:t>prior tempore quotior iure</a:t>
            </a:r>
            <a:r>
              <a:rPr lang="bs-Latn-BA" dirty="0"/>
              <a:t>, iako je izvorno nastao za založno pravo, kasnije će dobiti univerzalno značenje u svim granama prava. </a:t>
            </a:r>
          </a:p>
          <a:p>
            <a:endParaRPr lang="bs-Latn-BA" dirty="0"/>
          </a:p>
        </p:txBody>
      </p:sp>
    </p:spTree>
    <p:extLst>
      <p:ext uri="{BB962C8B-B14F-4D97-AF65-F5344CB8AC3E}">
        <p14:creationId xmlns:p14="http://schemas.microsoft.com/office/powerpoint/2010/main" val="297928145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Rimsko postklasično pravo je dosta učinilo na </a:t>
            </a:r>
            <a:r>
              <a:rPr lang="bs-Latn-BA" dirty="0" smtClean="0"/>
              <a:t>uvođenju </a:t>
            </a:r>
            <a:r>
              <a:rPr lang="bs-Latn-BA" dirty="0"/>
              <a:t>principa publiciteta založnog prava time što je prednost u odnosu na ostale oblike založnog prava davalo založnim pravima ustanovljenim putem javne isprave (tzv</a:t>
            </a:r>
            <a:r>
              <a:rPr lang="bs-Latn-BA" dirty="0" smtClean="0"/>
              <a:t>. </a:t>
            </a:r>
            <a:r>
              <a:rPr lang="bs-Latn-BA" b="1" i="1" dirty="0" smtClean="0"/>
              <a:t>pignus </a:t>
            </a:r>
            <a:r>
              <a:rPr lang="bs-Latn-BA" b="1" i="1" dirty="0"/>
              <a:t>publikum</a:t>
            </a:r>
            <a:r>
              <a:rPr lang="bs-Latn-BA" dirty="0"/>
              <a:t>) ili založnim pravima putem privatne isprave potpisane od strane 3 svjedoka. </a:t>
            </a:r>
          </a:p>
          <a:p>
            <a:endParaRPr lang="bs-Latn-BA" dirty="0"/>
          </a:p>
        </p:txBody>
      </p:sp>
    </p:spTree>
    <p:extLst>
      <p:ext uri="{BB962C8B-B14F-4D97-AF65-F5344CB8AC3E}">
        <p14:creationId xmlns:p14="http://schemas.microsoft.com/office/powerpoint/2010/main" val="360612590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POSTANAK I PRESTANAK ZALOŽNOG PRAVA </a:t>
            </a:r>
            <a:r>
              <a:rPr lang="bs-Latn-BA" dirty="0"/>
              <a:t/>
            </a:r>
            <a:br>
              <a:rPr lang="bs-Latn-BA" dirty="0"/>
            </a:br>
            <a:endParaRPr lang="bs-Latn-BA"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r>
              <a:rPr lang="bs-Latn-BA" dirty="0"/>
              <a:t>Založno pravo po pravilu nastaje </a:t>
            </a:r>
            <a:r>
              <a:rPr lang="bs-Latn-BA" b="1" dirty="0"/>
              <a:t>neformalnim ugovorom</a:t>
            </a:r>
            <a:r>
              <a:rPr lang="bs-Latn-BA" dirty="0"/>
              <a:t>. </a:t>
            </a:r>
            <a:endParaRPr lang="bs-Latn-BA" dirty="0" smtClean="0"/>
          </a:p>
          <a:p>
            <a:r>
              <a:rPr lang="bs-Latn-BA" dirty="0" smtClean="0"/>
              <a:t>Zbog </a:t>
            </a:r>
            <a:r>
              <a:rPr lang="bs-Latn-BA" dirty="0"/>
              <a:t>akcesornosti založnog prava moralo je postojati potraživanje koje treba osigurati zalogom. </a:t>
            </a:r>
            <a:endParaRPr lang="bs-Latn-BA" dirty="0" smtClean="0"/>
          </a:p>
          <a:p>
            <a:r>
              <a:rPr lang="bs-Latn-BA" dirty="0" smtClean="0"/>
              <a:t>Pored </a:t>
            </a:r>
            <a:r>
              <a:rPr lang="bs-Latn-BA" dirty="0"/>
              <a:t>toga, založno pravo moglo je nastati i sudskim rješenjem u svhu izvršenja u ekstraordinarnom postupku ili magistratskom odlukom kod </a:t>
            </a:r>
            <a:r>
              <a:rPr lang="bs-Latn-BA" dirty="0" smtClean="0"/>
              <a:t>uvođenja </a:t>
            </a:r>
            <a:r>
              <a:rPr lang="bs-Latn-BA" dirty="0"/>
              <a:t>u posjed </a:t>
            </a:r>
            <a:r>
              <a:rPr lang="bs-Latn-BA" dirty="0" smtClean="0"/>
              <a:t>tuđe </a:t>
            </a:r>
            <a:r>
              <a:rPr lang="bs-Latn-BA" dirty="0"/>
              <a:t>imovine radi osiguranja (ali bez prava prodaje). </a:t>
            </a:r>
            <a:endParaRPr lang="bs-Latn-BA" dirty="0" smtClean="0"/>
          </a:p>
          <a:p>
            <a:r>
              <a:rPr lang="bs-Latn-BA" dirty="0" smtClean="0"/>
              <a:t>To </a:t>
            </a:r>
            <a:r>
              <a:rPr lang="bs-Latn-BA" dirty="0"/>
              <a:t>je tzv</a:t>
            </a:r>
            <a:r>
              <a:rPr lang="bs-Latn-BA" dirty="0" smtClean="0"/>
              <a:t>. </a:t>
            </a:r>
            <a:r>
              <a:rPr lang="bs-Latn-BA" b="1" i="1" dirty="0" smtClean="0"/>
              <a:t>pignus </a:t>
            </a:r>
            <a:r>
              <a:rPr lang="bs-Latn-BA" b="1" i="1" dirty="0"/>
              <a:t>praetorium</a:t>
            </a:r>
            <a:r>
              <a:rPr lang="bs-Latn-BA" dirty="0"/>
              <a:t>. </a:t>
            </a:r>
            <a:endParaRPr lang="bs-Latn-BA" dirty="0" smtClean="0"/>
          </a:p>
          <a:p>
            <a:r>
              <a:rPr lang="bs-Latn-BA" dirty="0" smtClean="0"/>
              <a:t>U </a:t>
            </a:r>
            <a:r>
              <a:rPr lang="bs-Latn-BA" dirty="0"/>
              <a:t>carsko doba razvijaju se i zakonska založna prava, tzv</a:t>
            </a:r>
            <a:r>
              <a:rPr lang="bs-Latn-BA" dirty="0" smtClean="0"/>
              <a:t>. </a:t>
            </a:r>
            <a:r>
              <a:rPr lang="bs-Latn-BA" b="1" dirty="0" smtClean="0"/>
              <a:t>zakonske </a:t>
            </a:r>
            <a:r>
              <a:rPr lang="bs-Latn-BA" b="1" dirty="0"/>
              <a:t>ili legalne hipoteke (</a:t>
            </a:r>
            <a:r>
              <a:rPr lang="bs-Latn-BA" b="1" i="1" dirty="0"/>
              <a:t>pignus tacitum </a:t>
            </a:r>
            <a:r>
              <a:rPr lang="bs-Latn-BA" dirty="0"/>
              <a:t>ili </a:t>
            </a:r>
            <a:r>
              <a:rPr lang="bs-Latn-BA" b="1" i="1" dirty="0"/>
              <a:t>legale</a:t>
            </a:r>
            <a:r>
              <a:rPr lang="bs-Latn-BA" b="1" dirty="0"/>
              <a:t>). </a:t>
            </a:r>
            <a:endParaRPr lang="bs-Latn-BA" dirty="0"/>
          </a:p>
          <a:p>
            <a:endParaRPr lang="bs-Latn-BA" dirty="0"/>
          </a:p>
        </p:txBody>
      </p:sp>
    </p:spTree>
    <p:extLst>
      <p:ext uri="{BB962C8B-B14F-4D97-AF65-F5344CB8AC3E}">
        <p14:creationId xmlns:p14="http://schemas.microsoft.com/office/powerpoint/2010/main" val="3905910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Posjed traje dok traju njegova 2 elementa, koja moraju istovremeno i u svakom momentu egzistirati. </a:t>
            </a:r>
            <a:endParaRPr lang="bs-Latn-BA" dirty="0" smtClean="0"/>
          </a:p>
          <a:p>
            <a:r>
              <a:rPr lang="bs-Latn-BA" dirty="0" smtClean="0"/>
              <a:t>Postoje </a:t>
            </a:r>
            <a:r>
              <a:rPr lang="bs-Latn-BA" dirty="0"/>
              <a:t>neki izuzeci, npr</a:t>
            </a:r>
            <a:r>
              <a:rPr lang="bs-Latn-BA" dirty="0" smtClean="0"/>
              <a:t>. </a:t>
            </a:r>
            <a:r>
              <a:rPr lang="bs-Latn-BA" smtClean="0"/>
              <a:t>kod </a:t>
            </a:r>
            <a:r>
              <a:rPr lang="bs-Latn-BA" dirty="0"/>
              <a:t>posjedovanja sezonskih pašnjaka koji se koriste </a:t>
            </a:r>
            <a:r>
              <a:rPr lang="bs-Latn-BA"/>
              <a:t>u </a:t>
            </a:r>
            <a:r>
              <a:rPr lang="bs-Latn-BA" smtClean="0"/>
              <a:t>određenim </a:t>
            </a:r>
            <a:r>
              <a:rPr lang="bs-Latn-BA" dirty="0"/>
              <a:t>periodima godine</a:t>
            </a:r>
            <a:r>
              <a:rPr lang="bs-Latn-BA"/>
              <a:t>. </a:t>
            </a:r>
            <a:endParaRPr lang="bs-Latn-BA" smtClean="0"/>
          </a:p>
          <a:p>
            <a:r>
              <a:rPr lang="bs-Latn-BA" smtClean="0"/>
              <a:t>Njihov </a:t>
            </a:r>
            <a:r>
              <a:rPr lang="bs-Latn-BA" dirty="0"/>
              <a:t>posjed se održava </a:t>
            </a:r>
            <a:r>
              <a:rPr lang="bs-Latn-BA" b="1" i="1" dirty="0"/>
              <a:t>solo animo </a:t>
            </a:r>
            <a:r>
              <a:rPr lang="bs-Latn-BA" dirty="0"/>
              <a:t>(samo voljom-</a:t>
            </a:r>
            <a:r>
              <a:rPr lang="bs-Latn-BA" i="1" dirty="0"/>
              <a:t>animusom</a:t>
            </a:r>
            <a:r>
              <a:rPr lang="bs-Latn-BA" dirty="0"/>
              <a:t>) da se ti pašnjaci i dalje koriste iako </a:t>
            </a:r>
            <a:r>
              <a:rPr lang="bs-Latn-BA" i="1" dirty="0"/>
              <a:t>corpus </a:t>
            </a:r>
            <a:r>
              <a:rPr lang="bs-Latn-BA" dirty="0"/>
              <a:t>izostaje tokom većeg dijela godine.</a:t>
            </a:r>
          </a:p>
          <a:p>
            <a:endParaRPr lang="bs-Latn-BA" dirty="0"/>
          </a:p>
        </p:txBody>
      </p:sp>
    </p:spTree>
    <p:extLst>
      <p:ext uri="{BB962C8B-B14F-4D97-AF65-F5344CB8AC3E}">
        <p14:creationId xmlns:p14="http://schemas.microsoft.com/office/powerpoint/2010/main" val="27125243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20000"/>
          </a:bodyPr>
          <a:lstStyle/>
          <a:p>
            <a:r>
              <a:rPr lang="bs-Latn-BA" dirty="0"/>
              <a:t>Založno pravo prestaje: </a:t>
            </a:r>
          </a:p>
          <a:p>
            <a:r>
              <a:rPr lang="bs-Latn-BA" dirty="0"/>
              <a:t>a) Prestankom potraživanja</a:t>
            </a:r>
            <a:r>
              <a:rPr lang="bs-Latn-BA"/>
              <a:t>. </a:t>
            </a:r>
            <a:endParaRPr lang="bs-Latn-BA" dirty="0"/>
          </a:p>
          <a:p>
            <a:r>
              <a:rPr lang="bs-Latn-BA" dirty="0"/>
              <a:t>b) Propašću založene stvari, konfuzijom (založni vjerovnik postaje vlasnikom založene stvari) i odricanjem. </a:t>
            </a:r>
          </a:p>
          <a:p>
            <a:r>
              <a:rPr lang="bs-Latn-BA" dirty="0"/>
              <a:t>c) Ukoliko treći stekne založenu stvar </a:t>
            </a:r>
            <a:r>
              <a:rPr lang="bs-Latn-BA" i="1" dirty="0"/>
              <a:t>bona fide </a:t>
            </a:r>
            <a:r>
              <a:rPr lang="bs-Latn-BA" dirty="0"/>
              <a:t>(ne znajući za založno pravo) i na osnovu valjanog </a:t>
            </a:r>
            <a:r>
              <a:rPr lang="bs-Latn-BA" i="1" dirty="0"/>
              <a:t>titulus</a:t>
            </a:r>
            <a:r>
              <a:rPr lang="bs-Latn-BA" dirty="0"/>
              <a:t>-a, prestaje založno pravo prema njemu za 10, odnosno 20 godina (</a:t>
            </a:r>
            <a:r>
              <a:rPr lang="bs-Latn-BA" i="1" dirty="0"/>
              <a:t>longi temporis praescriptio</a:t>
            </a:r>
            <a:r>
              <a:rPr lang="bs-Latn-BA" dirty="0"/>
              <a:t>). Za 30, odnosno 40 godina, treći </a:t>
            </a:r>
            <a:r>
              <a:rPr lang="bs-Latn-BA" i="1" dirty="0"/>
              <a:t>bonae fidei possessor </a:t>
            </a:r>
            <a:r>
              <a:rPr lang="bs-Latn-BA" dirty="0"/>
              <a:t>ostvaruje isti učinak i bez </a:t>
            </a:r>
            <a:r>
              <a:rPr lang="bs-Latn-BA" i="1" dirty="0"/>
              <a:t>titulus</a:t>
            </a:r>
            <a:r>
              <a:rPr lang="bs-Latn-BA" dirty="0"/>
              <a:t>-a (</a:t>
            </a:r>
            <a:r>
              <a:rPr lang="bs-Latn-BA" i="1" dirty="0"/>
              <a:t>longissimi temporis praescriptio</a:t>
            </a:r>
            <a:r>
              <a:rPr lang="bs-Latn-BA" dirty="0"/>
              <a:t>). </a:t>
            </a:r>
          </a:p>
          <a:p>
            <a:pPr marL="0" indent="0">
              <a:buNone/>
            </a:pPr>
            <a:endParaRPr lang="bs-Latn-BA" dirty="0"/>
          </a:p>
        </p:txBody>
      </p:sp>
    </p:spTree>
    <p:extLst>
      <p:ext uri="{BB962C8B-B14F-4D97-AF65-F5344CB8AC3E}">
        <p14:creationId xmlns:p14="http://schemas.microsoft.com/office/powerpoint/2010/main" val="1683541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Posjed prestaje gubitkom jedne ili obje njegove pretpostavke (</a:t>
            </a:r>
            <a:r>
              <a:rPr lang="bs-Latn-BA" i="1" dirty="0"/>
              <a:t>corpus </a:t>
            </a:r>
            <a:r>
              <a:rPr lang="bs-Latn-BA" dirty="0"/>
              <a:t>i </a:t>
            </a:r>
            <a:r>
              <a:rPr lang="bs-Latn-BA" i="1" dirty="0"/>
              <a:t>animus</a:t>
            </a:r>
            <a:r>
              <a:rPr lang="bs-Latn-BA" dirty="0"/>
              <a:t>). </a:t>
            </a:r>
            <a:endParaRPr lang="bs-Latn-BA" dirty="0" smtClean="0"/>
          </a:p>
          <a:p>
            <a:r>
              <a:rPr lang="bs-Latn-BA" smtClean="0"/>
              <a:t>Smatra </a:t>
            </a:r>
            <a:r>
              <a:rPr lang="bs-Latn-BA" dirty="0"/>
              <a:t>se da postoji faktička vlast na stvari (</a:t>
            </a:r>
            <a:r>
              <a:rPr lang="bs-Latn-BA" i="1" dirty="0"/>
              <a:t>corpus</a:t>
            </a:r>
            <a:r>
              <a:rPr lang="bs-Latn-BA" dirty="0"/>
              <a:t>) ako posjednik uvijek ima mogućnost praktičnog raspolaganja njome, tako da se istom može služiti kad god hoće</a:t>
            </a:r>
            <a:r>
              <a:rPr lang="bs-Latn-BA"/>
              <a:t>. </a:t>
            </a:r>
            <a:endParaRPr lang="bs-Latn-BA" smtClean="0"/>
          </a:p>
          <a:p>
            <a:r>
              <a:rPr lang="bs-Latn-BA" smtClean="0"/>
              <a:t>Faktička </a:t>
            </a:r>
            <a:r>
              <a:rPr lang="bs-Latn-BA" dirty="0"/>
              <a:t>vlast (</a:t>
            </a:r>
            <a:r>
              <a:rPr lang="bs-Latn-BA" i="1" dirty="0"/>
              <a:t>corpus</a:t>
            </a:r>
            <a:r>
              <a:rPr lang="bs-Latn-BA" dirty="0"/>
              <a:t>) prestaje ako se stvar uništi, izgubi (trajno), ako bude ukradena (</a:t>
            </a:r>
            <a:r>
              <a:rPr lang="bs-Latn-BA" i="1" dirty="0"/>
              <a:t>clam</a:t>
            </a:r>
            <a:r>
              <a:rPr lang="bs-Latn-BA" dirty="0"/>
              <a:t>) ili silom oteta (</a:t>
            </a:r>
            <a:r>
              <a:rPr lang="bs-Latn-BA" i="1" dirty="0"/>
              <a:t>vi</a:t>
            </a:r>
            <a:r>
              <a:rPr lang="bs-Latn-BA" dirty="0"/>
              <a:t>). </a:t>
            </a:r>
          </a:p>
          <a:p>
            <a:endParaRPr lang="bs-Latn-BA" dirty="0"/>
          </a:p>
        </p:txBody>
      </p:sp>
    </p:spTree>
    <p:extLst>
      <p:ext uri="{BB962C8B-B14F-4D97-AF65-F5344CB8AC3E}">
        <p14:creationId xmlns:p14="http://schemas.microsoft.com/office/powerpoint/2010/main" val="1655012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bs-Latn-BA" b="1" u="sng" dirty="0"/>
              <a:t>POJAM I VRSTE POSJEDA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20000"/>
          </a:bodyPr>
          <a:lstStyle/>
          <a:p>
            <a:r>
              <a:rPr lang="bs-Latn-BA" dirty="0"/>
              <a:t>Posjed nije pravo. </a:t>
            </a:r>
            <a:endParaRPr lang="bs-Latn-BA" dirty="0" smtClean="0"/>
          </a:p>
          <a:p>
            <a:r>
              <a:rPr lang="bs-Latn-BA" dirty="0" smtClean="0"/>
              <a:t>Mora </a:t>
            </a:r>
            <a:r>
              <a:rPr lang="bs-Latn-BA" dirty="0"/>
              <a:t>se strogo razlikovati od prava vlasništva. Posjed je faktičko stanje, faktička vlast na tjelesnoj stvari, neovisno od toga da li posjednik ima neko pravo na toj stvari. </a:t>
            </a:r>
            <a:endParaRPr lang="bs-Latn-BA" dirty="0" smtClean="0"/>
          </a:p>
          <a:p>
            <a:r>
              <a:rPr lang="bs-Latn-BA" dirty="0" smtClean="0"/>
              <a:t>Obično </a:t>
            </a:r>
            <a:r>
              <a:rPr lang="bs-Latn-BA" dirty="0"/>
              <a:t>je vlasnik stvari istovremeno i posjednik</a:t>
            </a:r>
            <a:r>
              <a:rPr lang="bs-Latn-BA" dirty="0" smtClean="0"/>
              <a:t>.</a:t>
            </a:r>
          </a:p>
          <a:p>
            <a:r>
              <a:rPr lang="bs-Latn-BA" dirty="0" smtClean="0"/>
              <a:t> Međutim</a:t>
            </a:r>
            <a:r>
              <a:rPr lang="bs-Latn-BA" dirty="0"/>
              <a:t>, neko može biti posjednik a da nije vlasnik stvari i obrnuto. </a:t>
            </a:r>
            <a:endParaRPr lang="bs-Latn-BA" dirty="0" smtClean="0"/>
          </a:p>
          <a:p>
            <a:r>
              <a:rPr lang="bs-Latn-BA" dirty="0" smtClean="0"/>
              <a:t>Posjed </a:t>
            </a:r>
            <a:r>
              <a:rPr lang="bs-Latn-BA" dirty="0"/>
              <a:t>je činjenica koja ima </a:t>
            </a:r>
            <a:r>
              <a:rPr lang="bs-Latn-BA" dirty="0" smtClean="0"/>
              <a:t>određene </a:t>
            </a:r>
            <a:r>
              <a:rPr lang="bs-Latn-BA" dirty="0"/>
              <a:t>posljedice u pravu, pa se zbog toga kaže da je </a:t>
            </a:r>
            <a:r>
              <a:rPr lang="bs-Latn-BA" b="1" dirty="0"/>
              <a:t>posjed pravna ili jursitička činjenica</a:t>
            </a:r>
            <a:r>
              <a:rPr lang="bs-Latn-BA" dirty="0"/>
              <a:t>. </a:t>
            </a:r>
          </a:p>
        </p:txBody>
      </p:sp>
    </p:spTree>
    <p:extLst>
      <p:ext uri="{BB962C8B-B14F-4D97-AF65-F5344CB8AC3E}">
        <p14:creationId xmlns:p14="http://schemas.microsoft.com/office/powerpoint/2010/main" val="3268302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427038"/>
          </a:xfrm>
        </p:spPr>
        <p:txBody>
          <a:bodyPr>
            <a:normAutofit fontScale="90000"/>
          </a:bodyPr>
          <a:lstStyle/>
          <a:p>
            <a:r>
              <a:rPr lang="bs-Latn-BA" b="1" u="sng" dirty="0"/>
              <a:t>ZAŠTITA POSJEDA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a:t>Posjed je bio zaštićen posjedovnim interdiktima, posebnim posjedovnim parnicama. </a:t>
            </a:r>
            <a:endParaRPr lang="bs-Latn-BA" dirty="0" smtClean="0"/>
          </a:p>
          <a:p>
            <a:r>
              <a:rPr lang="bs-Latn-BA" dirty="0" smtClean="0"/>
              <a:t>Interdikti </a:t>
            </a:r>
            <a:r>
              <a:rPr lang="bs-Latn-BA" dirty="0"/>
              <a:t>su uvjetni nalozi koje na zahtjev jedne ili obje strane izdaje pretor, </a:t>
            </a:r>
            <a:r>
              <a:rPr lang="bs-Latn-BA" dirty="0" smtClean="0"/>
              <a:t>određujući </a:t>
            </a:r>
            <a:r>
              <a:rPr lang="bs-Latn-BA" dirty="0"/>
              <a:t>kako se stranke imaju ponašati u konkretnom slučaju. </a:t>
            </a:r>
            <a:endParaRPr lang="bs-Latn-BA" dirty="0" smtClean="0"/>
          </a:p>
          <a:p>
            <a:r>
              <a:rPr lang="bs-Latn-BA" dirty="0" smtClean="0"/>
              <a:t>Interdiktna </a:t>
            </a:r>
            <a:r>
              <a:rPr lang="bs-Latn-BA" dirty="0"/>
              <a:t>zaštita ima za cilj uspostavljanje mirnog stanja u društvu. </a:t>
            </a:r>
            <a:endParaRPr lang="bs-Latn-BA" dirty="0" smtClean="0"/>
          </a:p>
          <a:p>
            <a:r>
              <a:rPr lang="bs-Latn-BA" dirty="0" smtClean="0"/>
              <a:t>U </a:t>
            </a:r>
            <a:r>
              <a:rPr lang="bs-Latn-BA" dirty="0"/>
              <a:t>interdiktnoj zaštiti isključeni su svi tzv</a:t>
            </a:r>
            <a:r>
              <a:rPr lang="bs-Latn-BA" dirty="0" smtClean="0"/>
              <a:t>. petitorni </a:t>
            </a:r>
            <a:r>
              <a:rPr lang="bs-Latn-BA" dirty="0"/>
              <a:t>prigovori, odnosno isključeno je pozivanje na pravo. </a:t>
            </a:r>
          </a:p>
        </p:txBody>
      </p:sp>
    </p:spTree>
    <p:extLst>
      <p:ext uri="{BB962C8B-B14F-4D97-AF65-F5344CB8AC3E}">
        <p14:creationId xmlns:p14="http://schemas.microsoft.com/office/powerpoint/2010/main" val="3153273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dirty="0"/>
              <a:t>Kriteriji interdiktne zaštite su različiti od kriterija pravne zaštite. </a:t>
            </a:r>
            <a:endParaRPr lang="bs-Latn-BA" dirty="0" smtClean="0"/>
          </a:p>
          <a:p>
            <a:r>
              <a:rPr lang="bs-Latn-BA" dirty="0" smtClean="0"/>
              <a:t>Npr</a:t>
            </a:r>
            <a:r>
              <a:rPr lang="bs-Latn-BA" dirty="0"/>
              <a:t>. pod </a:t>
            </a:r>
            <a:r>
              <a:rPr lang="bs-Latn-BA" dirty="0" smtClean="0"/>
              <a:t>određenim </a:t>
            </a:r>
            <a:r>
              <a:rPr lang="bs-Latn-BA" dirty="0"/>
              <a:t>uslovima i sam vlasnik stvari može izgubiti interdiktnu parnicu zbog toga što nije odlučujući momenat da li je neko vlasnik sporne stvari. </a:t>
            </a:r>
            <a:endParaRPr lang="bs-Latn-BA" dirty="0" smtClean="0"/>
          </a:p>
          <a:p>
            <a:r>
              <a:rPr lang="bs-Latn-BA" dirty="0" smtClean="0"/>
              <a:t>Međutim</a:t>
            </a:r>
            <a:r>
              <a:rPr lang="bs-Latn-BA" dirty="0"/>
              <a:t>, interdiktna zaštita je privremena zaštita. </a:t>
            </a:r>
            <a:endParaRPr lang="bs-Latn-BA" dirty="0" smtClean="0"/>
          </a:p>
          <a:p>
            <a:r>
              <a:rPr lang="bs-Latn-BA" dirty="0" smtClean="0"/>
              <a:t>Tu </a:t>
            </a:r>
            <a:r>
              <a:rPr lang="bs-Latn-BA" dirty="0"/>
              <a:t>se štiti postojeće stanje, dok će se konačna sudbina stvari razriješiti tek u vlasničkoj parnici koja se pokreće vlasničkom tužbom </a:t>
            </a:r>
            <a:r>
              <a:rPr lang="bs-Latn-BA" b="1" i="1" dirty="0"/>
              <a:t>rei vindicatio</a:t>
            </a:r>
            <a:r>
              <a:rPr lang="bs-Latn-BA" dirty="0"/>
              <a:t>. </a:t>
            </a:r>
          </a:p>
        </p:txBody>
      </p:sp>
    </p:spTree>
    <p:extLst>
      <p:ext uri="{BB962C8B-B14F-4D97-AF65-F5344CB8AC3E}">
        <p14:creationId xmlns:p14="http://schemas.microsoft.com/office/powerpoint/2010/main" val="2307802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Pošto je interdiktna parnica bila vrlo skupa, stranke su se veoma rijetko upuštale u rizik da eventualno izgube parnicu, jer su tada morale puno platiti, pa su se najčešće povinovale nalozima pretora. </a:t>
            </a:r>
            <a:endParaRPr lang="bs-Latn-BA" dirty="0" smtClean="0"/>
          </a:p>
          <a:p>
            <a:r>
              <a:rPr lang="bs-Latn-BA" dirty="0" smtClean="0"/>
              <a:t>O </a:t>
            </a:r>
            <a:r>
              <a:rPr lang="bs-Latn-BA" dirty="0"/>
              <a:t>razlozima </a:t>
            </a:r>
            <a:r>
              <a:rPr lang="bs-Latn-BA" dirty="0" smtClean="0"/>
              <a:t>uvođenja </a:t>
            </a:r>
            <a:r>
              <a:rPr lang="bs-Latn-BA" dirty="0"/>
              <a:t>interdiktne zaštite postoje mnogobrojne teorije. </a:t>
            </a:r>
            <a:endParaRPr lang="bs-Latn-BA" dirty="0" smtClean="0"/>
          </a:p>
          <a:p>
            <a:r>
              <a:rPr lang="bs-Latn-BA" dirty="0" smtClean="0"/>
              <a:t>Najprihvatljivija </a:t>
            </a:r>
            <a:r>
              <a:rPr lang="bs-Latn-BA" dirty="0"/>
              <a:t>je ona koja za taj razlog uzima potrebu očuvanja javnog reda i sigurnosti nekog poretka u društvu. </a:t>
            </a:r>
          </a:p>
          <a:p>
            <a:endParaRPr lang="bs-Latn-BA" dirty="0"/>
          </a:p>
        </p:txBody>
      </p:sp>
    </p:spTree>
    <p:extLst>
      <p:ext uri="{BB962C8B-B14F-4D97-AF65-F5344CB8AC3E}">
        <p14:creationId xmlns:p14="http://schemas.microsoft.com/office/powerpoint/2010/main" val="1600798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Interdikti su se dijelili u 2 skupine: </a:t>
            </a:r>
            <a:r>
              <a:rPr lang="bs-Latn-BA" b="1" i="1" dirty="0"/>
              <a:t>interdicta retinendae possessionis </a:t>
            </a:r>
            <a:r>
              <a:rPr lang="bs-Latn-BA" dirty="0"/>
              <a:t>i </a:t>
            </a:r>
            <a:r>
              <a:rPr lang="bs-Latn-BA" b="1" i="1" dirty="0"/>
              <a:t>interdicta recuperandae possessionis. </a:t>
            </a:r>
            <a:endParaRPr lang="bs-Latn-BA" dirty="0"/>
          </a:p>
          <a:p>
            <a:r>
              <a:rPr lang="bs-Latn-BA" b="1" i="1" dirty="0"/>
              <a:t>Interdicta retinendae possessionis </a:t>
            </a:r>
            <a:r>
              <a:rPr lang="bs-Latn-BA" dirty="0"/>
              <a:t>štitili su posjed od smetanja. U ovu skupinu spadaju </a:t>
            </a:r>
            <a:r>
              <a:rPr lang="bs-Latn-BA" b="1" i="1" dirty="0"/>
              <a:t>interdictum uti possidetis </a:t>
            </a:r>
            <a:r>
              <a:rPr lang="bs-Latn-BA" dirty="0"/>
              <a:t>i </a:t>
            </a:r>
            <a:r>
              <a:rPr lang="bs-Latn-BA" b="1" i="1" dirty="0"/>
              <a:t>interdictum utrubi. </a:t>
            </a:r>
            <a:endParaRPr lang="bs-Latn-BA" dirty="0"/>
          </a:p>
          <a:p>
            <a:endParaRPr lang="bs-Latn-BA" dirty="0"/>
          </a:p>
        </p:txBody>
      </p:sp>
    </p:spTree>
    <p:extLst>
      <p:ext uri="{BB962C8B-B14F-4D97-AF65-F5344CB8AC3E}">
        <p14:creationId xmlns:p14="http://schemas.microsoft.com/office/powerpoint/2010/main" val="1238285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b="1" i="1" dirty="0"/>
              <a:t>Interdictum uti possidetis </a:t>
            </a:r>
            <a:r>
              <a:rPr lang="bs-Latn-BA" dirty="0"/>
              <a:t>služio je za zaštitu posjednih nekretnina i kod njega je kriterij zaštite bio izražen u pravilu da se štiti posljednji neviciozni posjednik. </a:t>
            </a:r>
            <a:endParaRPr lang="bs-Latn-BA" dirty="0" smtClean="0"/>
          </a:p>
          <a:p>
            <a:r>
              <a:rPr lang="bs-Latn-BA" dirty="0" smtClean="0"/>
              <a:t>Stranka </a:t>
            </a:r>
            <a:r>
              <a:rPr lang="bs-Latn-BA" dirty="0"/>
              <a:t>koja je posjed oduzela viciozno štiti se samo prema trećim licima, a ne prema onom od koga je posjed viciozno oduzet jer je u interdiktu sadržana </a:t>
            </a:r>
            <a:r>
              <a:rPr lang="bs-Latn-BA" b="1" i="1" dirty="0"/>
              <a:t>exceptio vitiosae possessionis</a:t>
            </a:r>
            <a:r>
              <a:rPr lang="bs-Latn-BA" dirty="0"/>
              <a:t>. </a:t>
            </a:r>
            <a:endParaRPr lang="bs-Latn-BA" dirty="0" smtClean="0"/>
          </a:p>
          <a:p>
            <a:r>
              <a:rPr lang="bs-Latn-BA" dirty="0" smtClean="0"/>
              <a:t>Dakle</a:t>
            </a:r>
            <a:r>
              <a:rPr lang="bs-Latn-BA" dirty="0"/>
              <a:t>, interdiktom se štiti posljednji neviciozni posjed, pa će onaj koji je na viciozan način stekao posjed morati taj posjed vratiti, bez obzira što je npr. baš on u času izdavanja interdikta bio posjednik i zatražio interdiktnu zaštitu. </a:t>
            </a:r>
          </a:p>
          <a:p>
            <a:endParaRPr lang="bs-Latn-BA" dirty="0"/>
          </a:p>
        </p:txBody>
      </p:sp>
    </p:spTree>
    <p:extLst>
      <p:ext uri="{BB962C8B-B14F-4D97-AF65-F5344CB8AC3E}">
        <p14:creationId xmlns:p14="http://schemas.microsoft.com/office/powerpoint/2010/main" val="3624801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r>
              <a:rPr lang="bs-Latn-BA" b="1" i="1" dirty="0"/>
              <a:t>Interdictum utrubi </a:t>
            </a:r>
            <a:r>
              <a:rPr lang="bs-Latn-BA" dirty="0"/>
              <a:t>je služio za zaštitu pokretnih stvari. </a:t>
            </a:r>
            <a:endParaRPr lang="bs-Latn-BA" dirty="0" smtClean="0"/>
          </a:p>
          <a:p>
            <a:r>
              <a:rPr lang="bs-Latn-BA" dirty="0" smtClean="0"/>
              <a:t>Kriterij </a:t>
            </a:r>
            <a:r>
              <a:rPr lang="bs-Latn-BA" dirty="0"/>
              <a:t>zaštite kod ovog interdikta bio je izražen u pravilu da zaštitu uživa onaj posjednik koji je u zadnjoj godini dana od dana izdavanja interdikta duže vrijeme posjedovao spornu stvar. </a:t>
            </a:r>
            <a:endParaRPr lang="bs-Latn-BA" dirty="0" smtClean="0"/>
          </a:p>
          <a:p>
            <a:r>
              <a:rPr lang="bs-Latn-BA" dirty="0" smtClean="0"/>
              <a:t>Pravni </a:t>
            </a:r>
            <a:r>
              <a:rPr lang="bs-Latn-BA" dirty="0"/>
              <a:t>učinci upotrebe interdikta sastojali su se u zabrani daljeg ometanja posjednika, davanju obećanja da se smetanje neće ponoviti, tzv</a:t>
            </a:r>
            <a:r>
              <a:rPr lang="bs-Latn-BA" dirty="0" smtClean="0"/>
              <a:t>. </a:t>
            </a:r>
            <a:r>
              <a:rPr lang="bs-Latn-BA" b="1" i="1" dirty="0" smtClean="0"/>
              <a:t>cautio </a:t>
            </a:r>
            <a:r>
              <a:rPr lang="bs-Latn-BA" b="1" i="1" dirty="0"/>
              <a:t>de amplius non turbando i naknada prouzrokovane štete. </a:t>
            </a:r>
            <a:endParaRPr lang="bs-Latn-BA" dirty="0"/>
          </a:p>
          <a:p>
            <a:endParaRPr lang="bs-Latn-BA" dirty="0"/>
          </a:p>
        </p:txBody>
      </p:sp>
    </p:spTree>
    <p:extLst>
      <p:ext uri="{BB962C8B-B14F-4D97-AF65-F5344CB8AC3E}">
        <p14:creationId xmlns:p14="http://schemas.microsoft.com/office/powerpoint/2010/main" val="1479788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b="1" i="1" dirty="0"/>
              <a:t>Interdicta recuperandae possessionis su služila za povratak već oduzetog posjeda</a:t>
            </a:r>
            <a:r>
              <a:rPr lang="bs-Latn-BA" b="1" i="1" dirty="0" smtClean="0"/>
              <a:t>.</a:t>
            </a:r>
          </a:p>
          <a:p>
            <a:r>
              <a:rPr lang="bs-Latn-BA" b="1" i="1" dirty="0" smtClean="0"/>
              <a:t> </a:t>
            </a:r>
            <a:r>
              <a:rPr lang="bs-Latn-BA" b="1" i="1" dirty="0"/>
              <a:t>To su bile interdicta simplicia, odnosno ovi interdikti bili su usmjereni protiv samo jedne stranke, protiv onog ko je oduzeo posjed stvari. </a:t>
            </a:r>
            <a:endParaRPr lang="bs-Latn-BA" b="1" i="1" dirty="0" smtClean="0"/>
          </a:p>
          <a:p>
            <a:r>
              <a:rPr lang="bs-Latn-BA" b="1" i="1" dirty="0" smtClean="0"/>
              <a:t>Ovdje </a:t>
            </a:r>
            <a:r>
              <a:rPr lang="bs-Latn-BA" b="1" i="1" dirty="0"/>
              <a:t>spadaju interdictum de vi, interdictum de vi armata i interdictum de precario. </a:t>
            </a:r>
            <a:endParaRPr lang="bs-Latn-BA" dirty="0"/>
          </a:p>
          <a:p>
            <a:endParaRPr lang="bs-Latn-BA" dirty="0"/>
          </a:p>
        </p:txBody>
      </p:sp>
    </p:spTree>
    <p:extLst>
      <p:ext uri="{BB962C8B-B14F-4D97-AF65-F5344CB8AC3E}">
        <p14:creationId xmlns:p14="http://schemas.microsoft.com/office/powerpoint/2010/main" val="2614583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bs-Latn-BA" b="1" i="1" dirty="0"/>
              <a:t>Interdictum de vi je služio za povrat silom oduzetog posjeda</a:t>
            </a:r>
            <a:r>
              <a:rPr lang="bs-Latn-BA" b="1" i="1" dirty="0" smtClean="0"/>
              <a:t>.</a:t>
            </a:r>
          </a:p>
          <a:p>
            <a:r>
              <a:rPr lang="bs-Latn-BA" b="1" i="1" dirty="0" smtClean="0"/>
              <a:t> </a:t>
            </a:r>
            <a:r>
              <a:rPr lang="bs-Latn-BA" b="1" i="1" dirty="0"/>
              <a:t>Rok za podizanje ovog interdikta je bio godina dana, a na njega je bilo dozvoljeno uložiti prigovor vicioznosti. </a:t>
            </a:r>
            <a:endParaRPr lang="bs-Latn-BA" dirty="0"/>
          </a:p>
          <a:p>
            <a:endParaRPr lang="bs-Latn-BA" dirty="0"/>
          </a:p>
        </p:txBody>
      </p:sp>
    </p:spTree>
    <p:extLst>
      <p:ext uri="{BB962C8B-B14F-4D97-AF65-F5344CB8AC3E}">
        <p14:creationId xmlns:p14="http://schemas.microsoft.com/office/powerpoint/2010/main" val="2117283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b="1" i="1" dirty="0"/>
              <a:t>Interdictum de vi armata služio je za povrat posjeda koji je bio oduzet tzv.”kvalificiranim oblikom sile”, gdje je npr</a:t>
            </a:r>
            <a:r>
              <a:rPr lang="bs-Latn-BA" b="1" i="1" dirty="0" smtClean="0"/>
              <a:t>. posjed </a:t>
            </a:r>
            <a:r>
              <a:rPr lang="bs-Latn-BA" b="1" i="1" dirty="0"/>
              <a:t>oduzet uz upotrebu oružja ili je za oduzimanje posjeda bila organizovana i upotrijebljena grupa ljudi. </a:t>
            </a:r>
            <a:endParaRPr lang="bs-Latn-BA" b="1" i="1" dirty="0" smtClean="0"/>
          </a:p>
          <a:p>
            <a:r>
              <a:rPr lang="bs-Latn-BA" b="1" i="1" dirty="0" smtClean="0"/>
              <a:t>Za </a:t>
            </a:r>
            <a:r>
              <a:rPr lang="bs-Latn-BA" b="1" i="1" dirty="0"/>
              <a:t>podizanje ovog interdikta nije bilo ograničenja rokom od godinu dana i na ovaj interdikt se nije mogao uložiti prigovor vicioznosti. </a:t>
            </a:r>
            <a:endParaRPr lang="bs-Latn-BA" dirty="0"/>
          </a:p>
          <a:p>
            <a:endParaRPr lang="bs-Latn-BA" dirty="0"/>
          </a:p>
        </p:txBody>
      </p:sp>
    </p:spTree>
    <p:extLst>
      <p:ext uri="{BB962C8B-B14F-4D97-AF65-F5344CB8AC3E}">
        <p14:creationId xmlns:p14="http://schemas.microsoft.com/office/powerpoint/2010/main" val="1401390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10000"/>
          </a:bodyPr>
          <a:lstStyle/>
          <a:p>
            <a:r>
              <a:rPr lang="bs-Latn-BA" b="1" i="1" dirty="0"/>
              <a:t>Interdictum de precario je podizan protiv prekariste koji nije vratio posjed stvari na zahtjev. </a:t>
            </a:r>
            <a:endParaRPr lang="bs-Latn-BA" dirty="0"/>
          </a:p>
          <a:p>
            <a:r>
              <a:rPr lang="bs-Latn-BA" b="1" i="1" dirty="0"/>
              <a:t>Justinijanovo pravo izvršilo je reorganizaciju interdiktne zaštite posjeda. </a:t>
            </a:r>
            <a:endParaRPr lang="bs-Latn-BA" b="1" i="1" dirty="0" smtClean="0"/>
          </a:p>
          <a:p>
            <a:r>
              <a:rPr lang="bs-Latn-BA" b="1" i="1" dirty="0" smtClean="0"/>
              <a:t>Zadržalo </a:t>
            </a:r>
            <a:r>
              <a:rPr lang="bs-Latn-BA" b="1" i="1" dirty="0"/>
              <a:t>je 2 osnovne skupine interdikta, ali je u njihovim okvirima izvršilo izmjene. </a:t>
            </a:r>
            <a:endParaRPr lang="bs-Latn-BA" b="1" i="1" dirty="0" smtClean="0"/>
          </a:p>
          <a:p>
            <a:r>
              <a:rPr lang="bs-Latn-BA" b="1" i="1" dirty="0" smtClean="0"/>
              <a:t>U </a:t>
            </a:r>
            <a:r>
              <a:rPr lang="bs-Latn-BA" b="1" i="1" dirty="0"/>
              <a:t>okviru interdicta retinendae possessionis zadržana su oba interdikta za koje je uveden jedinstveni kriterij zaštite prema kome se štiti posljednji neviciozni posjednik. </a:t>
            </a:r>
            <a:endParaRPr lang="bs-Latn-BA" dirty="0"/>
          </a:p>
        </p:txBody>
      </p:sp>
    </p:spTree>
    <p:extLst>
      <p:ext uri="{BB962C8B-B14F-4D97-AF65-F5344CB8AC3E}">
        <p14:creationId xmlns:p14="http://schemas.microsoft.com/office/powerpoint/2010/main" val="2152922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Posjed proizvodi slijedeće posljedice u pravu: </a:t>
            </a:r>
          </a:p>
          <a:p>
            <a:r>
              <a:rPr lang="bs-Latn-BA" dirty="0"/>
              <a:t>- Posjed može predstavljati osnovu za sticanje prava vlasništva. </a:t>
            </a:r>
            <a:endParaRPr lang="bs-Latn-BA" dirty="0" smtClean="0"/>
          </a:p>
          <a:p>
            <a:r>
              <a:rPr lang="bs-Latn-BA" dirty="0" smtClean="0"/>
              <a:t>Primjer </a:t>
            </a:r>
            <a:r>
              <a:rPr lang="bs-Latn-BA" dirty="0"/>
              <a:t>je </a:t>
            </a:r>
            <a:r>
              <a:rPr lang="bs-Latn-BA" b="1" dirty="0"/>
              <a:t>uzukapija, </a:t>
            </a:r>
            <a:r>
              <a:rPr lang="bs-Latn-BA" dirty="0"/>
              <a:t>gdje činjenica posjedovanja stvari kroz zakonom </a:t>
            </a:r>
            <a:r>
              <a:rPr lang="bs-Latn-BA" dirty="0" smtClean="0"/>
              <a:t>određeno </a:t>
            </a:r>
            <a:r>
              <a:rPr lang="bs-Latn-BA" dirty="0"/>
              <a:t>vrijeme, pod </a:t>
            </a:r>
            <a:r>
              <a:rPr lang="bs-Latn-BA" dirty="0" smtClean="0"/>
              <a:t>određenim </a:t>
            </a:r>
            <a:r>
              <a:rPr lang="bs-Latn-BA" dirty="0"/>
              <a:t>pretpostavkama može dovesti do sticanja civilnog vlasništva. </a:t>
            </a:r>
            <a:endParaRPr lang="bs-Latn-BA" dirty="0" smtClean="0"/>
          </a:p>
          <a:p>
            <a:endParaRPr lang="bs-Latn-BA" dirty="0"/>
          </a:p>
          <a:p>
            <a:endParaRPr lang="bs-Latn-BA" dirty="0"/>
          </a:p>
        </p:txBody>
      </p:sp>
    </p:spTree>
    <p:extLst>
      <p:ext uri="{BB962C8B-B14F-4D97-AF65-F5344CB8AC3E}">
        <p14:creationId xmlns:p14="http://schemas.microsoft.com/office/powerpoint/2010/main" val="12525540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b="1" i="1" dirty="0"/>
              <a:t>U okviru skupine interdicta recuperandae possessionis uveden je jedinstveni interdikt interdictum unde vi na koji nije bila dozvoljena upotreba prigovora vicioznosti. </a:t>
            </a:r>
            <a:endParaRPr lang="bs-Latn-BA" b="1" i="1" dirty="0" smtClean="0"/>
          </a:p>
          <a:p>
            <a:r>
              <a:rPr lang="bs-Latn-BA" b="1" i="1" dirty="0" smtClean="0"/>
              <a:t>Dalje </a:t>
            </a:r>
            <a:r>
              <a:rPr lang="bs-Latn-BA" b="1" i="1" dirty="0"/>
              <a:t>reforme Justinijana ogledaju se u tome što su interdikti dobili naziv “posjedovne tužbe”, a posjedovna zaštita se daje u redovnom sudskom postupku. </a:t>
            </a:r>
            <a:endParaRPr lang="bs-Latn-BA" dirty="0"/>
          </a:p>
          <a:p>
            <a:endParaRPr lang="bs-Latn-BA" dirty="0"/>
          </a:p>
        </p:txBody>
      </p:sp>
    </p:spTree>
    <p:extLst>
      <p:ext uri="{BB962C8B-B14F-4D97-AF65-F5344CB8AC3E}">
        <p14:creationId xmlns:p14="http://schemas.microsoft.com/office/powerpoint/2010/main" val="15711660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i="1" u="sng" dirty="0"/>
              <a:t>POJAM I VRSTE STVARNIH PRAVA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a:bodyPr>
          <a:lstStyle/>
          <a:p>
            <a:r>
              <a:rPr lang="bs-Latn-BA" b="1" i="1" dirty="0"/>
              <a:t>Stvarno pravo je skup pravnih pravila kojima se ureĐuju odnosi izmeĐu ljudi povodom stvari. </a:t>
            </a:r>
            <a:endParaRPr lang="bs-Latn-BA" b="1" i="1" dirty="0" smtClean="0"/>
          </a:p>
          <a:p>
            <a:r>
              <a:rPr lang="bs-Latn-BA" b="1" i="1" dirty="0" smtClean="0"/>
              <a:t>To </a:t>
            </a:r>
            <a:r>
              <a:rPr lang="bs-Latn-BA" b="1" i="1" dirty="0"/>
              <a:t>je jedan društveni odnos regulisan pravom, koji se vrlo često u svakodnevnom životu izjednačava sa faktičkim odnosom izmeĐu čovjeka i stvari. </a:t>
            </a:r>
            <a:endParaRPr lang="bs-Latn-BA" b="1" i="1" dirty="0" smtClean="0"/>
          </a:p>
          <a:p>
            <a:r>
              <a:rPr lang="bs-Latn-BA" b="1" i="1" dirty="0" smtClean="0"/>
              <a:t>Stvarna </a:t>
            </a:r>
            <a:r>
              <a:rPr lang="bs-Latn-BA" b="1" i="1" dirty="0"/>
              <a:t>prava ulaze u grupu tzv.imovinskih prava, zajedno sa obveznim i nasljednim pravom. </a:t>
            </a:r>
            <a:endParaRPr lang="bs-Latn-BA" dirty="0"/>
          </a:p>
          <a:p>
            <a:endParaRPr lang="bs-Latn-BA" dirty="0"/>
          </a:p>
        </p:txBody>
      </p:sp>
    </p:spTree>
    <p:extLst>
      <p:ext uri="{BB962C8B-B14F-4D97-AF65-F5344CB8AC3E}">
        <p14:creationId xmlns:p14="http://schemas.microsoft.com/office/powerpoint/2010/main" val="1051877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i="1" dirty="0"/>
              <a:t>Bitno je uočiti razlike </a:t>
            </a:r>
            <a:r>
              <a:rPr lang="bs-Latn-BA" b="1" i="1" dirty="0" smtClean="0"/>
              <a:t>između </a:t>
            </a:r>
            <a:r>
              <a:rPr lang="bs-Latn-BA" b="1" i="1" dirty="0"/>
              <a:t>stvarnog i obveznog prava. </a:t>
            </a:r>
            <a:endParaRPr lang="bs-Latn-BA" b="1" i="1" dirty="0" smtClean="0"/>
          </a:p>
          <a:p>
            <a:r>
              <a:rPr lang="bs-Latn-BA" b="1" i="1" dirty="0" smtClean="0"/>
              <a:t>Predmet </a:t>
            </a:r>
            <a:r>
              <a:rPr lang="bs-Latn-BA" b="1" i="1" dirty="0"/>
              <a:t>stvarnog prava je stvar (res), a predmet obveznog prava je radnja ili činidba</a:t>
            </a:r>
            <a:r>
              <a:rPr lang="bs-Latn-BA" b="1" i="1" dirty="0" smtClean="0"/>
              <a:t>.</a:t>
            </a:r>
          </a:p>
          <a:p>
            <a:r>
              <a:rPr lang="bs-Latn-BA" b="1" i="1" dirty="0" smtClean="0"/>
              <a:t> </a:t>
            </a:r>
            <a:r>
              <a:rPr lang="bs-Latn-BA" b="1" i="1" dirty="0"/>
              <a:t>Stvarna prava su apsolutna. </a:t>
            </a:r>
            <a:endParaRPr lang="bs-Latn-BA" b="1" i="1" dirty="0" smtClean="0"/>
          </a:p>
          <a:p>
            <a:r>
              <a:rPr lang="bs-Latn-BA" b="1" i="1" dirty="0" smtClean="0"/>
              <a:t>Djeluju </a:t>
            </a:r>
            <a:r>
              <a:rPr lang="bs-Latn-BA" b="1" i="1" dirty="0"/>
              <a:t>prema svim trećim licima, dok su obvezna prava relativna prava – obvezni odnos nastaje </a:t>
            </a:r>
            <a:r>
              <a:rPr lang="bs-Latn-BA" b="1" i="1" dirty="0" smtClean="0"/>
              <a:t>između </a:t>
            </a:r>
            <a:r>
              <a:rPr lang="bs-Latn-BA" b="1" i="1" dirty="0"/>
              <a:t>tačno </a:t>
            </a:r>
            <a:r>
              <a:rPr lang="bs-Latn-BA" b="1" i="1" dirty="0" smtClean="0"/>
              <a:t>određenih </a:t>
            </a:r>
            <a:r>
              <a:rPr lang="bs-Latn-BA" b="1" i="1" dirty="0"/>
              <a:t>osoba (npr</a:t>
            </a:r>
            <a:r>
              <a:rPr lang="bs-Latn-BA" b="1" i="1" dirty="0" smtClean="0"/>
              <a:t>. ugovor</a:t>
            </a:r>
            <a:r>
              <a:rPr lang="bs-Latn-BA" b="1" i="1" dirty="0"/>
              <a:t>). </a:t>
            </a:r>
            <a:endParaRPr lang="bs-Latn-BA" dirty="0"/>
          </a:p>
        </p:txBody>
      </p:sp>
    </p:spTree>
    <p:extLst>
      <p:ext uri="{BB962C8B-B14F-4D97-AF65-F5344CB8AC3E}">
        <p14:creationId xmlns:p14="http://schemas.microsoft.com/office/powerpoint/2010/main" val="569535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20000"/>
          </a:bodyPr>
          <a:lstStyle/>
          <a:p>
            <a:r>
              <a:rPr lang="bs-Latn-BA" b="1" i="1" dirty="0"/>
              <a:t>Stvarno pravo traži pasivan odnos trećih lica prema stvarno-pravnim ovlaštenjima, dok obvezno-pravni odnos traži aktivno učešće, aktivno činjenje sudionika obveznog odnosa. </a:t>
            </a:r>
            <a:endParaRPr lang="bs-Latn-BA" b="1" i="1" dirty="0" smtClean="0"/>
          </a:p>
          <a:p>
            <a:r>
              <a:rPr lang="bs-Latn-BA" b="1" i="1" dirty="0" smtClean="0"/>
              <a:t>Stvarna </a:t>
            </a:r>
            <a:r>
              <a:rPr lang="bs-Latn-BA" b="1" i="1" dirty="0"/>
              <a:t>prava su trajna, dok obvezna prava obično traju kraće vrijeme (npr. u kupoprodajnom ugovoru obvezni odnos je trajao nekoliko sekundi). </a:t>
            </a:r>
            <a:endParaRPr lang="bs-Latn-BA" b="1" i="1" dirty="0" smtClean="0"/>
          </a:p>
          <a:p>
            <a:r>
              <a:rPr lang="bs-Latn-BA" b="1" i="1" dirty="0" smtClean="0"/>
              <a:t>Stvarna </a:t>
            </a:r>
            <a:r>
              <a:rPr lang="bs-Latn-BA" b="1" i="1" dirty="0"/>
              <a:t>prava su zaštićena stvarno-pravnim tužbama actiones in rem, a obvezna prava su zaštićena obvezno-pravnim tužbama ili osobnim tužbama actiones in persona. </a:t>
            </a:r>
            <a:endParaRPr lang="bs-Latn-BA" dirty="0"/>
          </a:p>
          <a:p>
            <a:endParaRPr lang="bs-Latn-BA" dirty="0"/>
          </a:p>
        </p:txBody>
      </p:sp>
    </p:spTree>
    <p:extLst>
      <p:ext uri="{BB962C8B-B14F-4D97-AF65-F5344CB8AC3E}">
        <p14:creationId xmlns:p14="http://schemas.microsoft.com/office/powerpoint/2010/main" val="604672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09600"/>
            <a:ext cx="8229600" cy="5486400"/>
          </a:xfrm>
        </p:spPr>
        <p:txBody>
          <a:bodyPr>
            <a:normAutofit lnSpcReduction="10000"/>
          </a:bodyPr>
          <a:lstStyle/>
          <a:p>
            <a:r>
              <a:rPr lang="bs-Latn-BA" b="1" i="1" dirty="0"/>
              <a:t>U rimskom pravu postojalo je 5 stvarnih prava: </a:t>
            </a:r>
            <a:endParaRPr lang="bs-Latn-BA" b="1" i="1" dirty="0" smtClean="0"/>
          </a:p>
          <a:p>
            <a:r>
              <a:rPr lang="bs-Latn-BA" b="1" i="1" dirty="0" smtClean="0"/>
              <a:t>pravo </a:t>
            </a:r>
            <a:r>
              <a:rPr lang="bs-Latn-BA" b="1" i="1" dirty="0"/>
              <a:t>vlasništva, kao najvažnije i najsveobuhvatnije stvarno pravo </a:t>
            </a:r>
            <a:r>
              <a:rPr lang="bs-Latn-BA" b="1" i="1" dirty="0" smtClean="0"/>
              <a:t> </a:t>
            </a:r>
          </a:p>
          <a:p>
            <a:r>
              <a:rPr lang="bs-Latn-BA" b="1" i="1" dirty="0" smtClean="0"/>
              <a:t>4 </a:t>
            </a:r>
            <a:r>
              <a:rPr lang="bs-Latn-BA" b="1" i="1" dirty="0"/>
              <a:t>stvarna prava na </a:t>
            </a:r>
            <a:r>
              <a:rPr lang="bs-Latn-BA" b="1" i="1" dirty="0" smtClean="0"/>
              <a:t>tuđoj </a:t>
            </a:r>
            <a:r>
              <a:rPr lang="bs-Latn-BA" b="1" i="1" dirty="0"/>
              <a:t>stvari tzv.iuria in re aliena u koja se </a:t>
            </a:r>
            <a:r>
              <a:rPr lang="bs-Latn-BA" b="1" i="1" dirty="0" smtClean="0"/>
              <a:t>ubrajaju:</a:t>
            </a:r>
          </a:p>
          <a:p>
            <a:r>
              <a:rPr lang="bs-Latn-BA" b="1" i="1" dirty="0" smtClean="0"/>
              <a:t>služnosti </a:t>
            </a:r>
            <a:r>
              <a:rPr lang="bs-Latn-BA" b="1" i="1" dirty="0"/>
              <a:t>(servitutes), </a:t>
            </a:r>
            <a:endParaRPr lang="bs-Latn-BA" b="1" i="1" dirty="0" smtClean="0"/>
          </a:p>
          <a:p>
            <a:r>
              <a:rPr lang="bs-Latn-BA" b="1" i="1" dirty="0" smtClean="0"/>
              <a:t>založno </a:t>
            </a:r>
            <a:r>
              <a:rPr lang="bs-Latn-BA" b="1" i="1" dirty="0"/>
              <a:t>pravo, </a:t>
            </a:r>
            <a:endParaRPr lang="bs-Latn-BA" b="1" i="1" dirty="0" smtClean="0"/>
          </a:p>
          <a:p>
            <a:r>
              <a:rPr lang="bs-Latn-BA" b="1" i="1" dirty="0" smtClean="0"/>
              <a:t>emfiteuza i</a:t>
            </a:r>
          </a:p>
          <a:p>
            <a:r>
              <a:rPr lang="bs-Latn-BA" b="1" i="1" dirty="0" smtClean="0"/>
              <a:t> </a:t>
            </a:r>
            <a:r>
              <a:rPr lang="bs-Latn-BA" b="1" i="1" dirty="0"/>
              <a:t>superficies. </a:t>
            </a:r>
            <a:endParaRPr lang="bs-Latn-BA" dirty="0"/>
          </a:p>
          <a:p>
            <a:endParaRPr lang="bs-Latn-BA" dirty="0"/>
          </a:p>
        </p:txBody>
      </p:sp>
    </p:spTree>
    <p:extLst>
      <p:ext uri="{BB962C8B-B14F-4D97-AF65-F5344CB8AC3E}">
        <p14:creationId xmlns:p14="http://schemas.microsoft.com/office/powerpoint/2010/main" val="13299500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381000"/>
          </a:xfrm>
        </p:spPr>
        <p:txBody>
          <a:bodyPr>
            <a:normAutofit fontScale="90000"/>
          </a:bodyPr>
          <a:lstStyle/>
          <a:p>
            <a:r>
              <a:rPr lang="bs-Latn-BA" b="1" i="1" dirty="0"/>
              <a:t>POJAM I VRSTE VLASNIŠTVA </a:t>
            </a:r>
            <a:r>
              <a:rPr lang="bs-Latn-BA" dirty="0"/>
              <a:t/>
            </a:r>
            <a:br>
              <a:rPr lang="bs-Latn-BA" dirty="0"/>
            </a:br>
            <a:endParaRPr lang="bs-Latn-BA" dirty="0"/>
          </a:p>
        </p:txBody>
      </p:sp>
      <p:sp>
        <p:nvSpPr>
          <p:cNvPr id="3" name="Content Placeholder 2"/>
          <p:cNvSpPr>
            <a:spLocks noGrp="1"/>
          </p:cNvSpPr>
          <p:nvPr>
            <p:ph idx="1"/>
          </p:nvPr>
        </p:nvSpPr>
        <p:spPr/>
        <p:txBody>
          <a:bodyPr>
            <a:normAutofit lnSpcReduction="10000"/>
          </a:bodyPr>
          <a:lstStyle/>
          <a:p>
            <a:r>
              <a:rPr lang="bs-Latn-BA" b="1" i="1" dirty="0"/>
              <a:t>Vlasništvo je najvažnije i najšire stvarno pravo koje uživa apsolutnu pravnu zaštitu</a:t>
            </a:r>
            <a:r>
              <a:rPr lang="bs-Latn-BA" b="1" i="1" dirty="0" smtClean="0"/>
              <a:t>.</a:t>
            </a:r>
          </a:p>
          <a:p>
            <a:r>
              <a:rPr lang="bs-Latn-BA" b="1" i="1" dirty="0" smtClean="0"/>
              <a:t> </a:t>
            </a:r>
            <a:r>
              <a:rPr lang="bs-Latn-BA" b="1" i="1" dirty="0"/>
              <a:t>Rimsko pravo nije izgradilo pojam prava vlasništva. </a:t>
            </a:r>
            <a:endParaRPr lang="bs-Latn-BA" b="1" i="1" dirty="0" smtClean="0"/>
          </a:p>
          <a:p>
            <a:r>
              <a:rPr lang="bs-Latn-BA" b="1" i="1" dirty="0" smtClean="0"/>
              <a:t>Terminološki </a:t>
            </a:r>
            <a:r>
              <a:rPr lang="bs-Latn-BA" b="1" i="1" dirty="0"/>
              <a:t>ga je </a:t>
            </a:r>
            <a:r>
              <a:rPr lang="bs-Latn-BA" b="1" i="1" dirty="0" smtClean="0"/>
              <a:t>određivalo </a:t>
            </a:r>
            <a:r>
              <a:rPr lang="bs-Latn-BA" b="1" i="1" dirty="0"/>
              <a:t>kao dominium, a kasnije proprietas. </a:t>
            </a:r>
            <a:endParaRPr lang="bs-Latn-BA" b="1" i="1" dirty="0" smtClean="0"/>
          </a:p>
          <a:p>
            <a:r>
              <a:rPr lang="bs-Latn-BA" b="1" i="1" dirty="0" smtClean="0"/>
              <a:t>Vlasništvo </a:t>
            </a:r>
            <a:r>
              <a:rPr lang="bs-Latn-BA" b="1" i="1" dirty="0"/>
              <a:t>se </a:t>
            </a:r>
            <a:r>
              <a:rPr lang="bs-Latn-BA" b="1" i="1" dirty="0" smtClean="0"/>
              <a:t>određuje </a:t>
            </a:r>
            <a:r>
              <a:rPr lang="bs-Latn-BA" b="1" i="1" dirty="0"/>
              <a:t>kao pravna vlast na </a:t>
            </a:r>
            <a:r>
              <a:rPr lang="bs-Latn-BA" b="1" i="1" dirty="0" smtClean="0"/>
              <a:t>određenoj </a:t>
            </a:r>
            <a:r>
              <a:rPr lang="bs-Latn-BA" b="1" i="1" dirty="0"/>
              <a:t>stvari koju treća lica moraju poštivati. </a:t>
            </a:r>
            <a:endParaRPr lang="bs-Latn-BA" dirty="0"/>
          </a:p>
        </p:txBody>
      </p:sp>
    </p:spTree>
    <p:extLst>
      <p:ext uri="{BB962C8B-B14F-4D97-AF65-F5344CB8AC3E}">
        <p14:creationId xmlns:p14="http://schemas.microsoft.com/office/powerpoint/2010/main" val="1419094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b="1" i="1" dirty="0"/>
              <a:t>Nauka je vlasnička ovlaštenja predstavila kroz tzv</a:t>
            </a:r>
            <a:r>
              <a:rPr lang="bs-Latn-BA" b="1" i="1" dirty="0" smtClean="0"/>
              <a:t>. 3 </a:t>
            </a:r>
            <a:r>
              <a:rPr lang="bs-Latn-BA" b="1" i="1" dirty="0"/>
              <a:t>osnovna elementa vlasništva: </a:t>
            </a:r>
            <a:endParaRPr lang="bs-Latn-BA" dirty="0"/>
          </a:p>
          <a:p>
            <a:r>
              <a:rPr lang="bs-Latn-BA" b="1" i="1" dirty="0"/>
              <a:t>1. Usus ili uti </a:t>
            </a:r>
            <a:endParaRPr lang="bs-Latn-BA" dirty="0"/>
          </a:p>
          <a:p>
            <a:r>
              <a:rPr lang="bs-Latn-BA" b="1" i="1" dirty="0"/>
              <a:t>2. Usus fructus ili frui </a:t>
            </a:r>
            <a:endParaRPr lang="bs-Latn-BA" dirty="0"/>
          </a:p>
          <a:p>
            <a:r>
              <a:rPr lang="bs-Latn-BA" b="1" i="1" dirty="0"/>
              <a:t>3. Abusus ili abuti </a:t>
            </a:r>
            <a:endParaRPr lang="bs-Latn-BA" dirty="0"/>
          </a:p>
          <a:p>
            <a:endParaRPr lang="bs-Latn-BA" dirty="0"/>
          </a:p>
        </p:txBody>
      </p:sp>
    </p:spTree>
    <p:extLst>
      <p:ext uri="{BB962C8B-B14F-4D97-AF65-F5344CB8AC3E}">
        <p14:creationId xmlns:p14="http://schemas.microsoft.com/office/powerpoint/2010/main" val="42530194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i="1" dirty="0"/>
              <a:t>Usus predstavlja ovlaštenje ekonomskog iskorištavanja stvari. </a:t>
            </a:r>
            <a:endParaRPr lang="bs-Latn-BA" dirty="0"/>
          </a:p>
          <a:p>
            <a:r>
              <a:rPr lang="bs-Latn-BA" b="1" i="1" dirty="0"/>
              <a:t>Usus fructus je šire ovlaštenje, koje pored iskorištavanja stvari podrazumijeva i crpljene plodova ako je stvar plodonosna. </a:t>
            </a:r>
            <a:endParaRPr lang="bs-Latn-BA" dirty="0"/>
          </a:p>
          <a:p>
            <a:r>
              <a:rPr lang="bs-Latn-BA" b="1" i="1" dirty="0"/>
              <a:t>Abusus predstavlja ovlaštenje neograničenog raspolaganja sa stvari koje seže do prava uništenja stvari. </a:t>
            </a:r>
            <a:endParaRPr lang="bs-Latn-BA" dirty="0"/>
          </a:p>
          <a:p>
            <a:endParaRPr lang="bs-Latn-BA" dirty="0"/>
          </a:p>
        </p:txBody>
      </p:sp>
    </p:spTree>
    <p:extLst>
      <p:ext uri="{BB962C8B-B14F-4D97-AF65-F5344CB8AC3E}">
        <p14:creationId xmlns:p14="http://schemas.microsoft.com/office/powerpoint/2010/main" val="1089344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96000"/>
          </a:xfrm>
        </p:spPr>
        <p:txBody>
          <a:bodyPr>
            <a:normAutofit fontScale="92500" lnSpcReduction="20000"/>
          </a:bodyPr>
          <a:lstStyle/>
          <a:p>
            <a:pPr marL="0" indent="0">
              <a:buNone/>
            </a:pPr>
            <a:endParaRPr lang="bs-Latn-BA" dirty="0"/>
          </a:p>
          <a:p>
            <a:r>
              <a:rPr lang="bs-Latn-BA" b="1" i="1" dirty="0"/>
              <a:t>U pogledu ovih vlasničkih ovlaštenja vrijedi princip elastičnosti (ius recadentiae). </a:t>
            </a:r>
            <a:endParaRPr lang="bs-Latn-BA" b="1" i="1" dirty="0" smtClean="0"/>
          </a:p>
          <a:p>
            <a:r>
              <a:rPr lang="bs-Latn-BA" b="1" i="1" dirty="0" smtClean="0"/>
              <a:t>Vlasnik </a:t>
            </a:r>
            <a:r>
              <a:rPr lang="bs-Latn-BA" b="1" i="1" dirty="0"/>
              <a:t>može prva 2 elementa (usus i usus fructus) nekim pravnim poslom prenijeti na treće lice za </a:t>
            </a:r>
            <a:r>
              <a:rPr lang="bs-Latn-BA" b="1" i="1" dirty="0" smtClean="0"/>
              <a:t>određeno </a:t>
            </a:r>
            <a:r>
              <a:rPr lang="bs-Latn-BA" b="1" i="1" dirty="0"/>
              <a:t>vrijeme, nakon čega će ta ovlaštenja njemu biti ponovo vraćena, npr</a:t>
            </a:r>
            <a:r>
              <a:rPr lang="bs-Latn-BA" b="1" i="1" dirty="0" smtClean="0"/>
              <a:t>. izdavanjem </a:t>
            </a:r>
            <a:r>
              <a:rPr lang="bs-Latn-BA" b="1" i="1" dirty="0"/>
              <a:t>poslovnog prostora na godinu dana prenosi se usus i usus fructus na zakupnika. </a:t>
            </a:r>
            <a:endParaRPr lang="bs-Latn-BA" b="1" i="1" dirty="0" smtClean="0"/>
          </a:p>
          <a:p>
            <a:r>
              <a:rPr lang="bs-Latn-BA" b="1" i="1" dirty="0" smtClean="0"/>
              <a:t>Po </a:t>
            </a:r>
            <a:r>
              <a:rPr lang="bs-Latn-BA" b="1" i="1" dirty="0"/>
              <a:t>prestanku ugovora ta ovlaštenja će biti ponovo vraćena vlasniku. </a:t>
            </a:r>
            <a:endParaRPr lang="bs-Latn-BA" b="1" i="1" dirty="0" smtClean="0"/>
          </a:p>
          <a:p>
            <a:r>
              <a:rPr lang="bs-Latn-BA" b="1" i="1" dirty="0" smtClean="0"/>
              <a:t>Jedino </a:t>
            </a:r>
            <a:r>
              <a:rPr lang="bs-Latn-BA" b="1" i="1" dirty="0"/>
              <a:t>treće ovlaštenje (abusus) ne može biti preneseno na treće lice, pošto se prenosom tog ovlaštenja prenosi i samo pravo vlasništva. </a:t>
            </a:r>
            <a:endParaRPr lang="bs-Latn-BA" dirty="0"/>
          </a:p>
        </p:txBody>
      </p:sp>
    </p:spTree>
    <p:extLst>
      <p:ext uri="{BB962C8B-B14F-4D97-AF65-F5344CB8AC3E}">
        <p14:creationId xmlns:p14="http://schemas.microsoft.com/office/powerpoint/2010/main" val="36884773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r>
              <a:rPr lang="bs-Latn-BA" dirty="0"/>
              <a:t>Samo izuzetno abusus može na treće lice prenijeti neko ko nije vlasnik stvari, npr</a:t>
            </a:r>
            <a:r>
              <a:rPr lang="bs-Latn-BA" dirty="0" smtClean="0"/>
              <a:t>. založni </a:t>
            </a:r>
            <a:r>
              <a:rPr lang="bs-Latn-BA" dirty="0"/>
              <a:t>vjerovnik koji može prodati založenu stvar, a da neće odgovarati za pravne i faktičke nedostatke stvari. </a:t>
            </a:r>
            <a:endParaRPr lang="bs-Latn-BA" dirty="0" smtClean="0"/>
          </a:p>
          <a:p>
            <a:r>
              <a:rPr lang="bs-Latn-BA" dirty="0" smtClean="0"/>
              <a:t>Vlasništvo </a:t>
            </a:r>
            <a:r>
              <a:rPr lang="bs-Latn-BA" dirty="0"/>
              <a:t>ne može biti vremenski ograničeno, shodno principu da su stvarna prava trajna prava. </a:t>
            </a:r>
            <a:endParaRPr lang="bs-Latn-BA" dirty="0" smtClean="0"/>
          </a:p>
          <a:p>
            <a:r>
              <a:rPr lang="bs-Latn-BA" dirty="0" smtClean="0"/>
              <a:t>Rimsko </a:t>
            </a:r>
            <a:r>
              <a:rPr lang="bs-Latn-BA" dirty="0"/>
              <a:t>pravo je poznavalo 4 vrste vlasništva: </a:t>
            </a:r>
          </a:p>
          <a:p>
            <a:r>
              <a:rPr lang="bs-Latn-BA" dirty="0"/>
              <a:t>1. Civilno ili kviritsko vlasništvo (dominium ex iure Quiritium); </a:t>
            </a:r>
          </a:p>
          <a:p>
            <a:r>
              <a:rPr lang="bs-Latn-BA" dirty="0"/>
              <a:t>2. Pretorsko ili bonitarno vlasništvo; </a:t>
            </a:r>
          </a:p>
          <a:p>
            <a:r>
              <a:rPr lang="bs-Latn-BA" dirty="0"/>
              <a:t>3. Provincijsko vlasništvo i </a:t>
            </a:r>
          </a:p>
          <a:p>
            <a:r>
              <a:rPr lang="bs-Latn-BA" dirty="0"/>
              <a:t>4. Peregrinsko vlasništvo </a:t>
            </a:r>
          </a:p>
          <a:p>
            <a:endParaRPr lang="bs-Latn-BA" dirty="0"/>
          </a:p>
        </p:txBody>
      </p:sp>
    </p:spTree>
    <p:extLst>
      <p:ext uri="{BB962C8B-B14F-4D97-AF65-F5344CB8AC3E}">
        <p14:creationId xmlns:p14="http://schemas.microsoft.com/office/powerpoint/2010/main" val="3910982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a:bodyPr>
          <a:lstStyle/>
          <a:p>
            <a:r>
              <a:rPr lang="bs-Latn-BA" dirty="0"/>
              <a:t>Posjed se sastoji iz 2 elementa: </a:t>
            </a:r>
            <a:r>
              <a:rPr lang="bs-Latn-BA" b="1" i="1" dirty="0"/>
              <a:t>corpus </a:t>
            </a:r>
            <a:r>
              <a:rPr lang="bs-Latn-BA" dirty="0"/>
              <a:t>i </a:t>
            </a:r>
            <a:r>
              <a:rPr lang="bs-Latn-BA" b="1" i="1" dirty="0"/>
              <a:t>animus</a:t>
            </a:r>
            <a:r>
              <a:rPr lang="bs-Latn-BA" dirty="0"/>
              <a:t>. </a:t>
            </a:r>
            <a:endParaRPr lang="bs-Latn-BA" dirty="0" smtClean="0"/>
          </a:p>
          <a:p>
            <a:r>
              <a:rPr lang="bs-Latn-BA" b="1" i="1" dirty="0" smtClean="0"/>
              <a:t>Corpus </a:t>
            </a:r>
            <a:r>
              <a:rPr lang="bs-Latn-BA" dirty="0"/>
              <a:t>predstavlja objektivni element posjeda, a to je faktička vlast na tjelesnoj stvari</a:t>
            </a:r>
            <a:r>
              <a:rPr lang="bs-Latn-BA" dirty="0" smtClean="0"/>
              <a:t>.</a:t>
            </a:r>
          </a:p>
          <a:p>
            <a:r>
              <a:rPr lang="bs-Latn-BA" dirty="0" smtClean="0"/>
              <a:t> </a:t>
            </a:r>
            <a:r>
              <a:rPr lang="bs-Latn-BA" b="1" i="1" dirty="0"/>
              <a:t>Animus </a:t>
            </a:r>
            <a:r>
              <a:rPr lang="bs-Latn-BA" dirty="0"/>
              <a:t>(</a:t>
            </a:r>
            <a:r>
              <a:rPr lang="bs-Latn-BA" i="1" dirty="0"/>
              <a:t>animus possidendi</a:t>
            </a:r>
            <a:r>
              <a:rPr lang="bs-Latn-BA" dirty="0"/>
              <a:t>) predstavlja subjektivni element posjeda, a sadržan je u volji posjednika da stvar posjeduje za sebe. </a:t>
            </a:r>
            <a:endParaRPr lang="bs-Latn-BA" dirty="0" smtClean="0"/>
          </a:p>
          <a:p>
            <a:r>
              <a:rPr lang="bs-Latn-BA" dirty="0" smtClean="0"/>
              <a:t>Ova </a:t>
            </a:r>
            <a:r>
              <a:rPr lang="bs-Latn-BA" dirty="0"/>
              <a:t>2 elementa posjeda su kumulativno postavljena, znači moraju oba egzistirati da bi posjed egzistirao. </a:t>
            </a:r>
            <a:endParaRPr lang="bs-Latn-BA" dirty="0" smtClean="0"/>
          </a:p>
          <a:p>
            <a:r>
              <a:rPr lang="bs-Latn-BA" dirty="0" smtClean="0"/>
              <a:t>Gubitkom </a:t>
            </a:r>
            <a:r>
              <a:rPr lang="bs-Latn-BA" dirty="0"/>
              <a:t>jednog elementa posjed prestaje. </a:t>
            </a:r>
          </a:p>
          <a:p>
            <a:endParaRPr lang="bs-Latn-BA" dirty="0"/>
          </a:p>
        </p:txBody>
      </p:sp>
    </p:spTree>
    <p:extLst>
      <p:ext uri="{BB962C8B-B14F-4D97-AF65-F5344CB8AC3E}">
        <p14:creationId xmlns:p14="http://schemas.microsoft.com/office/powerpoint/2010/main" val="23402551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4983163"/>
          </a:xfrm>
        </p:spPr>
        <p:txBody>
          <a:bodyPr>
            <a:normAutofit lnSpcReduction="10000"/>
          </a:bodyPr>
          <a:lstStyle/>
          <a:p>
            <a:r>
              <a:rPr lang="bs-Latn-BA" b="1" dirty="0"/>
              <a:t>Rimsko civilno vlasništvo </a:t>
            </a:r>
            <a:r>
              <a:rPr lang="bs-Latn-BA" dirty="0"/>
              <a:t>bilo je pristupačno samo </a:t>
            </a:r>
            <a:r>
              <a:rPr lang="bs-Latn-BA" dirty="0" smtClean="0"/>
              <a:t>građanima </a:t>
            </a:r>
            <a:r>
              <a:rPr lang="bs-Latn-BA" i="1" dirty="0"/>
              <a:t>sui iuris</a:t>
            </a:r>
            <a:r>
              <a:rPr lang="bs-Latn-BA" dirty="0"/>
              <a:t>, a latini i peregrini su ga mogli steći samo ako su dobili posebnu privilegiju, tzv</a:t>
            </a:r>
            <a:r>
              <a:rPr lang="bs-Latn-BA" dirty="0" smtClean="0"/>
              <a:t>. </a:t>
            </a:r>
            <a:r>
              <a:rPr lang="bs-Latn-BA" i="1" dirty="0" smtClean="0"/>
              <a:t>ius </a:t>
            </a:r>
            <a:r>
              <a:rPr lang="bs-Latn-BA" i="1" dirty="0"/>
              <a:t>commercii</a:t>
            </a:r>
            <a:r>
              <a:rPr lang="bs-Latn-BA" dirty="0"/>
              <a:t>. Pošto je ovo vlasništvo starog civilnog prava, ono je bilo </a:t>
            </a:r>
            <a:r>
              <a:rPr lang="bs-Latn-BA" dirty="0" smtClean="0"/>
              <a:t>određeno </a:t>
            </a:r>
            <a:r>
              <a:rPr lang="bs-Latn-BA" dirty="0"/>
              <a:t>nekim formalnostima. </a:t>
            </a:r>
            <a:endParaRPr lang="bs-Latn-BA" dirty="0" smtClean="0"/>
          </a:p>
          <a:p>
            <a:r>
              <a:rPr lang="bs-Latn-BA" dirty="0"/>
              <a:t>Tako se za stvari iz skupine </a:t>
            </a:r>
            <a:r>
              <a:rPr lang="bs-Latn-BA" i="1" dirty="0"/>
              <a:t>res mancipi </a:t>
            </a:r>
            <a:r>
              <a:rPr lang="bs-Latn-BA" dirty="0"/>
              <a:t>kao forma za prenos vlasništva tražila mancipacija i </a:t>
            </a:r>
            <a:r>
              <a:rPr lang="bs-Latn-BA" i="1" dirty="0"/>
              <a:t>in iure </a:t>
            </a:r>
            <a:r>
              <a:rPr lang="bs-Latn-BA" dirty="0"/>
              <a:t>cesija i ove pretpostavke su bile kumulativno postavljene. </a:t>
            </a:r>
          </a:p>
          <a:p>
            <a:endParaRPr lang="bs-Latn-BA" dirty="0"/>
          </a:p>
        </p:txBody>
      </p:sp>
    </p:spTree>
    <p:extLst>
      <p:ext uri="{BB962C8B-B14F-4D97-AF65-F5344CB8AC3E}">
        <p14:creationId xmlns:p14="http://schemas.microsoft.com/office/powerpoint/2010/main" val="3647729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dirty="0"/>
              <a:t>Civilno pravo je za sticanje civilnog vlasništva tražilo ispunjenje slijedećih pretpostavki: </a:t>
            </a:r>
          </a:p>
          <a:p>
            <a:r>
              <a:rPr lang="bs-Latn-BA" dirty="0"/>
              <a:t>a) Sposobnost stranaka </a:t>
            </a:r>
          </a:p>
          <a:p>
            <a:r>
              <a:rPr lang="bs-Latn-BA" dirty="0"/>
              <a:t>b) Podobna stvar kao objekt vlasništva </a:t>
            </a:r>
          </a:p>
          <a:p>
            <a:r>
              <a:rPr lang="bs-Latn-BA" dirty="0"/>
              <a:t>c) Posebna forma za prenos prava vlasništva. </a:t>
            </a:r>
          </a:p>
          <a:p>
            <a:endParaRPr lang="bs-Latn-BA" dirty="0"/>
          </a:p>
        </p:txBody>
      </p:sp>
    </p:spTree>
    <p:extLst>
      <p:ext uri="{BB962C8B-B14F-4D97-AF65-F5344CB8AC3E}">
        <p14:creationId xmlns:p14="http://schemas.microsoft.com/office/powerpoint/2010/main" val="721286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bodyPr>
          <a:lstStyle/>
          <a:p>
            <a:r>
              <a:rPr lang="bs-Latn-BA" b="1" dirty="0"/>
              <a:t>Pretorsko ili bonitarno vlasništvo (</a:t>
            </a:r>
            <a:r>
              <a:rPr lang="bs-Latn-BA" b="1" i="1" dirty="0"/>
              <a:t>in bonis habere</a:t>
            </a:r>
            <a:r>
              <a:rPr lang="bs-Latn-BA" b="1" dirty="0"/>
              <a:t>) </a:t>
            </a:r>
            <a:r>
              <a:rPr lang="bs-Latn-BA" dirty="0"/>
              <a:t>razvilo se krajem republike u doba razvijenijeg prometa, kad su nepraktični postali formalistički načini prenosa kviritskog vlasništva na </a:t>
            </a:r>
            <a:r>
              <a:rPr lang="bs-Latn-BA" i="1" dirty="0"/>
              <a:t>res mancipi</a:t>
            </a:r>
            <a:r>
              <a:rPr lang="bs-Latn-BA" dirty="0"/>
              <a:t>. </a:t>
            </a:r>
            <a:endParaRPr lang="bs-Latn-BA" dirty="0" smtClean="0"/>
          </a:p>
          <a:p>
            <a:r>
              <a:rPr lang="bs-Latn-BA" dirty="0" smtClean="0"/>
              <a:t>Zato </a:t>
            </a:r>
            <a:r>
              <a:rPr lang="bs-Latn-BA" dirty="0"/>
              <a:t>se često </a:t>
            </a:r>
            <a:r>
              <a:rPr lang="bs-Latn-BA" dirty="0" smtClean="0"/>
              <a:t>događalo </a:t>
            </a:r>
            <a:r>
              <a:rPr lang="bs-Latn-BA" dirty="0"/>
              <a:t>da se </a:t>
            </a:r>
            <a:r>
              <a:rPr lang="bs-Latn-BA" dirty="0" smtClean="0"/>
              <a:t>otuđivanje </a:t>
            </a:r>
            <a:r>
              <a:rPr lang="bs-Latn-BA" dirty="0"/>
              <a:t>na </a:t>
            </a:r>
            <a:r>
              <a:rPr lang="bs-Latn-BA" i="1" dirty="0"/>
              <a:t>res mancipi </a:t>
            </a:r>
            <a:r>
              <a:rPr lang="bs-Latn-BA" dirty="0"/>
              <a:t>vrši neformalnom predajom (</a:t>
            </a:r>
            <a:r>
              <a:rPr lang="bs-Latn-BA" i="1" dirty="0"/>
              <a:t>traditio</a:t>
            </a:r>
            <a:r>
              <a:rPr lang="bs-Latn-BA" dirty="0"/>
              <a:t>). </a:t>
            </a:r>
            <a:endParaRPr lang="bs-Latn-BA" dirty="0" smtClean="0"/>
          </a:p>
          <a:p>
            <a:r>
              <a:rPr lang="bs-Latn-BA" dirty="0" smtClean="0"/>
              <a:t>Po </a:t>
            </a:r>
            <a:r>
              <a:rPr lang="bs-Latn-BA" dirty="0"/>
              <a:t>civilnom pravu, u takvom slučaju je sticatelj dobivao samo posjed stvari koji bi se po isteku uzukapionog roka pretvorio u kviritsko vlasništvo. </a:t>
            </a:r>
          </a:p>
        </p:txBody>
      </p:sp>
    </p:spTree>
    <p:extLst>
      <p:ext uri="{BB962C8B-B14F-4D97-AF65-F5344CB8AC3E}">
        <p14:creationId xmlns:p14="http://schemas.microsoft.com/office/powerpoint/2010/main" val="22684803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bs-Latn-BA" dirty="0"/>
              <a:t>Tokom uzukapionog roka, sticatelj je po civilnom pravu bio bez zaštite</a:t>
            </a:r>
            <a:r>
              <a:rPr lang="bs-Latn-BA" dirty="0" smtClean="0"/>
              <a:t>.</a:t>
            </a:r>
          </a:p>
          <a:p>
            <a:r>
              <a:rPr lang="bs-Latn-BA" dirty="0" smtClean="0"/>
              <a:t> </a:t>
            </a:r>
            <a:r>
              <a:rPr lang="bs-Latn-BA" dirty="0"/>
              <a:t>Kviritski vlasnik mu je vlasničkom tužbom mogao posjed oduzeti natrag, a u slučaju da tako stečeni posjed padne u ruke nekog trećeg, sticatelj nije mogao stvar potraživati jer nije bio kviritski vlasnik. </a:t>
            </a:r>
            <a:endParaRPr lang="bs-Latn-BA" dirty="0" smtClean="0"/>
          </a:p>
          <a:p>
            <a:r>
              <a:rPr lang="bs-Latn-BA" dirty="0" smtClean="0"/>
              <a:t>Zbog </a:t>
            </a:r>
            <a:r>
              <a:rPr lang="bs-Latn-BA" dirty="0"/>
              <a:t>toga je pretor pružio zaštitu takvom sticatelju. </a:t>
            </a:r>
            <a:endParaRPr lang="bs-Latn-BA" dirty="0" smtClean="0"/>
          </a:p>
          <a:p>
            <a:r>
              <a:rPr lang="bs-Latn-BA" dirty="0" smtClean="0"/>
              <a:t>Protiv </a:t>
            </a:r>
            <a:r>
              <a:rPr lang="bs-Latn-BA" dirty="0"/>
              <a:t>kviritskog vlasnika koji bi rei vindikacijom zatražio povrat stvari pretor je sticatelju davao </a:t>
            </a:r>
            <a:r>
              <a:rPr lang="bs-Latn-BA" b="1" dirty="0"/>
              <a:t>ekscepciju </a:t>
            </a:r>
            <a:r>
              <a:rPr lang="bs-Latn-BA" b="1" i="1" dirty="0"/>
              <a:t>doli </a:t>
            </a:r>
            <a:r>
              <a:rPr lang="bs-Latn-BA" b="1" dirty="0"/>
              <a:t>(prigovor prevare)</a:t>
            </a:r>
            <a:r>
              <a:rPr lang="bs-Latn-BA" dirty="0"/>
              <a:t>. </a:t>
            </a:r>
          </a:p>
        </p:txBody>
      </p:sp>
    </p:spTree>
    <p:extLst>
      <p:ext uri="{BB962C8B-B14F-4D97-AF65-F5344CB8AC3E}">
        <p14:creationId xmlns:p14="http://schemas.microsoft.com/office/powerpoint/2010/main" val="1557228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Ako je stvar došla u posjed trećih lica, pretor je sticatelju (bonitarnom vlasniku) davao petitornu tužbu nazvanu </a:t>
            </a:r>
            <a:r>
              <a:rPr lang="bs-Latn-BA" b="1" i="1" dirty="0"/>
              <a:t>actio Publiciana. </a:t>
            </a:r>
            <a:endParaRPr lang="bs-Latn-BA" b="1" i="1" dirty="0" smtClean="0"/>
          </a:p>
          <a:p>
            <a:r>
              <a:rPr lang="bs-Latn-BA" dirty="0" smtClean="0"/>
              <a:t>U </a:t>
            </a:r>
            <a:r>
              <a:rPr lang="bs-Latn-BA" dirty="0"/>
              <a:t>opisanim slučajevima sticatelj je bio u sličnom položaju kao civilni vlasnik, a stvar je time trajno dospjela u njegovu imovinu. </a:t>
            </a:r>
            <a:endParaRPr lang="bs-Latn-BA" dirty="0" smtClean="0"/>
          </a:p>
          <a:p>
            <a:r>
              <a:rPr lang="bs-Latn-BA" dirty="0" smtClean="0"/>
              <a:t>On </a:t>
            </a:r>
            <a:r>
              <a:rPr lang="bs-Latn-BA" dirty="0"/>
              <a:t>ju je držao </a:t>
            </a:r>
            <a:r>
              <a:rPr lang="bs-Latn-BA" b="1" i="1" dirty="0"/>
              <a:t>in bonis habere</a:t>
            </a:r>
            <a:r>
              <a:rPr lang="bs-Latn-BA" dirty="0"/>
              <a:t>, pa se taj odnos zove i </a:t>
            </a:r>
            <a:r>
              <a:rPr lang="bs-Latn-BA" b="1" dirty="0"/>
              <a:t>bonitarno vlasništvo. </a:t>
            </a:r>
            <a:endParaRPr lang="bs-Latn-BA" dirty="0"/>
          </a:p>
          <a:p>
            <a:endParaRPr lang="bs-Latn-BA" dirty="0"/>
          </a:p>
        </p:txBody>
      </p:sp>
    </p:spTree>
    <p:extLst>
      <p:ext uri="{BB962C8B-B14F-4D97-AF65-F5344CB8AC3E}">
        <p14:creationId xmlns:p14="http://schemas.microsoft.com/office/powerpoint/2010/main" val="2571405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bs-Latn-BA" b="1" dirty="0"/>
              <a:t>Provincijalno vlasništvo </a:t>
            </a:r>
            <a:r>
              <a:rPr lang="bs-Latn-BA" dirty="0"/>
              <a:t>javlja se sa teritorijalnim širenjem Rima. </a:t>
            </a:r>
            <a:endParaRPr lang="bs-Latn-BA" dirty="0" smtClean="0"/>
          </a:p>
          <a:p>
            <a:r>
              <a:rPr lang="bs-Latn-BA" dirty="0" smtClean="0"/>
              <a:t>Formalno </a:t>
            </a:r>
            <a:r>
              <a:rPr lang="bs-Latn-BA" dirty="0"/>
              <a:t>je vlasništvo provincijalnih zemljišta pripadalo državi, ali oni kojima je država ustupila takva zemljišta na uživanje uz plaćanje dažbina (</a:t>
            </a:r>
            <a:r>
              <a:rPr lang="bs-Latn-BA" b="1" i="1" dirty="0"/>
              <a:t>stipendium, tributum</a:t>
            </a:r>
            <a:r>
              <a:rPr lang="bs-Latn-BA" dirty="0"/>
              <a:t>) stekli su na toj zemlji pravo koje se prenosilo i na nasljednike i štitilo se akcijama </a:t>
            </a:r>
            <a:r>
              <a:rPr lang="bs-Latn-BA" b="1" i="1" dirty="0"/>
              <a:t>in rem </a:t>
            </a:r>
            <a:r>
              <a:rPr lang="bs-Latn-BA" dirty="0"/>
              <a:t>analognim rei vindikaciji. </a:t>
            </a:r>
            <a:endParaRPr lang="bs-Latn-BA" dirty="0" smtClean="0"/>
          </a:p>
          <a:p>
            <a:r>
              <a:rPr lang="bs-Latn-BA" dirty="0" smtClean="0"/>
              <a:t>Prema </a:t>
            </a:r>
            <a:r>
              <a:rPr lang="bs-Latn-BA" dirty="0"/>
              <a:t>tome, takvo vlasništvo je materijalno bilo jednakog sadržaja kao i </a:t>
            </a:r>
            <a:r>
              <a:rPr lang="bs-Latn-BA" i="1" dirty="0"/>
              <a:t>dominium ex iure Quiritium</a:t>
            </a:r>
            <a:r>
              <a:rPr lang="bs-Latn-BA" dirty="0"/>
              <a:t>, te se na kraju i označavalo kao </a:t>
            </a:r>
            <a:r>
              <a:rPr lang="bs-Latn-BA" i="1" dirty="0"/>
              <a:t>dominium. </a:t>
            </a:r>
            <a:endParaRPr lang="bs-Latn-BA" dirty="0"/>
          </a:p>
          <a:p>
            <a:endParaRPr lang="bs-Latn-BA" dirty="0"/>
          </a:p>
        </p:txBody>
      </p:sp>
    </p:spTree>
    <p:extLst>
      <p:ext uri="{BB962C8B-B14F-4D97-AF65-F5344CB8AC3E}">
        <p14:creationId xmlns:p14="http://schemas.microsoft.com/office/powerpoint/2010/main" val="26236477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20000"/>
          </a:bodyPr>
          <a:lstStyle/>
          <a:p>
            <a:r>
              <a:rPr lang="bs-Latn-BA" b="1" dirty="0"/>
              <a:t>Peregrinsko vlasništvo </a:t>
            </a:r>
            <a:r>
              <a:rPr lang="bs-Latn-BA" dirty="0"/>
              <a:t>– Kada su peregrini postali pripadnici rimske države, mada nisu mogli sticati kviritsko vlasništvo, </a:t>
            </a:r>
            <a:r>
              <a:rPr lang="bs-Latn-BA" i="1" dirty="0"/>
              <a:t>praetor peregrinus </a:t>
            </a:r>
            <a:r>
              <a:rPr lang="bs-Latn-BA" dirty="0"/>
              <a:t>i provincijalni namjesnici štitili su njihovu imovinu analogno kao i kviritsko vlasništvo. </a:t>
            </a:r>
            <a:endParaRPr lang="bs-Latn-BA" dirty="0" smtClean="0"/>
          </a:p>
          <a:p>
            <a:r>
              <a:rPr lang="bs-Latn-BA" dirty="0" smtClean="0"/>
              <a:t>Kada </a:t>
            </a:r>
            <a:r>
              <a:rPr lang="bs-Latn-BA" dirty="0"/>
              <a:t>su konstitucijom cara Karakale svi slobodni stanovnici carstva dobili rimsko </a:t>
            </a:r>
            <a:r>
              <a:rPr lang="bs-Latn-BA" dirty="0" smtClean="0"/>
              <a:t>građanstvo</a:t>
            </a:r>
            <a:r>
              <a:rPr lang="bs-Latn-BA" dirty="0"/>
              <a:t>, ova razlika je izgubila svoju raniju važnost. </a:t>
            </a:r>
          </a:p>
          <a:p>
            <a:r>
              <a:rPr lang="bs-Latn-BA" dirty="0"/>
              <a:t>Konačni rezultat tog razvoja bio je da Justinijanovo pravo poznaje samo jedan tip vlasništva koji se označava kao </a:t>
            </a:r>
            <a:r>
              <a:rPr lang="bs-Latn-BA" b="1" i="1" dirty="0"/>
              <a:t>dominium </a:t>
            </a:r>
            <a:r>
              <a:rPr lang="bs-Latn-BA" dirty="0"/>
              <a:t>ili </a:t>
            </a:r>
            <a:r>
              <a:rPr lang="bs-Latn-BA" b="1" i="1" dirty="0"/>
              <a:t>proprietas</a:t>
            </a:r>
            <a:r>
              <a:rPr lang="bs-Latn-BA" dirty="0"/>
              <a:t>. </a:t>
            </a:r>
            <a:endParaRPr lang="bs-Latn-BA" dirty="0" smtClean="0"/>
          </a:p>
          <a:p>
            <a:r>
              <a:rPr lang="bs-Latn-BA" dirty="0" smtClean="0"/>
              <a:t>Redovni </a:t>
            </a:r>
            <a:r>
              <a:rPr lang="bs-Latn-BA" dirty="0"/>
              <a:t>način njegovog prenošenja je </a:t>
            </a:r>
            <a:r>
              <a:rPr lang="bs-Latn-BA" b="1" i="1" dirty="0"/>
              <a:t>traditio</a:t>
            </a:r>
            <a:r>
              <a:rPr lang="bs-Latn-BA" dirty="0"/>
              <a:t>. </a:t>
            </a:r>
          </a:p>
          <a:p>
            <a:endParaRPr lang="bs-Latn-BA" dirty="0"/>
          </a:p>
        </p:txBody>
      </p:sp>
    </p:spTree>
    <p:extLst>
      <p:ext uri="{BB962C8B-B14F-4D97-AF65-F5344CB8AC3E}">
        <p14:creationId xmlns:p14="http://schemas.microsoft.com/office/powerpoint/2010/main" val="32976297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SUVLASNIŠTVO (CONDOMINIUM) </a:t>
            </a:r>
            <a:r>
              <a:rPr lang="bs-Latn-BA" dirty="0"/>
              <a:t/>
            </a:r>
            <a:br>
              <a:rPr lang="bs-Latn-BA" dirty="0"/>
            </a:br>
            <a:endParaRPr lang="bs-Latn-BA" dirty="0"/>
          </a:p>
        </p:txBody>
      </p:sp>
      <p:sp>
        <p:nvSpPr>
          <p:cNvPr id="3" name="Content Placeholder 2"/>
          <p:cNvSpPr>
            <a:spLocks noGrp="1"/>
          </p:cNvSpPr>
          <p:nvPr>
            <p:ph idx="1"/>
          </p:nvPr>
        </p:nvSpPr>
        <p:spPr/>
        <p:txBody>
          <a:bodyPr>
            <a:normAutofit lnSpcReduction="10000"/>
          </a:bodyPr>
          <a:lstStyle/>
          <a:p>
            <a:r>
              <a:rPr lang="bs-Latn-BA" dirty="0"/>
              <a:t>Suvlasništvo predstavlja odnos gdje više lica imaju pravo vlasništva na nepodijeljenoj stvari</a:t>
            </a:r>
            <a:r>
              <a:rPr lang="bs-Latn-BA" dirty="0" smtClean="0"/>
              <a:t>.</a:t>
            </a:r>
          </a:p>
          <a:p>
            <a:r>
              <a:rPr lang="bs-Latn-BA" dirty="0" smtClean="0"/>
              <a:t> </a:t>
            </a:r>
            <a:r>
              <a:rPr lang="bs-Latn-BA" dirty="0"/>
              <a:t>Do suvlasništva najčešće dolazi </a:t>
            </a:r>
            <a:r>
              <a:rPr lang="bs-Latn-BA" dirty="0" smtClean="0"/>
              <a:t>nasljeđivanjem</a:t>
            </a:r>
            <a:r>
              <a:rPr lang="bs-Latn-BA" dirty="0"/>
              <a:t>, kupovinom neke stvari od više lica, miješanjem nekih stvari itd. </a:t>
            </a:r>
            <a:endParaRPr lang="bs-Latn-BA" dirty="0" smtClean="0"/>
          </a:p>
          <a:p>
            <a:r>
              <a:rPr lang="bs-Latn-BA" dirty="0" smtClean="0"/>
              <a:t>Svakom </a:t>
            </a:r>
            <a:r>
              <a:rPr lang="bs-Latn-BA" dirty="0"/>
              <a:t>suvlasniku pripada tzv</a:t>
            </a:r>
            <a:r>
              <a:rPr lang="bs-Latn-BA" dirty="0" smtClean="0"/>
              <a:t>. </a:t>
            </a:r>
            <a:r>
              <a:rPr lang="bs-Latn-BA" b="1" dirty="0" smtClean="0"/>
              <a:t>suvlasnički </a:t>
            </a:r>
            <a:r>
              <a:rPr lang="bs-Latn-BA" b="1" dirty="0"/>
              <a:t>dio </a:t>
            </a:r>
            <a:r>
              <a:rPr lang="bs-Latn-BA" dirty="0"/>
              <a:t>koji se izražava u procentima, razlomcima</a:t>
            </a:r>
            <a:r>
              <a:rPr lang="bs-Latn-BA" dirty="0" smtClean="0"/>
              <a:t>.</a:t>
            </a:r>
          </a:p>
          <a:p>
            <a:r>
              <a:rPr lang="bs-Latn-BA" dirty="0" smtClean="0"/>
              <a:t> </a:t>
            </a:r>
            <a:r>
              <a:rPr lang="bs-Latn-BA" dirty="0"/>
              <a:t>Taj dio se naziva idealni, alikvotni, zamišljeni dio. </a:t>
            </a:r>
          </a:p>
        </p:txBody>
      </p:sp>
    </p:spTree>
    <p:extLst>
      <p:ext uri="{BB962C8B-B14F-4D97-AF65-F5344CB8AC3E}">
        <p14:creationId xmlns:p14="http://schemas.microsoft.com/office/powerpoint/2010/main" val="40543703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20000"/>
          </a:bodyPr>
          <a:lstStyle/>
          <a:p>
            <a:r>
              <a:rPr lang="bs-Latn-BA" dirty="0"/>
              <a:t>Suvlasnik na zajedničkoj stvari nema neki izdvojeni fizički dio, već u svakom fizičkom dijelu te stvari on ima svoj idealni dio. </a:t>
            </a:r>
            <a:endParaRPr lang="bs-Latn-BA" dirty="0" smtClean="0"/>
          </a:p>
          <a:p>
            <a:r>
              <a:rPr lang="bs-Latn-BA" dirty="0" smtClean="0"/>
              <a:t>Ti </a:t>
            </a:r>
            <a:r>
              <a:rPr lang="bs-Latn-BA" dirty="0"/>
              <a:t>suvlasnički dijelovi mogu biti različito </a:t>
            </a:r>
            <a:r>
              <a:rPr lang="bs-Latn-BA" dirty="0" smtClean="0"/>
              <a:t>određeni</a:t>
            </a:r>
            <a:r>
              <a:rPr lang="bs-Latn-BA" dirty="0"/>
              <a:t>, neko može imati 30%, neko 20%, a suvlasnički dijelovi mogu biti i jednaki. </a:t>
            </a:r>
            <a:endParaRPr lang="bs-Latn-BA" dirty="0" smtClean="0"/>
          </a:p>
          <a:p>
            <a:r>
              <a:rPr lang="bs-Latn-BA" dirty="0" smtClean="0"/>
              <a:t>Npr</a:t>
            </a:r>
            <a:r>
              <a:rPr lang="bs-Latn-BA" dirty="0"/>
              <a:t>. ako su 3 brata naslijedila u jednakim suvlasničkim dijelovima kuću na 3 sprata, to ne znači da će svakom od njih pripasti po jedan sprat kuće, već to znači da suvlasnici u svakom fizičkom dijelu kuće, u svakom crijepu, prozoru </a:t>
            </a:r>
            <a:r>
              <a:rPr lang="bs-Latn-BA" dirty="0" smtClean="0"/>
              <a:t>itd., </a:t>
            </a:r>
            <a:r>
              <a:rPr lang="bs-Latn-BA" dirty="0"/>
              <a:t>imaju taj svoj idealni zamišljeni dio. </a:t>
            </a:r>
          </a:p>
        </p:txBody>
      </p:sp>
    </p:spTree>
    <p:extLst>
      <p:ext uri="{BB962C8B-B14F-4D97-AF65-F5344CB8AC3E}">
        <p14:creationId xmlns:p14="http://schemas.microsoft.com/office/powerpoint/2010/main" val="20836505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dirty="0"/>
              <a:t>Svaki suvlasnik može slobodno i samostalno da raspolaže svojim suvlasničkim dijelom</a:t>
            </a:r>
            <a:r>
              <a:rPr lang="bs-Latn-BA" dirty="0" smtClean="0"/>
              <a:t>.</a:t>
            </a:r>
          </a:p>
          <a:p>
            <a:r>
              <a:rPr lang="bs-Latn-BA" dirty="0" smtClean="0"/>
              <a:t> </a:t>
            </a:r>
            <a:r>
              <a:rPr lang="bs-Latn-BA" dirty="0"/>
              <a:t>Može da ga proda, pokloni, založi, da u miraz itd. </a:t>
            </a:r>
            <a:endParaRPr lang="bs-Latn-BA" dirty="0" smtClean="0"/>
          </a:p>
          <a:p>
            <a:r>
              <a:rPr lang="bs-Latn-BA" dirty="0" smtClean="0"/>
              <a:t>Suvlasnik </a:t>
            </a:r>
            <a:r>
              <a:rPr lang="bs-Latn-BA" dirty="0"/>
              <a:t>ne može uništiti svoj suvlasnički dio, ali ga se može odreći</a:t>
            </a:r>
            <a:r>
              <a:rPr lang="bs-Latn-BA" dirty="0" smtClean="0"/>
              <a:t>.</a:t>
            </a:r>
          </a:p>
          <a:p>
            <a:r>
              <a:rPr lang="bs-Latn-BA" dirty="0" smtClean="0"/>
              <a:t> </a:t>
            </a:r>
            <a:r>
              <a:rPr lang="bs-Latn-BA" dirty="0"/>
              <a:t>Suvlasnik u odnosu na cijelu stvar koja je predmet suvlasništva može samostalno, bez traženja saglasnosti drugih suvlasnika, preduzimati akte i radnje tzv. redovne, uobičajene upotrebe stvari. </a:t>
            </a:r>
            <a:endParaRPr lang="bs-Latn-BA" dirty="0" smtClean="0"/>
          </a:p>
          <a:p>
            <a:r>
              <a:rPr lang="bs-Latn-BA" dirty="0" smtClean="0"/>
              <a:t>Npr. može </a:t>
            </a:r>
            <a:r>
              <a:rPr lang="bs-Latn-BA" dirty="0"/>
              <a:t>izvesti svoje ovce na ispašu na zemljišnu parcelu koja se nalazi u suvlasništvu. </a:t>
            </a:r>
          </a:p>
        </p:txBody>
      </p:sp>
    </p:spTree>
    <p:extLst>
      <p:ext uri="{BB962C8B-B14F-4D97-AF65-F5344CB8AC3E}">
        <p14:creationId xmlns:p14="http://schemas.microsoft.com/office/powerpoint/2010/main" val="491094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Pravna nauka je izvršila klasificiranje posjeda na slijedeće načine: </a:t>
            </a:r>
          </a:p>
          <a:p>
            <a:r>
              <a:rPr lang="bs-Latn-BA" dirty="0"/>
              <a:t>a) </a:t>
            </a:r>
            <a:r>
              <a:rPr lang="bs-Latn-BA" b="1" i="1" dirty="0"/>
              <a:t>Possessio ad interdicta </a:t>
            </a:r>
            <a:r>
              <a:rPr lang="bs-Latn-BA" dirty="0"/>
              <a:t>ili juristički posjed je posjed koji sadrži oba pomenuta elementa i zaštićen je posjedovnom interdiktnom zaštitom. </a:t>
            </a:r>
          </a:p>
          <a:p>
            <a:endParaRPr lang="bs-Latn-BA" dirty="0"/>
          </a:p>
        </p:txBody>
      </p:sp>
    </p:spTree>
    <p:extLst>
      <p:ext uri="{BB962C8B-B14F-4D97-AF65-F5344CB8AC3E}">
        <p14:creationId xmlns:p14="http://schemas.microsoft.com/office/powerpoint/2010/main" val="33930146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10000"/>
          </a:bodyPr>
          <a:lstStyle/>
          <a:p>
            <a:r>
              <a:rPr lang="bs-Latn-BA" dirty="0" smtClean="0"/>
              <a:t>Međutim</a:t>
            </a:r>
            <a:r>
              <a:rPr lang="bs-Latn-BA" dirty="0"/>
              <a:t>, za neke druge akte, koji se tiču cijele stvari (npr</a:t>
            </a:r>
            <a:r>
              <a:rPr lang="bs-Latn-BA" dirty="0" smtClean="0"/>
              <a:t>. prodaja </a:t>
            </a:r>
            <a:r>
              <a:rPr lang="bs-Latn-BA" dirty="0"/>
              <a:t>stvari, njeno zalaganje, poklanjanje, davanje u zakup), suvlasnik mora tražiti saglasnost od ostalih suvlasnika. </a:t>
            </a:r>
            <a:endParaRPr lang="bs-Latn-BA" dirty="0" smtClean="0"/>
          </a:p>
          <a:p>
            <a:r>
              <a:rPr lang="bs-Latn-BA" dirty="0" smtClean="0"/>
              <a:t>Justinijanovo </a:t>
            </a:r>
            <a:r>
              <a:rPr lang="bs-Latn-BA" dirty="0"/>
              <a:t>pravo je uvelo princip većine po kojem suvlasnici čiji suvlasnički dijelovi prelaze 50% mogu samostalno donositi odluke o predmetnoj stvari. </a:t>
            </a:r>
            <a:endParaRPr lang="bs-Latn-BA" dirty="0" smtClean="0"/>
          </a:p>
          <a:p>
            <a:r>
              <a:rPr lang="bs-Latn-BA" dirty="0" smtClean="0"/>
              <a:t>Nastala </a:t>
            </a:r>
            <a:r>
              <a:rPr lang="bs-Latn-BA" dirty="0"/>
              <a:t>je izreka </a:t>
            </a:r>
            <a:r>
              <a:rPr lang="bs-Latn-BA" b="1" i="1" dirty="0"/>
              <a:t>condominium est mater ricsarum </a:t>
            </a:r>
            <a:r>
              <a:rPr lang="bs-Latn-BA" dirty="0"/>
              <a:t>– “suvlasništvo je majka </a:t>
            </a:r>
            <a:r>
              <a:rPr lang="bs-Latn-BA" dirty="0" smtClean="0"/>
              <a:t>svađa </a:t>
            </a:r>
            <a:r>
              <a:rPr lang="bs-Latn-BA" dirty="0"/>
              <a:t>i sporova”. </a:t>
            </a:r>
          </a:p>
          <a:p>
            <a:endParaRPr lang="bs-Latn-BA" dirty="0"/>
          </a:p>
        </p:txBody>
      </p:sp>
    </p:spTree>
    <p:extLst>
      <p:ext uri="{BB962C8B-B14F-4D97-AF65-F5344CB8AC3E}">
        <p14:creationId xmlns:p14="http://schemas.microsoft.com/office/powerpoint/2010/main" val="27543929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dirty="0"/>
              <a:t>Suvlasničke zajednice u principu traju kratko vrijeme. </a:t>
            </a:r>
            <a:endParaRPr lang="bs-Latn-BA" dirty="0" smtClean="0"/>
          </a:p>
          <a:p>
            <a:r>
              <a:rPr lang="bs-Latn-BA" dirty="0" smtClean="0"/>
              <a:t>Svaki </a:t>
            </a:r>
            <a:r>
              <a:rPr lang="bs-Latn-BA" dirty="0"/>
              <a:t>od suvlasnika može pokrenuti parnicu za razvrgnuće suvlasničke zajednice. </a:t>
            </a:r>
            <a:endParaRPr lang="bs-Latn-BA" dirty="0" smtClean="0"/>
          </a:p>
          <a:p>
            <a:r>
              <a:rPr lang="bs-Latn-BA" dirty="0" smtClean="0"/>
              <a:t>S </a:t>
            </a:r>
            <a:r>
              <a:rPr lang="bs-Latn-BA" dirty="0"/>
              <a:t>obzirom na cilj suvlasničke zajednice, za tu svrhu su mogle biti upotrijebljene slijedeće tužbe: </a:t>
            </a:r>
          </a:p>
          <a:p>
            <a:r>
              <a:rPr lang="bs-Latn-BA" dirty="0"/>
              <a:t>- </a:t>
            </a:r>
            <a:r>
              <a:rPr lang="bs-Latn-BA" b="1" i="1" dirty="0"/>
              <a:t>actio familiae erticunde </a:t>
            </a:r>
            <a:r>
              <a:rPr lang="bs-Latn-BA" dirty="0"/>
              <a:t>– tužba za razvrgnuće suvlasničke zajednice nastale </a:t>
            </a:r>
            <a:r>
              <a:rPr lang="bs-Latn-BA" dirty="0" smtClean="0"/>
              <a:t>nasljeđivanjem</a:t>
            </a:r>
            <a:r>
              <a:rPr lang="bs-Latn-BA" dirty="0"/>
              <a:t>; </a:t>
            </a:r>
          </a:p>
          <a:p>
            <a:r>
              <a:rPr lang="bs-Latn-BA" dirty="0"/>
              <a:t>- </a:t>
            </a:r>
            <a:r>
              <a:rPr lang="bs-Latn-BA" b="1" i="1" dirty="0"/>
              <a:t>actio finium regundorum </a:t>
            </a:r>
            <a:r>
              <a:rPr lang="bs-Latn-BA" dirty="0"/>
              <a:t>– tužba za razrješavanje sporova oko </a:t>
            </a:r>
            <a:r>
              <a:rPr lang="bs-Latn-BA" dirty="0" smtClean="0"/>
              <a:t>međe između </a:t>
            </a:r>
            <a:r>
              <a:rPr lang="bs-Latn-BA" dirty="0"/>
              <a:t>zemljišta </a:t>
            </a:r>
          </a:p>
          <a:p>
            <a:r>
              <a:rPr lang="bs-Latn-BA" dirty="0"/>
              <a:t>- </a:t>
            </a:r>
            <a:r>
              <a:rPr lang="bs-Latn-BA" b="1" i="1" dirty="0"/>
              <a:t>acio communi dividundo </a:t>
            </a:r>
            <a:r>
              <a:rPr lang="bs-Latn-BA" dirty="0"/>
              <a:t>- tužba za razvrgavanje svih ostalih tipova suvlasničkih zajednica. </a:t>
            </a:r>
          </a:p>
          <a:p>
            <a:endParaRPr lang="bs-Latn-BA" dirty="0"/>
          </a:p>
        </p:txBody>
      </p:sp>
    </p:spTree>
    <p:extLst>
      <p:ext uri="{BB962C8B-B14F-4D97-AF65-F5344CB8AC3E}">
        <p14:creationId xmlns:p14="http://schemas.microsoft.com/office/powerpoint/2010/main" val="15205701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dirty="0"/>
              <a:t>Tužbe za razvrgnuće suvlasničke zajednice su u svojoj formuli sadržavale tzv</a:t>
            </a:r>
            <a:r>
              <a:rPr lang="bs-Latn-BA" dirty="0" smtClean="0"/>
              <a:t>. </a:t>
            </a:r>
            <a:r>
              <a:rPr lang="bs-Latn-BA" b="1" i="1" dirty="0" smtClean="0"/>
              <a:t>ad </a:t>
            </a:r>
            <a:r>
              <a:rPr lang="bs-Latn-BA" b="1" i="1" dirty="0"/>
              <a:t>iudicitio</a:t>
            </a:r>
            <a:r>
              <a:rPr lang="bs-Latn-BA" dirty="0"/>
              <a:t>, prema kojoj je sudija imao vrlo široka ovlaštenja pri donošenju odluke o razvrgnuću suvlasničke zajednice. </a:t>
            </a:r>
            <a:endParaRPr lang="bs-Latn-BA" dirty="0" smtClean="0"/>
          </a:p>
          <a:p>
            <a:r>
              <a:rPr lang="bs-Latn-BA" dirty="0" smtClean="0"/>
              <a:t>S </a:t>
            </a:r>
            <a:r>
              <a:rPr lang="bs-Latn-BA" dirty="0"/>
              <a:t>obzirom na prirodu stvari koja je predmet suvlasništva, sudija je mogao postupiti na različite načine. </a:t>
            </a:r>
            <a:endParaRPr lang="bs-Latn-BA" dirty="0" smtClean="0"/>
          </a:p>
          <a:p>
            <a:r>
              <a:rPr lang="bs-Latn-BA" dirty="0" smtClean="0"/>
              <a:t>Ukoliko </a:t>
            </a:r>
            <a:r>
              <a:rPr lang="bs-Latn-BA" dirty="0"/>
              <a:t>je npr</a:t>
            </a:r>
            <a:r>
              <a:rPr lang="bs-Latn-BA" dirty="0" smtClean="0"/>
              <a:t>. predmet </a:t>
            </a:r>
            <a:r>
              <a:rPr lang="bs-Latn-BA" dirty="0"/>
              <a:t>suvlasništva bila djeljiva stvar, sudija bi najčešće izvršio fizičku podjelu stvari i pojedine fizičke dijelove dodijelio u vlasništvo dotadašnjim suvlasnicima u srazmjeru sa njihovim suvlasničkim dijelovima. </a:t>
            </a:r>
          </a:p>
        </p:txBody>
      </p:sp>
    </p:spTree>
    <p:extLst>
      <p:ext uri="{BB962C8B-B14F-4D97-AF65-F5344CB8AC3E}">
        <p14:creationId xmlns:p14="http://schemas.microsoft.com/office/powerpoint/2010/main" val="1426664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Ukoliko je predmet suvlasništva nedjeljiva stvar, sudija je mogao naložiti prodaju stvari na javnoj dražbi, a kupovnu cijenu podijeliti </a:t>
            </a:r>
            <a:r>
              <a:rPr lang="bs-Latn-BA" dirty="0" smtClean="0"/>
              <a:t>među </a:t>
            </a:r>
            <a:r>
              <a:rPr lang="bs-Latn-BA" dirty="0"/>
              <a:t>suvlasnicima u srazmjeri sa suvlasničkim dijelom, ili je mogao stvar dosuditi u vlasništvo jednog od suvlasnika, sa obavezom tog suvlasnika da ostalim suvlasnicima nadoknadi novčanu protuvrijednost njihovih suvlasničkih dijelova. </a:t>
            </a:r>
          </a:p>
          <a:p>
            <a:endParaRPr lang="bs-Latn-BA" dirty="0"/>
          </a:p>
        </p:txBody>
      </p:sp>
    </p:spTree>
    <p:extLst>
      <p:ext uri="{BB962C8B-B14F-4D97-AF65-F5344CB8AC3E}">
        <p14:creationId xmlns:p14="http://schemas.microsoft.com/office/powerpoint/2010/main" val="37281406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OGRANIČENJE VLASNIŠTVA </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Potrebe praktičnog života dovele su do određenih ograničenja vlasništva, naročito vlasništva nekretnina. </a:t>
            </a:r>
            <a:endParaRPr lang="bs-Latn-BA" dirty="0" smtClean="0"/>
          </a:p>
          <a:p>
            <a:r>
              <a:rPr lang="bs-Latn-BA" dirty="0" smtClean="0"/>
              <a:t>Takva </a:t>
            </a:r>
            <a:r>
              <a:rPr lang="bs-Latn-BA" dirty="0"/>
              <a:t>ograničenja postojala su u interesu susjeda (tzv.susjedovno pravo) ili u javnom, odnosno općem interesu. </a:t>
            </a:r>
          </a:p>
        </p:txBody>
      </p:sp>
    </p:spTree>
    <p:extLst>
      <p:ext uri="{BB962C8B-B14F-4D97-AF65-F5344CB8AC3E}">
        <p14:creationId xmlns:p14="http://schemas.microsoft.com/office/powerpoint/2010/main" val="28816338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r>
              <a:rPr lang="bs-Latn-BA" dirty="0"/>
              <a:t>Ograničenja u interesu susjeda postojala su već u Zakoniku XII ploča, a značajna su: </a:t>
            </a:r>
          </a:p>
          <a:p>
            <a:r>
              <a:rPr lang="bs-Latn-BA" dirty="0"/>
              <a:t>a) Vlasnik poljoprivrednog zemljišta morao je trpiti da grane sa susjedovog drveta prelaze na njegovo zemljište, ali samo u visini iznad 15 stopa</a:t>
            </a:r>
            <a:r>
              <a:rPr lang="bs-Latn-BA" dirty="0" smtClean="0"/>
              <a:t>.</a:t>
            </a:r>
          </a:p>
          <a:p>
            <a:r>
              <a:rPr lang="bs-Latn-BA" dirty="0" smtClean="0"/>
              <a:t> </a:t>
            </a:r>
            <a:r>
              <a:rPr lang="bs-Latn-BA" dirty="0"/>
              <a:t>Niže grane mogao je sam posjeći jer su mu zasjenjivale zemlju. </a:t>
            </a:r>
            <a:endParaRPr lang="bs-Latn-BA" dirty="0" smtClean="0"/>
          </a:p>
          <a:p>
            <a:r>
              <a:rPr lang="bs-Latn-BA" dirty="0" smtClean="0"/>
              <a:t>Takođe </a:t>
            </a:r>
            <a:r>
              <a:rPr lang="bs-Latn-BA" dirty="0"/>
              <a:t>je mogao ukloniti susjedovo drvo koje je širilo grane nad njegovom kućom, ukoliko to na njegov zahtjev ne bi učinio sam susjed. </a:t>
            </a:r>
            <a:endParaRPr lang="bs-Latn-BA" dirty="0" smtClean="0"/>
          </a:p>
          <a:p>
            <a:r>
              <a:rPr lang="bs-Latn-BA" dirty="0" smtClean="0"/>
              <a:t>Mogao </a:t>
            </a:r>
            <a:r>
              <a:rPr lang="bs-Latn-BA" dirty="0"/>
              <a:t>je isjeći i korijenje koje bi prodrlo na njegovu stranu, posebno ako je ugrožavalo temelje kuće. </a:t>
            </a:r>
          </a:p>
          <a:p>
            <a:endParaRPr lang="bs-Latn-BA" dirty="0"/>
          </a:p>
        </p:txBody>
      </p:sp>
    </p:spTree>
    <p:extLst>
      <p:ext uri="{BB962C8B-B14F-4D97-AF65-F5344CB8AC3E}">
        <p14:creationId xmlns:p14="http://schemas.microsoft.com/office/powerpoint/2010/main" val="6176847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dirty="0"/>
              <a:t>b) Plodove koji s drveta padnu na susjedovo zemljište vlasnik drveta je mogao sabirati svakog trećeg dana. </a:t>
            </a:r>
            <a:endParaRPr lang="bs-Latn-BA" dirty="0" smtClean="0"/>
          </a:p>
          <a:p>
            <a:r>
              <a:rPr lang="bs-Latn-BA" dirty="0" smtClean="0"/>
              <a:t>Pretor </a:t>
            </a:r>
            <a:r>
              <a:rPr lang="bs-Latn-BA" dirty="0"/>
              <a:t>je to proširio na sve plodove dajući u tu svrhu </a:t>
            </a:r>
            <a:r>
              <a:rPr lang="bs-Latn-BA" b="1" i="1" dirty="0"/>
              <a:t>interdictum de glande legenda</a:t>
            </a:r>
            <a:r>
              <a:rPr lang="bs-Latn-BA" dirty="0"/>
              <a:t>. </a:t>
            </a:r>
          </a:p>
          <a:p>
            <a:r>
              <a:rPr lang="bs-Latn-BA" dirty="0"/>
              <a:t>c) Vlasnik susjednog zemljišta mogao je sa </a:t>
            </a:r>
            <a:r>
              <a:rPr lang="bs-Latn-BA" b="1" i="1" dirty="0"/>
              <a:t>actio aquae pluviae arcendae </a:t>
            </a:r>
            <a:r>
              <a:rPr lang="bs-Latn-BA" dirty="0"/>
              <a:t>tražiti da susjed ukloni naprave koje bi uzrokovale jače prodiranje vode na susjedovo (niže) zemljište. </a:t>
            </a:r>
            <a:endParaRPr lang="bs-Latn-BA" dirty="0" smtClean="0"/>
          </a:p>
          <a:p>
            <a:r>
              <a:rPr lang="bs-Latn-BA" dirty="0" smtClean="0"/>
              <a:t>Justinijanovo </a:t>
            </a:r>
            <a:r>
              <a:rPr lang="bs-Latn-BA" dirty="0"/>
              <a:t>pravo je detaljno propisalo regulisanje oticanja i </a:t>
            </a:r>
            <a:r>
              <a:rPr lang="bs-Latn-BA" dirty="0" smtClean="0"/>
              <a:t>odvođenja </a:t>
            </a:r>
            <a:r>
              <a:rPr lang="bs-Latn-BA" dirty="0"/>
              <a:t>voda na štetu susjednog zemljišta. </a:t>
            </a:r>
          </a:p>
          <a:p>
            <a:endParaRPr lang="bs-Latn-BA" dirty="0"/>
          </a:p>
        </p:txBody>
      </p:sp>
    </p:spTree>
    <p:extLst>
      <p:ext uri="{BB962C8B-B14F-4D97-AF65-F5344CB8AC3E}">
        <p14:creationId xmlns:p14="http://schemas.microsoft.com/office/powerpoint/2010/main" val="25706410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r>
              <a:rPr lang="bs-Latn-BA" dirty="0"/>
              <a:t>d) Vlasnik je morao trpiti štetne imisije (dim, prašinu, paru, vodu, smrad, itd), ukoliko nisu prelazile granice normalnog uživanja zemljišta i nisu bile prekomjerne. </a:t>
            </a:r>
            <a:endParaRPr lang="bs-Latn-BA" dirty="0" smtClean="0"/>
          </a:p>
          <a:p>
            <a:r>
              <a:rPr lang="bs-Latn-BA" dirty="0" smtClean="0"/>
              <a:t>U </a:t>
            </a:r>
            <a:r>
              <a:rPr lang="bs-Latn-BA" dirty="0"/>
              <a:t>suprotnom ih je mogao zabraniti. </a:t>
            </a:r>
            <a:endParaRPr lang="bs-Latn-BA" dirty="0" smtClean="0"/>
          </a:p>
          <a:p>
            <a:r>
              <a:rPr lang="bs-Latn-BA" dirty="0" smtClean="0"/>
              <a:t>Međutim</a:t>
            </a:r>
            <a:r>
              <a:rPr lang="bs-Latn-BA" dirty="0"/>
              <a:t>, vrlo problematično je pitanje </a:t>
            </a:r>
            <a:r>
              <a:rPr lang="bs-Latn-BA" dirty="0" smtClean="0"/>
              <a:t>utvrđivanja </a:t>
            </a:r>
            <a:r>
              <a:rPr lang="bs-Latn-BA" dirty="0"/>
              <a:t>dozvoljenih granica imisija. </a:t>
            </a:r>
          </a:p>
          <a:p>
            <a:r>
              <a:rPr lang="bs-Latn-BA" dirty="0"/>
              <a:t>e) Zbog prolaza do nečijeg groba, vlasnik je mogao biti prisiljen da uz odštetu ustupi takav prolaz preko svog zemljišta. </a:t>
            </a:r>
          </a:p>
          <a:p>
            <a:endParaRPr lang="bs-Latn-BA" dirty="0"/>
          </a:p>
        </p:txBody>
      </p:sp>
    </p:spTree>
    <p:extLst>
      <p:ext uri="{BB962C8B-B14F-4D97-AF65-F5344CB8AC3E}">
        <p14:creationId xmlns:p14="http://schemas.microsoft.com/office/powerpoint/2010/main" val="35835545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Dugo vremena je vladao princip </a:t>
            </a:r>
            <a:r>
              <a:rPr lang="bs-Latn-BA" b="1" i="1" dirty="0"/>
              <a:t>qui iure suo utitur neminem legit </a:t>
            </a:r>
            <a:r>
              <a:rPr lang="bs-Latn-BA" dirty="0"/>
              <a:t>– “onaj ko se koristi svojim pravom ne šteti drugome”. </a:t>
            </a:r>
            <a:endParaRPr lang="bs-Latn-BA" dirty="0" smtClean="0"/>
          </a:p>
          <a:p>
            <a:r>
              <a:rPr lang="bs-Latn-BA" dirty="0" smtClean="0"/>
              <a:t>Međutim</a:t>
            </a:r>
            <a:r>
              <a:rPr lang="bs-Latn-BA" dirty="0"/>
              <a:t>, na osnovu iskustva prakse </a:t>
            </a:r>
            <a:r>
              <a:rPr lang="bs-Latn-BA" dirty="0" smtClean="0"/>
              <a:t>izgrađen </a:t>
            </a:r>
            <a:r>
              <a:rPr lang="bs-Latn-BA" dirty="0"/>
              <a:t>je pojam zloupotrebe subjektivnog prava, odnosno pojam </a:t>
            </a:r>
            <a:r>
              <a:rPr lang="bs-Latn-BA" b="1" dirty="0"/>
              <a:t>šikane</a:t>
            </a:r>
            <a:r>
              <a:rPr lang="bs-Latn-BA" dirty="0"/>
              <a:t>, gdje se neko koristi svojim pravom ne u cilju ostvarivanja ovlaštenja iz tog prava, već u cilju nanošenja štete drugome. </a:t>
            </a:r>
            <a:endParaRPr lang="bs-Latn-BA" dirty="0" smtClean="0"/>
          </a:p>
          <a:p>
            <a:r>
              <a:rPr lang="bs-Latn-BA" dirty="0" smtClean="0"/>
              <a:t>Ovaj </a:t>
            </a:r>
            <a:r>
              <a:rPr lang="bs-Latn-BA" dirty="0"/>
              <a:t>pojam je izgradila pandektna pravna nauka.</a:t>
            </a:r>
          </a:p>
          <a:p>
            <a:endParaRPr lang="bs-Latn-BA" dirty="0"/>
          </a:p>
        </p:txBody>
      </p:sp>
    </p:spTree>
    <p:extLst>
      <p:ext uri="{BB962C8B-B14F-4D97-AF65-F5344CB8AC3E}">
        <p14:creationId xmlns:p14="http://schemas.microsoft.com/office/powerpoint/2010/main" val="42528042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287963"/>
          </a:xfrm>
        </p:spPr>
        <p:txBody>
          <a:bodyPr>
            <a:normAutofit lnSpcReduction="10000"/>
          </a:bodyPr>
          <a:lstStyle/>
          <a:p>
            <a:pPr marL="0" indent="0">
              <a:buNone/>
            </a:pPr>
            <a:endParaRPr lang="bs-Latn-BA" dirty="0"/>
          </a:p>
          <a:p>
            <a:r>
              <a:rPr lang="bs-Latn-BA" dirty="0" smtClean="0"/>
              <a:t>Određena </a:t>
            </a:r>
            <a:r>
              <a:rPr lang="bs-Latn-BA" dirty="0"/>
              <a:t>ograničenja postojala su i u javnom interesu, posebno u carsko doba. </a:t>
            </a:r>
            <a:endParaRPr lang="bs-Latn-BA" dirty="0" smtClean="0"/>
          </a:p>
          <a:p>
            <a:r>
              <a:rPr lang="bs-Latn-BA" dirty="0" smtClean="0"/>
              <a:t>Tako </a:t>
            </a:r>
            <a:r>
              <a:rPr lang="bs-Latn-BA" dirty="0"/>
              <a:t>je postojala ustanova eksproprijacije za javne potrebe, npr</a:t>
            </a:r>
            <a:r>
              <a:rPr lang="bs-Latn-BA" dirty="0" smtClean="0"/>
              <a:t>. za </a:t>
            </a:r>
            <a:r>
              <a:rPr lang="bs-Latn-BA" dirty="0"/>
              <a:t>izgradnju vodovoda, ulica itd. </a:t>
            </a:r>
            <a:endParaRPr lang="bs-Latn-BA" dirty="0" smtClean="0"/>
          </a:p>
          <a:p>
            <a:r>
              <a:rPr lang="bs-Latn-BA" dirty="0" smtClean="0"/>
              <a:t>U </a:t>
            </a:r>
            <a:r>
              <a:rPr lang="bs-Latn-BA" dirty="0"/>
              <a:t>carsko doba postojali su propisi o zabrani rušenja zgrada u spekulativne svrhe (npr.radi prodaje materijala), zatim o </a:t>
            </a:r>
            <a:r>
              <a:rPr lang="bs-Latn-BA" dirty="0" smtClean="0"/>
              <a:t>građevinskom </a:t>
            </a:r>
            <a:r>
              <a:rPr lang="bs-Latn-BA" dirty="0"/>
              <a:t>redu u velikim gradovima (npr</a:t>
            </a:r>
            <a:r>
              <a:rPr lang="bs-Latn-BA" dirty="0" smtClean="0"/>
              <a:t>. najveća </a:t>
            </a:r>
            <a:r>
              <a:rPr lang="bs-Latn-BA" dirty="0"/>
              <a:t>dozvoljena visina zgrada) itd. </a:t>
            </a:r>
          </a:p>
          <a:p>
            <a:endParaRPr lang="bs-Latn-BA" dirty="0"/>
          </a:p>
        </p:txBody>
      </p:sp>
    </p:spTree>
    <p:extLst>
      <p:ext uri="{BB962C8B-B14F-4D97-AF65-F5344CB8AC3E}">
        <p14:creationId xmlns:p14="http://schemas.microsoft.com/office/powerpoint/2010/main" val="4288345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normAutofit/>
          </a:bodyPr>
          <a:lstStyle/>
          <a:p>
            <a:r>
              <a:rPr lang="bs-Latn-BA" dirty="0"/>
              <a:t>b) </a:t>
            </a:r>
            <a:r>
              <a:rPr lang="bs-Latn-BA" b="1" i="1" dirty="0"/>
              <a:t>Possessio naturalis </a:t>
            </a:r>
            <a:r>
              <a:rPr lang="bs-Latn-BA" dirty="0"/>
              <a:t>ili </a:t>
            </a:r>
            <a:r>
              <a:rPr lang="bs-Latn-BA" b="1" dirty="0"/>
              <a:t>detencija </a:t>
            </a:r>
            <a:r>
              <a:rPr lang="bs-Latn-BA" dirty="0"/>
              <a:t>(držanje) ili izvedeni posjed, predstavlja faktičku vlast na tjelesnoj stvari, bez </a:t>
            </a:r>
            <a:r>
              <a:rPr lang="bs-Latn-BA" i="1" dirty="0"/>
              <a:t>animus possidendi</a:t>
            </a:r>
            <a:r>
              <a:rPr lang="bs-Latn-BA" dirty="0"/>
              <a:t>. </a:t>
            </a:r>
            <a:endParaRPr lang="bs-Latn-BA" dirty="0" smtClean="0"/>
          </a:p>
          <a:p>
            <a:r>
              <a:rPr lang="bs-Latn-BA" dirty="0" smtClean="0"/>
              <a:t>Ovdje </a:t>
            </a:r>
            <a:r>
              <a:rPr lang="bs-Latn-BA" dirty="0"/>
              <a:t>neko drži stvar za nekog trećeg, ne za sebe. </a:t>
            </a:r>
            <a:endParaRPr lang="bs-Latn-BA" dirty="0" smtClean="0"/>
          </a:p>
          <a:p>
            <a:r>
              <a:rPr lang="bs-Latn-BA" dirty="0" smtClean="0"/>
              <a:t>Posjednik </a:t>
            </a:r>
            <a:r>
              <a:rPr lang="bs-Latn-BA" dirty="0"/>
              <a:t>je taj treći, a onaj kod kojeg je stvar je samo detentor. </a:t>
            </a:r>
            <a:endParaRPr lang="bs-Latn-BA" dirty="0" smtClean="0"/>
          </a:p>
          <a:p>
            <a:r>
              <a:rPr lang="bs-Latn-BA" dirty="0" smtClean="0"/>
              <a:t>Npr.zakupac</a:t>
            </a:r>
            <a:r>
              <a:rPr lang="bs-Latn-BA" dirty="0"/>
              <a:t>, najmoprimac, depozitar su osobe koje su stvar preuzele od trećeg, po osnovu nekog pravnog posla.</a:t>
            </a:r>
          </a:p>
        </p:txBody>
      </p:sp>
    </p:spTree>
    <p:extLst>
      <p:ext uri="{BB962C8B-B14F-4D97-AF65-F5344CB8AC3E}">
        <p14:creationId xmlns:p14="http://schemas.microsoft.com/office/powerpoint/2010/main" val="2470334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OKUPACIJA (OCCUPATIO)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a:t>Postoje 2 načina sticanja prava vlasništva: originarni i derivativni. </a:t>
            </a:r>
            <a:endParaRPr lang="bs-Latn-BA" dirty="0" smtClean="0"/>
          </a:p>
          <a:p>
            <a:r>
              <a:rPr lang="bs-Latn-BA" dirty="0" smtClean="0"/>
              <a:t>Originarni </a:t>
            </a:r>
            <a:r>
              <a:rPr lang="bs-Latn-BA" dirty="0"/>
              <a:t>ili izvorni način sticanja obuhvata one akte koji se ne temelje na pravu svog prethodnika. </a:t>
            </a:r>
            <a:endParaRPr lang="bs-Latn-BA" dirty="0" smtClean="0"/>
          </a:p>
          <a:p>
            <a:r>
              <a:rPr lang="bs-Latn-BA" dirty="0" smtClean="0"/>
              <a:t>Kada </a:t>
            </a:r>
            <a:r>
              <a:rPr lang="bs-Latn-BA" dirty="0"/>
              <a:t>se govori o sticanju i prenošenju vlasništva, potrebno je istaći princip: </a:t>
            </a:r>
            <a:r>
              <a:rPr lang="bs-Latn-BA" b="1" i="1" dirty="0"/>
              <a:t>nemo plus iuris ad alium transphere potest quam ipse haberet </a:t>
            </a:r>
            <a:r>
              <a:rPr lang="bs-Latn-BA" dirty="0"/>
              <a:t>– “niko ne može na drugoga prenijeti više prava nego što sam ima”. </a:t>
            </a:r>
          </a:p>
        </p:txBody>
      </p:sp>
    </p:spTree>
    <p:extLst>
      <p:ext uri="{BB962C8B-B14F-4D97-AF65-F5344CB8AC3E}">
        <p14:creationId xmlns:p14="http://schemas.microsoft.com/office/powerpoint/2010/main" val="42044957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562600"/>
          </a:xfrm>
        </p:spPr>
        <p:txBody>
          <a:bodyPr>
            <a:normAutofit fontScale="92500" lnSpcReduction="10000"/>
          </a:bodyPr>
          <a:lstStyle/>
          <a:p>
            <a:r>
              <a:rPr lang="bs-Latn-BA" dirty="0"/>
              <a:t>O originarne načine sticanja vlasništva ubrajaju </a:t>
            </a:r>
            <a:r>
              <a:rPr lang="bs-Latn-BA" dirty="0" smtClean="0"/>
              <a:t>se:</a:t>
            </a:r>
          </a:p>
          <a:p>
            <a:r>
              <a:rPr lang="bs-Latn-BA" dirty="0" smtClean="0"/>
              <a:t> </a:t>
            </a:r>
            <a:r>
              <a:rPr lang="bs-Latn-BA" dirty="0"/>
              <a:t>okupacija (</a:t>
            </a:r>
            <a:r>
              <a:rPr lang="bs-Latn-BA" b="1" i="1" dirty="0"/>
              <a:t>occupatio</a:t>
            </a:r>
            <a:r>
              <a:rPr lang="bs-Latn-BA" dirty="0"/>
              <a:t>), </a:t>
            </a:r>
            <a:endParaRPr lang="bs-Latn-BA" dirty="0" smtClean="0"/>
          </a:p>
          <a:p>
            <a:r>
              <a:rPr lang="bs-Latn-BA" dirty="0" smtClean="0"/>
              <a:t>nalaz </a:t>
            </a:r>
            <a:r>
              <a:rPr lang="bs-Latn-BA" dirty="0"/>
              <a:t>blaga (</a:t>
            </a:r>
            <a:r>
              <a:rPr lang="bs-Latn-BA" b="1" i="1" dirty="0"/>
              <a:t>thesaurus</a:t>
            </a:r>
            <a:r>
              <a:rPr lang="bs-Latn-BA" dirty="0"/>
              <a:t>), </a:t>
            </a:r>
            <a:endParaRPr lang="bs-Latn-BA" dirty="0" smtClean="0"/>
          </a:p>
          <a:p>
            <a:r>
              <a:rPr lang="bs-Latn-BA" dirty="0" smtClean="0"/>
              <a:t>priraštaj </a:t>
            </a:r>
            <a:r>
              <a:rPr lang="bs-Latn-BA" dirty="0"/>
              <a:t>(</a:t>
            </a:r>
            <a:r>
              <a:rPr lang="bs-Latn-BA" b="1" i="1" dirty="0"/>
              <a:t>accessio</a:t>
            </a:r>
            <a:r>
              <a:rPr lang="bs-Latn-BA" dirty="0"/>
              <a:t>), </a:t>
            </a:r>
            <a:endParaRPr lang="bs-Latn-BA" dirty="0" smtClean="0"/>
          </a:p>
          <a:p>
            <a:r>
              <a:rPr lang="bs-Latn-BA" dirty="0" smtClean="0"/>
              <a:t>prerada </a:t>
            </a:r>
            <a:r>
              <a:rPr lang="bs-Latn-BA" dirty="0"/>
              <a:t>stvari (</a:t>
            </a:r>
            <a:r>
              <a:rPr lang="bs-Latn-BA" b="1" i="1" dirty="0"/>
              <a:t>specificatio</a:t>
            </a:r>
            <a:r>
              <a:rPr lang="bs-Latn-BA" dirty="0"/>
              <a:t>), </a:t>
            </a:r>
            <a:endParaRPr lang="bs-Latn-BA" dirty="0" smtClean="0"/>
          </a:p>
          <a:p>
            <a:r>
              <a:rPr lang="bs-Latn-BA" b="1" i="1" dirty="0" smtClean="0"/>
              <a:t>commixtio </a:t>
            </a:r>
            <a:r>
              <a:rPr lang="bs-Latn-BA" dirty="0"/>
              <a:t>i </a:t>
            </a:r>
            <a:r>
              <a:rPr lang="bs-Latn-BA" b="1" i="1" dirty="0"/>
              <a:t>confusio</a:t>
            </a:r>
            <a:r>
              <a:rPr lang="bs-Latn-BA" dirty="0"/>
              <a:t>, </a:t>
            </a:r>
            <a:endParaRPr lang="bs-Latn-BA" dirty="0" smtClean="0"/>
          </a:p>
          <a:p>
            <a:r>
              <a:rPr lang="bs-Latn-BA" dirty="0" smtClean="0"/>
              <a:t>sticanje </a:t>
            </a:r>
            <a:r>
              <a:rPr lang="bs-Latn-BA" dirty="0"/>
              <a:t>plodova, </a:t>
            </a:r>
            <a:endParaRPr lang="bs-Latn-BA" dirty="0" smtClean="0"/>
          </a:p>
          <a:p>
            <a:r>
              <a:rPr lang="bs-Latn-BA" b="1" i="1" dirty="0" smtClean="0"/>
              <a:t>usucapio</a:t>
            </a:r>
            <a:r>
              <a:rPr lang="bs-Latn-BA" dirty="0"/>
              <a:t>, </a:t>
            </a:r>
            <a:endParaRPr lang="bs-Latn-BA" dirty="0" smtClean="0"/>
          </a:p>
          <a:p>
            <a:r>
              <a:rPr lang="bs-Latn-BA" b="1" i="1" dirty="0" smtClean="0"/>
              <a:t>longi </a:t>
            </a:r>
            <a:r>
              <a:rPr lang="bs-Latn-BA" b="1" i="1" dirty="0"/>
              <a:t>temporis prescriptio </a:t>
            </a:r>
            <a:r>
              <a:rPr lang="bs-Latn-BA" dirty="0"/>
              <a:t>i </a:t>
            </a:r>
            <a:endParaRPr lang="bs-Latn-BA" dirty="0" smtClean="0"/>
          </a:p>
          <a:p>
            <a:r>
              <a:rPr lang="bs-Latn-BA" b="1" i="1" dirty="0" smtClean="0"/>
              <a:t>longissimi </a:t>
            </a:r>
            <a:r>
              <a:rPr lang="bs-Latn-BA" b="1" i="1" dirty="0"/>
              <a:t>temporis prescriptio</a:t>
            </a:r>
            <a:r>
              <a:rPr lang="bs-Latn-BA" dirty="0"/>
              <a:t>. </a:t>
            </a:r>
          </a:p>
          <a:p>
            <a:endParaRPr lang="bs-Latn-BA" dirty="0"/>
          </a:p>
        </p:txBody>
      </p:sp>
    </p:spTree>
    <p:extLst>
      <p:ext uri="{BB962C8B-B14F-4D97-AF65-F5344CB8AC3E}">
        <p14:creationId xmlns:p14="http://schemas.microsoft.com/office/powerpoint/2010/main" val="28172745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10000"/>
          </a:bodyPr>
          <a:lstStyle/>
          <a:p>
            <a:r>
              <a:rPr lang="bs-Latn-BA" dirty="0"/>
              <a:t>Okupacija je sticanje vlasništva na stvarima koje ne pripadaju nikome, a vrši se uzimanjem stvari u posjed sa voljom da se prisvoje. </a:t>
            </a:r>
            <a:endParaRPr lang="bs-Latn-BA" dirty="0" smtClean="0"/>
          </a:p>
          <a:p>
            <a:r>
              <a:rPr lang="bs-Latn-BA" dirty="0" smtClean="0"/>
              <a:t>To </a:t>
            </a:r>
            <a:r>
              <a:rPr lang="bs-Latn-BA" dirty="0"/>
              <a:t>je najstariji način sticanja vlasništva</a:t>
            </a:r>
            <a:r>
              <a:rPr lang="bs-Latn-BA" dirty="0" smtClean="0"/>
              <a:t>.</a:t>
            </a:r>
          </a:p>
          <a:p>
            <a:r>
              <a:rPr lang="bs-Latn-BA" dirty="0" smtClean="0"/>
              <a:t> </a:t>
            </a:r>
            <a:r>
              <a:rPr lang="bs-Latn-BA" dirty="0"/>
              <a:t>Kao stvari bez gospodara (</a:t>
            </a:r>
            <a:r>
              <a:rPr lang="bs-Latn-BA" i="1" dirty="0"/>
              <a:t>res nullius</a:t>
            </a:r>
            <a:r>
              <a:rPr lang="bs-Latn-BA" dirty="0"/>
              <a:t>), koje podliježu okupaciji, smatrale su se stvari koje nikada nisu imale vlasnika (divlje životinje, novootkriveno ostrvo, itd), zatim stvari stranaca koji nisu bili zaštićeni ugovornim odnosima, stvari neprijatelja, te stvari koje je njihov vlasnik napustio (derelinkvirao). </a:t>
            </a:r>
          </a:p>
          <a:p>
            <a:endParaRPr lang="bs-Latn-BA" dirty="0"/>
          </a:p>
        </p:txBody>
      </p:sp>
    </p:spTree>
    <p:extLst>
      <p:ext uri="{BB962C8B-B14F-4D97-AF65-F5344CB8AC3E}">
        <p14:creationId xmlns:p14="http://schemas.microsoft.com/office/powerpoint/2010/main" val="11532496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 </a:t>
            </a:r>
            <a:br>
              <a:rPr lang="bs-Latn-BA" dirty="0"/>
            </a:br>
            <a:r>
              <a:rPr lang="bs-Latn-BA" b="1" u="sng" dirty="0"/>
              <a:t>NALAZ BLAGA (THESAURUS)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a:t>Pod blagom (</a:t>
            </a:r>
            <a:r>
              <a:rPr lang="bs-Latn-BA" b="1" i="1" dirty="0"/>
              <a:t>thesaurus</a:t>
            </a:r>
            <a:r>
              <a:rPr lang="bs-Latn-BA" dirty="0"/>
              <a:t>) se podrazumijevaju pokretne stvari veće vrijednosti (novac, dragocjenosti </a:t>
            </a:r>
            <a:r>
              <a:rPr lang="bs-Latn-BA" dirty="0" smtClean="0"/>
              <a:t>itd.) </a:t>
            </a:r>
            <a:r>
              <a:rPr lang="bs-Latn-BA" dirty="0"/>
              <a:t>koje su toliko dugo vremena sakrivene da im se više ne može ustanoviti vlasnik. </a:t>
            </a:r>
            <a:endParaRPr lang="bs-Latn-BA" dirty="0" smtClean="0"/>
          </a:p>
          <a:p>
            <a:r>
              <a:rPr lang="bs-Latn-BA" dirty="0" smtClean="0"/>
              <a:t>Za </a:t>
            </a:r>
            <a:r>
              <a:rPr lang="bs-Latn-BA" dirty="0"/>
              <a:t>blago </a:t>
            </a:r>
            <a:r>
              <a:rPr lang="bs-Latn-BA" dirty="0" smtClean="0"/>
              <a:t>pronađeno </a:t>
            </a:r>
            <a:r>
              <a:rPr lang="bs-Latn-BA" dirty="0"/>
              <a:t>u nekretnini (zakopano u zemlji ili uzidano u zgradi) postavlja se pitanje da li ono pripada pronalazaču, bez koga se ne bi pronašlo ili vlasniku nekretnine, koji je potencijalno vlasnik svega što je u nekretnini. </a:t>
            </a:r>
          </a:p>
        </p:txBody>
      </p:sp>
    </p:spTree>
    <p:extLst>
      <p:ext uri="{BB962C8B-B14F-4D97-AF65-F5344CB8AC3E}">
        <p14:creationId xmlns:p14="http://schemas.microsoft.com/office/powerpoint/2010/main" val="33239230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Hadrijan i Justinijanovo pravo riješili su tako da </a:t>
            </a:r>
            <a:r>
              <a:rPr lang="bs-Latn-BA" b="1" dirty="0"/>
              <a:t>slučajno </a:t>
            </a:r>
            <a:r>
              <a:rPr lang="bs-Latn-BA" b="1" dirty="0" smtClean="0"/>
              <a:t>pronađeno </a:t>
            </a:r>
            <a:r>
              <a:rPr lang="bs-Latn-BA" dirty="0"/>
              <a:t>blago pripada pola vlasniku, a pola pronalazaču. </a:t>
            </a:r>
            <a:endParaRPr lang="bs-Latn-BA" dirty="0" smtClean="0"/>
          </a:p>
          <a:p>
            <a:r>
              <a:rPr lang="bs-Latn-BA" dirty="0" smtClean="0"/>
              <a:t>To </a:t>
            </a:r>
            <a:r>
              <a:rPr lang="bs-Latn-BA" dirty="0"/>
              <a:t>nije važilo ako bi neko tražio blago namjerno ili uprkos vlasnikovoj zabrani</a:t>
            </a:r>
            <a:r>
              <a:rPr lang="bs-Latn-BA" dirty="0" smtClean="0"/>
              <a:t>.</a:t>
            </a:r>
          </a:p>
          <a:p>
            <a:r>
              <a:rPr lang="bs-Latn-BA" dirty="0" smtClean="0"/>
              <a:t> </a:t>
            </a:r>
            <a:r>
              <a:rPr lang="bs-Latn-BA" dirty="0"/>
              <a:t>Tada je sve pripadalo vlasniku. </a:t>
            </a:r>
          </a:p>
          <a:p>
            <a:endParaRPr lang="bs-Latn-BA" dirty="0"/>
          </a:p>
        </p:txBody>
      </p:sp>
    </p:spTree>
    <p:extLst>
      <p:ext uri="{BB962C8B-B14F-4D97-AF65-F5344CB8AC3E}">
        <p14:creationId xmlns:p14="http://schemas.microsoft.com/office/powerpoint/2010/main" val="5397443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PRIRAŠTAJ (ACCESSIO) </a:t>
            </a:r>
            <a:r>
              <a:rPr lang="bs-Latn-BA" dirty="0"/>
              <a:t/>
            </a:r>
            <a:br>
              <a:rPr lang="bs-Latn-BA" dirty="0"/>
            </a:br>
            <a:endParaRPr lang="bs-Latn-BA" dirty="0"/>
          </a:p>
        </p:txBody>
      </p:sp>
      <p:sp>
        <p:nvSpPr>
          <p:cNvPr id="3" name="Content Placeholder 2"/>
          <p:cNvSpPr>
            <a:spLocks noGrp="1"/>
          </p:cNvSpPr>
          <p:nvPr>
            <p:ph idx="1"/>
          </p:nvPr>
        </p:nvSpPr>
        <p:spPr/>
        <p:txBody>
          <a:bodyPr>
            <a:normAutofit lnSpcReduction="10000"/>
          </a:bodyPr>
          <a:lstStyle/>
          <a:p>
            <a:r>
              <a:rPr lang="bs-Latn-BA" b="1" i="1" dirty="0"/>
              <a:t>Accesio </a:t>
            </a:r>
            <a:r>
              <a:rPr lang="bs-Latn-BA" dirty="0"/>
              <a:t>je sticanje vlasništva tako što se neka tuĐa stvar kao uzgredna spoji sa drugom, glavnom stvari, te postane njen sastavni dio, a vlasnik glavne stvari postane vlasnikom nove cjeline. </a:t>
            </a:r>
            <a:endParaRPr lang="bs-Latn-BA" dirty="0" smtClean="0"/>
          </a:p>
          <a:p>
            <a:r>
              <a:rPr lang="bs-Latn-BA" dirty="0" smtClean="0"/>
              <a:t>Dakle</a:t>
            </a:r>
            <a:r>
              <a:rPr lang="bs-Latn-BA" dirty="0"/>
              <a:t>, uslovi akcesije su spajanje i akcesornost. </a:t>
            </a:r>
            <a:endParaRPr lang="bs-Latn-BA" dirty="0" smtClean="0"/>
          </a:p>
          <a:p>
            <a:r>
              <a:rPr lang="bs-Latn-BA" dirty="0" smtClean="0"/>
              <a:t>Razlikuje </a:t>
            </a:r>
            <a:r>
              <a:rPr lang="bs-Latn-BA" dirty="0"/>
              <a:t>se spajanje pokretne sa pokretnom i pokretne sa nepokretnom stvari. </a:t>
            </a:r>
          </a:p>
          <a:p>
            <a:endParaRPr lang="bs-Latn-BA" dirty="0"/>
          </a:p>
        </p:txBody>
      </p:sp>
    </p:spTree>
    <p:extLst>
      <p:ext uri="{BB962C8B-B14F-4D97-AF65-F5344CB8AC3E}">
        <p14:creationId xmlns:p14="http://schemas.microsoft.com/office/powerpoint/2010/main" val="17963314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Kod priraštaja, tj</a:t>
            </a:r>
            <a:r>
              <a:rPr lang="bs-Latn-BA" dirty="0" smtClean="0"/>
              <a:t>. mehaničkog </a:t>
            </a:r>
            <a:r>
              <a:rPr lang="bs-Latn-BA" dirty="0"/>
              <a:t>spajanja pokretne sa pokretnom stvari, osnovno pitanje bilo je koja se stvar smatra glavnom, a koja uzgrednom jer je od toga zavisilo vlasništvo nove cjeline. </a:t>
            </a:r>
            <a:endParaRPr lang="bs-Latn-BA" dirty="0" smtClean="0"/>
          </a:p>
          <a:p>
            <a:r>
              <a:rPr lang="bs-Latn-BA" dirty="0" smtClean="0"/>
              <a:t>Prevladalo </a:t>
            </a:r>
            <a:r>
              <a:rPr lang="bs-Latn-BA" dirty="0"/>
              <a:t>je mišljenje Prokulovaca koji su glavnom smatrali stvar koja je </a:t>
            </a:r>
            <a:r>
              <a:rPr lang="bs-Latn-BA" dirty="0" smtClean="0"/>
              <a:t>određivala </a:t>
            </a:r>
            <a:r>
              <a:rPr lang="bs-Latn-BA" b="1" dirty="0"/>
              <a:t>ekonomsku suštinu nove cjeline </a:t>
            </a:r>
            <a:r>
              <a:rPr lang="bs-Latn-BA" dirty="0"/>
              <a:t>(npr</a:t>
            </a:r>
            <a:r>
              <a:rPr lang="bs-Latn-BA" dirty="0" smtClean="0"/>
              <a:t>. dragi </a:t>
            </a:r>
            <a:r>
              <a:rPr lang="bs-Latn-BA" dirty="0"/>
              <a:t>kamen spojen sa prstenom pripadao je vlasniku prstena).</a:t>
            </a:r>
          </a:p>
        </p:txBody>
      </p:sp>
    </p:spTree>
    <p:extLst>
      <p:ext uri="{BB962C8B-B14F-4D97-AF65-F5344CB8AC3E}">
        <p14:creationId xmlns:p14="http://schemas.microsoft.com/office/powerpoint/2010/main" val="17587753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dirty="0"/>
              <a:t>Po istom principu rješavali su se slijedeći slučajevi mehaničkog spajanja: </a:t>
            </a:r>
          </a:p>
          <a:p>
            <a:r>
              <a:rPr lang="bs-Latn-BA" dirty="0"/>
              <a:t>a) </a:t>
            </a:r>
            <a:r>
              <a:rPr lang="bs-Latn-BA" b="1" i="1" dirty="0"/>
              <a:t>Textura </a:t>
            </a:r>
            <a:r>
              <a:rPr lang="bs-Latn-BA" dirty="0"/>
              <a:t>– </a:t>
            </a:r>
            <a:r>
              <a:rPr lang="bs-Latn-BA" dirty="0" smtClean="0"/>
              <a:t>tuđi </a:t>
            </a:r>
            <a:r>
              <a:rPr lang="bs-Latn-BA" dirty="0"/>
              <a:t>utkani konci po Justinijanovom pravu pripadaju vlasniku platna; </a:t>
            </a:r>
          </a:p>
          <a:p>
            <a:r>
              <a:rPr lang="bs-Latn-BA" dirty="0"/>
              <a:t>b) </a:t>
            </a:r>
            <a:r>
              <a:rPr lang="bs-Latn-BA" b="1" i="1" dirty="0"/>
              <a:t>Tinctura </a:t>
            </a:r>
            <a:r>
              <a:rPr lang="bs-Latn-BA" dirty="0"/>
              <a:t>– </a:t>
            </a:r>
            <a:r>
              <a:rPr lang="bs-Latn-BA" dirty="0" smtClean="0"/>
              <a:t>tuđa </a:t>
            </a:r>
            <a:r>
              <a:rPr lang="bs-Latn-BA" dirty="0"/>
              <a:t>boja pripada vlasniku obojene tkanine; </a:t>
            </a:r>
          </a:p>
          <a:p>
            <a:r>
              <a:rPr lang="bs-Latn-BA" dirty="0"/>
              <a:t>c) </a:t>
            </a:r>
            <a:r>
              <a:rPr lang="bs-Latn-BA" b="1" i="1" dirty="0"/>
              <a:t>Scriptura </a:t>
            </a:r>
            <a:r>
              <a:rPr lang="bs-Latn-BA" dirty="0"/>
              <a:t>– Slova koja je drugi napisao pripadaju vlasniku papira; </a:t>
            </a:r>
          </a:p>
          <a:p>
            <a:r>
              <a:rPr lang="bs-Latn-BA" dirty="0"/>
              <a:t>d) </a:t>
            </a:r>
            <a:r>
              <a:rPr lang="bs-Latn-BA" b="1" i="1" dirty="0"/>
              <a:t>Pictura </a:t>
            </a:r>
            <a:r>
              <a:rPr lang="bs-Latn-BA" dirty="0"/>
              <a:t>– Ovdje je prevladalo stanovište da slika naslikana na </a:t>
            </a:r>
            <a:r>
              <a:rPr lang="bs-Latn-BA" dirty="0" smtClean="0"/>
              <a:t>tuđem </a:t>
            </a:r>
            <a:r>
              <a:rPr lang="bs-Latn-BA" dirty="0"/>
              <a:t>platnu pripada slikaru, jer je njegov udio vrijedniji. </a:t>
            </a:r>
          </a:p>
          <a:p>
            <a:endParaRPr lang="bs-Latn-BA" dirty="0"/>
          </a:p>
        </p:txBody>
      </p:sp>
    </p:spTree>
    <p:extLst>
      <p:ext uri="{BB962C8B-B14F-4D97-AF65-F5344CB8AC3E}">
        <p14:creationId xmlns:p14="http://schemas.microsoft.com/office/powerpoint/2010/main" val="38676902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s-Latn-BA" dirty="0"/>
              <a:t>Bitno je napomenuti da vlasnik glavne stvari ne stiče besplatno vlasništvo uzgredne stvari, već mora nadoknaditi vrijednost akcesorne stvari njenom vlasniku. </a:t>
            </a:r>
          </a:p>
          <a:p>
            <a:endParaRPr lang="bs-Latn-BA" dirty="0"/>
          </a:p>
        </p:txBody>
      </p:sp>
    </p:spTree>
    <p:extLst>
      <p:ext uri="{BB962C8B-B14F-4D97-AF65-F5344CB8AC3E}">
        <p14:creationId xmlns:p14="http://schemas.microsoft.com/office/powerpoint/2010/main" val="1850284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Kod priraštaja pokretne stvari nepokretnoj najvažniji su slučajevi: </a:t>
            </a:r>
          </a:p>
          <a:p>
            <a:pPr lvl="0"/>
            <a:r>
              <a:rPr lang="bs-Latn-BA" b="1" i="1" dirty="0"/>
              <a:t>a</a:t>
            </a:r>
            <a:r>
              <a:rPr lang="bs-Latn-BA" b="1" i="1" dirty="0" smtClean="0"/>
              <a:t>) Satio </a:t>
            </a:r>
            <a:r>
              <a:rPr lang="bs-Latn-BA" b="1" i="1" dirty="0"/>
              <a:t>– </a:t>
            </a:r>
            <a:r>
              <a:rPr lang="bs-Latn-BA" dirty="0"/>
              <a:t>sijanje na </a:t>
            </a:r>
            <a:r>
              <a:rPr lang="bs-Latn-BA" dirty="0" smtClean="0"/>
              <a:t>tuđem </a:t>
            </a:r>
            <a:r>
              <a:rPr lang="bs-Latn-BA" dirty="0"/>
              <a:t>zemljištu; </a:t>
            </a:r>
          </a:p>
          <a:p>
            <a:r>
              <a:rPr lang="bs-Latn-BA" dirty="0"/>
              <a:t>b) </a:t>
            </a:r>
            <a:r>
              <a:rPr lang="bs-Latn-BA" b="1" i="1" dirty="0"/>
              <a:t>Implantatio – </a:t>
            </a:r>
            <a:r>
              <a:rPr lang="bs-Latn-BA" dirty="0" smtClean="0"/>
              <a:t>sađenje </a:t>
            </a:r>
            <a:r>
              <a:rPr lang="bs-Latn-BA" dirty="0"/>
              <a:t>na </a:t>
            </a:r>
            <a:r>
              <a:rPr lang="bs-Latn-BA" dirty="0" smtClean="0"/>
              <a:t>tuđem </a:t>
            </a:r>
            <a:r>
              <a:rPr lang="bs-Latn-BA" dirty="0"/>
              <a:t>zemljištu; </a:t>
            </a:r>
          </a:p>
          <a:p>
            <a:r>
              <a:rPr lang="bs-Latn-BA" dirty="0"/>
              <a:t>c) </a:t>
            </a:r>
            <a:r>
              <a:rPr lang="bs-Latn-BA" b="1" i="1" dirty="0"/>
              <a:t>Inaedificatio – </a:t>
            </a:r>
            <a:r>
              <a:rPr lang="bs-Latn-BA" dirty="0" smtClean="0"/>
              <a:t>građenje </a:t>
            </a:r>
            <a:r>
              <a:rPr lang="bs-Latn-BA" dirty="0"/>
              <a:t>na </a:t>
            </a:r>
            <a:r>
              <a:rPr lang="bs-Latn-BA" dirty="0" smtClean="0"/>
              <a:t>tuđem </a:t>
            </a:r>
            <a:r>
              <a:rPr lang="bs-Latn-BA" dirty="0"/>
              <a:t>zemljištu ili </a:t>
            </a:r>
            <a:r>
              <a:rPr lang="bs-Latn-BA" dirty="0" smtClean="0"/>
              <a:t>građenje tuđim </a:t>
            </a:r>
            <a:r>
              <a:rPr lang="bs-Latn-BA" dirty="0"/>
              <a:t>materijalom na vlastitom zemljištu. </a:t>
            </a:r>
          </a:p>
          <a:p>
            <a:endParaRPr lang="bs-Latn-BA" dirty="0"/>
          </a:p>
        </p:txBody>
      </p:sp>
    </p:spTree>
    <p:extLst>
      <p:ext uri="{BB962C8B-B14F-4D97-AF65-F5344CB8AC3E}">
        <p14:creationId xmlns:p14="http://schemas.microsoft.com/office/powerpoint/2010/main" val="2720806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Detentor ne uživa posjedovnu zaštitu, osim u 3 posebna izuzetka predstavljena u: </a:t>
            </a:r>
            <a:endParaRPr lang="bs-Latn-BA" dirty="0" smtClean="0"/>
          </a:p>
          <a:p>
            <a:r>
              <a:rPr lang="bs-Latn-BA" b="1" dirty="0" smtClean="0"/>
              <a:t>založnom </a:t>
            </a:r>
            <a:r>
              <a:rPr lang="bs-Latn-BA" b="1" dirty="0"/>
              <a:t>vjerovniku </a:t>
            </a:r>
            <a:r>
              <a:rPr lang="bs-Latn-BA" dirty="0"/>
              <a:t>kojem je stvar predata u </a:t>
            </a:r>
            <a:r>
              <a:rPr lang="bs-Latn-BA" b="1" i="1" dirty="0"/>
              <a:t>pignus, </a:t>
            </a:r>
            <a:endParaRPr lang="bs-Latn-BA" b="1" i="1" dirty="0" smtClean="0"/>
          </a:p>
          <a:p>
            <a:r>
              <a:rPr lang="bs-Latn-BA" b="1" dirty="0" smtClean="0"/>
              <a:t>prekaristi</a:t>
            </a:r>
            <a:r>
              <a:rPr lang="bs-Latn-BA" dirty="0"/>
              <a:t>, tj.osobi kojoj je stvar predata na korištenje do svakodobnog opoziva i </a:t>
            </a:r>
            <a:endParaRPr lang="bs-Latn-BA" dirty="0" smtClean="0"/>
          </a:p>
          <a:p>
            <a:r>
              <a:rPr lang="bs-Latn-BA" b="1" dirty="0" smtClean="0"/>
              <a:t>sekvestru</a:t>
            </a:r>
            <a:r>
              <a:rPr lang="bs-Latn-BA" dirty="0"/>
              <a:t>, tj. osobi kojoj dvije stranke u sporu povodom neke stvari predaju spornu stvar da je sekvestar čuva za vrijeme spora sa dužnošću da je preda osobi koja je pobijedila u sporu. </a:t>
            </a:r>
          </a:p>
        </p:txBody>
      </p:sp>
    </p:spTree>
    <p:extLst>
      <p:ext uri="{BB962C8B-B14F-4D97-AF65-F5344CB8AC3E}">
        <p14:creationId xmlns:p14="http://schemas.microsoft.com/office/powerpoint/2010/main" val="4056520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85000" lnSpcReduction="20000"/>
          </a:bodyPr>
          <a:lstStyle/>
          <a:p>
            <a:r>
              <a:rPr lang="bs-Latn-BA" dirty="0"/>
              <a:t>U svim slučajevima zemljište se smatra za glavnu stvar. </a:t>
            </a:r>
          </a:p>
          <a:p>
            <a:r>
              <a:rPr lang="bs-Latn-BA" dirty="0"/>
              <a:t>U slučaju riječnih nanosa, ako je zemljište graničilo sa javnom rijekom, do sticanja vlasništva u korist obalnih vlasnika moglo je doći u slijedećim slučajevima: </a:t>
            </a:r>
          </a:p>
          <a:p>
            <a:r>
              <a:rPr lang="bs-Latn-BA" dirty="0"/>
              <a:t>a) </a:t>
            </a:r>
            <a:r>
              <a:rPr lang="bs-Latn-BA" b="1" i="1" dirty="0"/>
              <a:t>Alluvio </a:t>
            </a:r>
            <a:r>
              <a:rPr lang="bs-Latn-BA" dirty="0"/>
              <a:t>– naplava zemlje koju postepeno nanosi rijeka pripada vlasniku zemlje uz koju se nataložila; </a:t>
            </a:r>
          </a:p>
          <a:p>
            <a:r>
              <a:rPr lang="bs-Latn-BA" dirty="0"/>
              <a:t>b) </a:t>
            </a:r>
            <a:r>
              <a:rPr lang="bs-Latn-BA" b="1" i="1" dirty="0"/>
              <a:t>Avulsio </a:t>
            </a:r>
            <a:r>
              <a:rPr lang="bs-Latn-BA" dirty="0"/>
              <a:t>– kada bujica otkine komad zemlje i nanese ga uz zemljište drugog vlasnika, dotadašnji vlasnik može takvu zemlju odvesti natrag, ukoliko komad nije srastao sa novom zemljom (tada pripada novom vlasniku); </a:t>
            </a:r>
          </a:p>
          <a:p>
            <a:r>
              <a:rPr lang="bs-Latn-BA" dirty="0"/>
              <a:t>c) </a:t>
            </a:r>
            <a:r>
              <a:rPr lang="bs-Latn-BA" b="1" i="1" dirty="0"/>
              <a:t>Insula in flumine nata </a:t>
            </a:r>
            <a:r>
              <a:rPr lang="bs-Latn-BA" dirty="0"/>
              <a:t>je pojava novog ostrva u rijeci. Ono pripada vlasnicima obalnih zemljišta, meĐu kojima se dijeli po liniji povučenoj sredinom rijeke; </a:t>
            </a:r>
          </a:p>
          <a:p>
            <a:r>
              <a:rPr lang="bs-Latn-BA" dirty="0"/>
              <a:t>d) </a:t>
            </a:r>
            <a:r>
              <a:rPr lang="bs-Latn-BA" b="1" i="1" dirty="0"/>
              <a:t>Alveus derelictus </a:t>
            </a:r>
            <a:r>
              <a:rPr lang="bs-Latn-BA" dirty="0"/>
              <a:t>je napušteno korito rijeke. Pripada obalnim vlasnicima po istom načelu kao ostrvo. </a:t>
            </a:r>
          </a:p>
          <a:p>
            <a:endParaRPr lang="bs-Latn-BA" dirty="0"/>
          </a:p>
        </p:txBody>
      </p:sp>
    </p:spTree>
    <p:extLst>
      <p:ext uri="{BB962C8B-B14F-4D97-AF65-F5344CB8AC3E}">
        <p14:creationId xmlns:p14="http://schemas.microsoft.com/office/powerpoint/2010/main" val="15056527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PRERADBA STVARI (SPECIFICATIO) </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b="1" i="1" dirty="0"/>
              <a:t>Specificatio </a:t>
            </a:r>
            <a:r>
              <a:rPr lang="bs-Latn-BA" dirty="0"/>
              <a:t>je prerada jedne ili više stvari u drugu stvar koja se po ekonomsko-socijalnim mjerilima smatra novom i različitom (npr</a:t>
            </a:r>
            <a:r>
              <a:rPr lang="bs-Latn-BA" dirty="0" smtClean="0"/>
              <a:t>. vino </a:t>
            </a:r>
            <a:r>
              <a:rPr lang="bs-Latn-BA" dirty="0"/>
              <a:t>od </a:t>
            </a:r>
            <a:r>
              <a:rPr lang="bs-Latn-BA" dirty="0" smtClean="0"/>
              <a:t>grožđa</a:t>
            </a:r>
            <a:r>
              <a:rPr lang="bs-Latn-BA" dirty="0"/>
              <a:t>, prsten od zlata itd). </a:t>
            </a:r>
            <a:endParaRPr lang="bs-Latn-BA" dirty="0" smtClean="0"/>
          </a:p>
          <a:p>
            <a:r>
              <a:rPr lang="bs-Latn-BA" dirty="0" smtClean="0"/>
              <a:t>Ako </a:t>
            </a:r>
            <a:r>
              <a:rPr lang="bs-Latn-BA" dirty="0"/>
              <a:t>je </a:t>
            </a:r>
            <a:r>
              <a:rPr lang="bs-Latn-BA" dirty="0" smtClean="0"/>
              <a:t>prerađivač </a:t>
            </a:r>
            <a:r>
              <a:rPr lang="bs-Latn-BA" dirty="0"/>
              <a:t>preradio </a:t>
            </a:r>
            <a:r>
              <a:rPr lang="bs-Latn-BA" dirty="0" smtClean="0"/>
              <a:t>tuđu </a:t>
            </a:r>
            <a:r>
              <a:rPr lang="bs-Latn-BA" dirty="0"/>
              <a:t>stvar javlja se problem vlasništva na novom stvari. </a:t>
            </a:r>
            <a:endParaRPr lang="bs-Latn-BA" dirty="0" smtClean="0"/>
          </a:p>
          <a:p>
            <a:r>
              <a:rPr lang="bs-Latn-BA" dirty="0" smtClean="0"/>
              <a:t>Sabinovci </a:t>
            </a:r>
            <a:r>
              <a:rPr lang="bs-Latn-BA" dirty="0"/>
              <a:t>su vlasništvo nove stvari davali vlasniku materije, a Prokulovci </a:t>
            </a:r>
            <a:r>
              <a:rPr lang="bs-Latn-BA" dirty="0" smtClean="0"/>
              <a:t>prerađivaču</a:t>
            </a:r>
            <a:r>
              <a:rPr lang="bs-Latn-BA" dirty="0"/>
              <a:t>. </a:t>
            </a:r>
          </a:p>
        </p:txBody>
      </p:sp>
    </p:spTree>
    <p:extLst>
      <p:ext uri="{BB962C8B-B14F-4D97-AF65-F5344CB8AC3E}">
        <p14:creationId xmlns:p14="http://schemas.microsoft.com/office/powerpoint/2010/main" val="36470914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bs-Latn-BA" dirty="0"/>
              <a:t>Justinijan je pribjegao kompromisnom rješenju: nova stvar pripada vlasniku prvobitne stvari ako se može vratiti u staro stanje, u suprotnom pripada </a:t>
            </a:r>
            <a:r>
              <a:rPr lang="bs-Latn-BA" dirty="0" smtClean="0"/>
              <a:t>prerađivaču </a:t>
            </a:r>
            <a:r>
              <a:rPr lang="bs-Latn-BA" dirty="0"/>
              <a:t>ukoliko je isti u dobroj vjeri (</a:t>
            </a:r>
            <a:r>
              <a:rPr lang="bs-Latn-BA" b="1" i="1" dirty="0"/>
              <a:t>bona fides</a:t>
            </a:r>
            <a:r>
              <a:rPr lang="bs-Latn-BA" dirty="0" smtClean="0"/>
              <a:t>).</a:t>
            </a:r>
          </a:p>
          <a:p>
            <a:r>
              <a:rPr lang="bs-Latn-BA" dirty="0" smtClean="0"/>
              <a:t> Prerađivaču </a:t>
            </a:r>
            <a:r>
              <a:rPr lang="bs-Latn-BA" dirty="0"/>
              <a:t>nova stvar pripada uvijek ukoliko je on i suvlasnik materije. </a:t>
            </a:r>
            <a:endParaRPr lang="bs-Latn-BA" dirty="0" smtClean="0"/>
          </a:p>
          <a:p>
            <a:r>
              <a:rPr lang="bs-Latn-BA" dirty="0" smtClean="0"/>
              <a:t>Stranka </a:t>
            </a:r>
            <a:r>
              <a:rPr lang="bs-Latn-BA" dirty="0"/>
              <a:t>koja gubi svoj rad ili svoju materiju imala je zahtjev na nadoknadu štete. </a:t>
            </a:r>
          </a:p>
          <a:p>
            <a:endParaRPr lang="bs-Latn-BA" dirty="0"/>
          </a:p>
        </p:txBody>
      </p:sp>
    </p:spTree>
    <p:extLst>
      <p:ext uri="{BB962C8B-B14F-4D97-AF65-F5344CB8AC3E}">
        <p14:creationId xmlns:p14="http://schemas.microsoft.com/office/powerpoint/2010/main" val="32029067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58200" cy="1143000"/>
          </a:xfrm>
        </p:spPr>
        <p:txBody>
          <a:bodyPr>
            <a:normAutofit fontScale="90000"/>
          </a:bodyPr>
          <a:lstStyle/>
          <a:p>
            <a:r>
              <a:rPr lang="bs-Latn-BA" b="1" u="sng" dirty="0"/>
              <a:t>COMIXTIO, CONFUSIO, FRUCTUS – PLOD </a:t>
            </a:r>
            <a:r>
              <a:rPr lang="bs-Latn-BA" dirty="0"/>
              <a:t/>
            </a:r>
            <a:br>
              <a:rPr lang="bs-Latn-BA" dirty="0"/>
            </a:br>
            <a:endParaRPr lang="bs-Latn-BA" dirty="0"/>
          </a:p>
        </p:txBody>
      </p:sp>
      <p:sp>
        <p:nvSpPr>
          <p:cNvPr id="3" name="Content Placeholder 2"/>
          <p:cNvSpPr>
            <a:spLocks noGrp="1"/>
          </p:cNvSpPr>
          <p:nvPr>
            <p:ph idx="1"/>
          </p:nvPr>
        </p:nvSpPr>
        <p:spPr>
          <a:xfrm>
            <a:off x="457200" y="1447800"/>
            <a:ext cx="8229600" cy="4678363"/>
          </a:xfrm>
        </p:spPr>
        <p:txBody>
          <a:bodyPr>
            <a:normAutofit fontScale="85000" lnSpcReduction="20000"/>
          </a:bodyPr>
          <a:lstStyle/>
          <a:p>
            <a:r>
              <a:rPr lang="bs-Latn-BA" b="1" i="1" dirty="0"/>
              <a:t>Commixtio </a:t>
            </a:r>
            <a:r>
              <a:rPr lang="bs-Latn-BA" dirty="0"/>
              <a:t>je miješanje pokretnih krutih stvari različitih vlasnika (npr. 2 hrpe žita). </a:t>
            </a:r>
            <a:endParaRPr lang="bs-Latn-BA" dirty="0" smtClean="0"/>
          </a:p>
          <a:p>
            <a:r>
              <a:rPr lang="bs-Latn-BA" b="1" i="1" dirty="0" smtClean="0"/>
              <a:t>Confusio </a:t>
            </a:r>
            <a:r>
              <a:rPr lang="bs-Latn-BA" dirty="0"/>
              <a:t>je miješanje tekućih stvari različitih vlasnika (npr.ulje ili vino). </a:t>
            </a:r>
            <a:endParaRPr lang="bs-Latn-BA" dirty="0" smtClean="0"/>
          </a:p>
          <a:p>
            <a:r>
              <a:rPr lang="bs-Latn-BA" dirty="0" smtClean="0"/>
              <a:t>Ovdje </a:t>
            </a:r>
            <a:r>
              <a:rPr lang="bs-Latn-BA" dirty="0"/>
              <a:t>ne dolazi do akcesije jer se ne može utvrditi glavna i sporedna stvar. </a:t>
            </a:r>
            <a:endParaRPr lang="bs-Latn-BA" dirty="0" smtClean="0"/>
          </a:p>
          <a:p>
            <a:r>
              <a:rPr lang="bs-Latn-BA" dirty="0" smtClean="0"/>
              <a:t>Ako </a:t>
            </a:r>
            <a:r>
              <a:rPr lang="bs-Latn-BA" dirty="0"/>
              <a:t>je rastavljanje pomiješanih stvari bilo moguće, svaki bi ostao vlasnikom svojih stvari. </a:t>
            </a:r>
            <a:endParaRPr lang="bs-Latn-BA" dirty="0" smtClean="0"/>
          </a:p>
          <a:p>
            <a:r>
              <a:rPr lang="bs-Latn-BA" dirty="0" smtClean="0"/>
              <a:t>Ako </a:t>
            </a:r>
            <a:r>
              <a:rPr lang="bs-Latn-BA" dirty="0"/>
              <a:t>razlučivanje nije bilo moguće, a miješanje se dogodilo voljom vlasnika, među vlasnicima je dolazilo do suvlasništva (</a:t>
            </a:r>
            <a:r>
              <a:rPr lang="bs-Latn-BA" i="1" dirty="0"/>
              <a:t>condominium</a:t>
            </a:r>
            <a:r>
              <a:rPr lang="bs-Latn-BA" dirty="0"/>
              <a:t>), u razmjeru vrijednosti pomiješanih stvari. </a:t>
            </a:r>
          </a:p>
        </p:txBody>
      </p:sp>
    </p:spTree>
    <p:extLst>
      <p:ext uri="{BB962C8B-B14F-4D97-AF65-F5344CB8AC3E}">
        <p14:creationId xmlns:p14="http://schemas.microsoft.com/office/powerpoint/2010/main" val="25218641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Ako je miješanje izvršeno bez pristanka vlasnika, svaki ostaje vlasnikom svojih stvari, sa pravom reivindikacije na dio pomiješanih stvari koji odgovara vrijednosti njegove stvari. </a:t>
            </a:r>
          </a:p>
          <a:p>
            <a:r>
              <a:rPr lang="bs-Latn-BA" dirty="0"/>
              <a:t>Ako neko pomiješa svoj novac sa </a:t>
            </a:r>
            <a:r>
              <a:rPr lang="bs-Latn-BA" dirty="0" smtClean="0"/>
              <a:t>tuđim</a:t>
            </a:r>
            <a:r>
              <a:rPr lang="bs-Latn-BA" dirty="0"/>
              <a:t>, postaje vlasnik kompletnog novca, ukoliko se </a:t>
            </a:r>
            <a:r>
              <a:rPr lang="bs-Latn-BA" dirty="0" smtClean="0"/>
              <a:t>tuđi </a:t>
            </a:r>
            <a:r>
              <a:rPr lang="bs-Latn-BA" dirty="0"/>
              <a:t>novac ne može raspoznati i izlučiti. </a:t>
            </a:r>
            <a:endParaRPr lang="bs-Latn-BA" dirty="0" smtClean="0"/>
          </a:p>
          <a:p>
            <a:r>
              <a:rPr lang="bs-Latn-BA" dirty="0" smtClean="0"/>
              <a:t>Bivšem </a:t>
            </a:r>
            <a:r>
              <a:rPr lang="bs-Latn-BA" dirty="0"/>
              <a:t>vlasniku novca pripadala je samo lična tužba za naknadu štete, odnosno penalna </a:t>
            </a:r>
            <a:r>
              <a:rPr lang="bs-Latn-BA" b="1" i="1" dirty="0"/>
              <a:t>actio furti</a:t>
            </a:r>
            <a:r>
              <a:rPr lang="bs-Latn-BA" dirty="0"/>
              <a:t>. </a:t>
            </a:r>
          </a:p>
          <a:p>
            <a:endParaRPr lang="bs-Latn-BA" dirty="0"/>
          </a:p>
        </p:txBody>
      </p:sp>
    </p:spTree>
    <p:extLst>
      <p:ext uri="{BB962C8B-B14F-4D97-AF65-F5344CB8AC3E}">
        <p14:creationId xmlns:p14="http://schemas.microsoft.com/office/powerpoint/2010/main" val="29554191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b="1" i="1" dirty="0"/>
              <a:t>Fructus. </a:t>
            </a:r>
            <a:r>
              <a:rPr lang="bs-Latn-BA" dirty="0"/>
              <a:t>Dok su plodovi spojeni sa plodonosnom stvari, oni su njen sastavni dio i ne mogu biti predmet samostalnog vlasništva. </a:t>
            </a:r>
            <a:endParaRPr lang="bs-Latn-BA" dirty="0" smtClean="0"/>
          </a:p>
          <a:p>
            <a:r>
              <a:rPr lang="bs-Latn-BA" dirty="0" smtClean="0"/>
              <a:t>Odvajanjem </a:t>
            </a:r>
            <a:r>
              <a:rPr lang="bs-Latn-BA" dirty="0"/>
              <a:t>(separacijom) plodova njihovo vlasništvo stiče vlasnik, ukoliko ne postoji emfiteuza. </a:t>
            </a:r>
            <a:endParaRPr lang="bs-Latn-BA" dirty="0" smtClean="0"/>
          </a:p>
          <a:p>
            <a:r>
              <a:rPr lang="bs-Latn-BA" dirty="0" smtClean="0"/>
              <a:t>Emfiteuta </a:t>
            </a:r>
            <a:r>
              <a:rPr lang="bs-Latn-BA" dirty="0"/>
              <a:t>i pošteni posjednik (</a:t>
            </a:r>
            <a:r>
              <a:rPr lang="bs-Latn-BA" b="1" i="1" dirty="0"/>
              <a:t>bonae fidei possessor</a:t>
            </a:r>
            <a:r>
              <a:rPr lang="bs-Latn-BA" dirty="0"/>
              <a:t>) imaju prednost pred vlasnikom, te i oni stiču plodove već separacijom. </a:t>
            </a:r>
            <a:endParaRPr lang="bs-Latn-BA" dirty="0" smtClean="0"/>
          </a:p>
          <a:p>
            <a:r>
              <a:rPr lang="bs-Latn-BA" dirty="0" smtClean="0"/>
              <a:t>Ostali </a:t>
            </a:r>
            <a:r>
              <a:rPr lang="bs-Latn-BA" dirty="0"/>
              <a:t>stvarnopravno ili ugovorni ovlaštenici stiču posjede tek </a:t>
            </a:r>
            <a:r>
              <a:rPr lang="bs-Latn-BA" b="1" dirty="0"/>
              <a:t>percepcijom</a:t>
            </a:r>
            <a:r>
              <a:rPr lang="bs-Latn-BA" dirty="0"/>
              <a:t>, tj.ubiranjem, odnosno uzimanjem plodova u posjed. </a:t>
            </a:r>
          </a:p>
          <a:p>
            <a:endParaRPr lang="bs-Latn-BA" dirty="0"/>
          </a:p>
        </p:txBody>
      </p:sp>
    </p:spTree>
    <p:extLst>
      <p:ext uri="{BB962C8B-B14F-4D97-AF65-F5344CB8AC3E}">
        <p14:creationId xmlns:p14="http://schemas.microsoft.com/office/powerpoint/2010/main" val="5302689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USUCAPIO </a:t>
            </a:r>
            <a:r>
              <a:rPr lang="bs-Latn-BA" dirty="0"/>
              <a:t/>
            </a:r>
            <a:br>
              <a:rPr lang="bs-Latn-BA" dirty="0"/>
            </a:br>
            <a:endParaRPr lang="bs-Latn-BA" dirty="0"/>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pPr lvl="0"/>
            <a:r>
              <a:rPr lang="bs-Latn-BA" b="1" i="1" dirty="0"/>
              <a:t>Usucapio </a:t>
            </a:r>
            <a:r>
              <a:rPr lang="bs-Latn-BA" b="1" i="1" dirty="0" smtClean="0"/>
              <a:t>je </a:t>
            </a:r>
            <a:r>
              <a:rPr lang="bs-Latn-BA" dirty="0" smtClean="0"/>
              <a:t>sticanje </a:t>
            </a:r>
            <a:r>
              <a:rPr lang="bs-Latn-BA" dirty="0"/>
              <a:t>vlasništva posjedovanjem stvari u neprekidnom trajanju </a:t>
            </a:r>
            <a:r>
              <a:rPr lang="bs-Latn-BA" dirty="0" smtClean="0"/>
              <a:t>određenog </a:t>
            </a:r>
            <a:r>
              <a:rPr lang="bs-Latn-BA" dirty="0"/>
              <a:t>zakonskog vremena. </a:t>
            </a:r>
            <a:endParaRPr lang="bs-Latn-BA" dirty="0" smtClean="0"/>
          </a:p>
          <a:p>
            <a:pPr lvl="0"/>
            <a:r>
              <a:rPr lang="bs-Latn-BA" dirty="0" smtClean="0"/>
              <a:t>To </a:t>
            </a:r>
            <a:r>
              <a:rPr lang="bs-Latn-BA" dirty="0"/>
              <a:t>je originarni način sticanja vlasništva jer posjednik nakon </a:t>
            </a:r>
            <a:r>
              <a:rPr lang="bs-Latn-BA" dirty="0" smtClean="0"/>
              <a:t>određenog </a:t>
            </a:r>
            <a:r>
              <a:rPr lang="bs-Latn-BA" dirty="0"/>
              <a:t>vremena stiče pravo vlasništva bez oslonca na pravo i volju prethodnog vlasnika. </a:t>
            </a:r>
            <a:endParaRPr lang="bs-Latn-BA" dirty="0" smtClean="0"/>
          </a:p>
          <a:p>
            <a:pPr lvl="0"/>
            <a:r>
              <a:rPr lang="bs-Latn-BA" dirty="0" smtClean="0"/>
              <a:t>Uzukapija </a:t>
            </a:r>
            <a:r>
              <a:rPr lang="bs-Latn-BA" dirty="0"/>
              <a:t>je institut koji služi za pretvaranje faktičkog u pravno stanje. </a:t>
            </a:r>
            <a:endParaRPr lang="bs-Latn-BA" dirty="0" smtClean="0"/>
          </a:p>
          <a:p>
            <a:pPr lvl="0"/>
            <a:r>
              <a:rPr lang="bs-Latn-BA" dirty="0" smtClean="0"/>
              <a:t>U </a:t>
            </a:r>
            <a:r>
              <a:rPr lang="bs-Latn-BA" dirty="0"/>
              <a:t>interesu svakog pravnog poretka je da se faktička situacija koja traje </a:t>
            </a:r>
            <a:r>
              <a:rPr lang="bs-Latn-BA" dirty="0" smtClean="0"/>
              <a:t>određeno </a:t>
            </a:r>
            <a:r>
              <a:rPr lang="bs-Latn-BA" dirty="0"/>
              <a:t>vrijeme, pravno uobliči i verificira.</a:t>
            </a:r>
          </a:p>
          <a:p>
            <a:endParaRPr lang="bs-Latn-BA" dirty="0"/>
          </a:p>
        </p:txBody>
      </p:sp>
    </p:spTree>
    <p:extLst>
      <p:ext uri="{BB962C8B-B14F-4D97-AF65-F5344CB8AC3E}">
        <p14:creationId xmlns:p14="http://schemas.microsoft.com/office/powerpoint/2010/main" val="35515626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dirty="0"/>
              <a:t>Uzukapija je prvobitno bila regulisana Zakonom XII ploča koji je dao osnovna rješenja ovog instituta za staro civilno pravo. </a:t>
            </a:r>
            <a:endParaRPr lang="bs-Latn-BA" dirty="0" smtClean="0"/>
          </a:p>
          <a:p>
            <a:r>
              <a:rPr lang="bs-Latn-BA" dirty="0" smtClean="0"/>
              <a:t>Ovaj </a:t>
            </a:r>
            <a:r>
              <a:rPr lang="bs-Latn-BA" dirty="0"/>
              <a:t>zakon je odredio da se vlast na pokretnoj stvari stiče njenim posjedovanjem kroz godinu dana, a na nepokretnoj stvari kroz 2 godine. </a:t>
            </a:r>
            <a:endParaRPr lang="bs-Latn-BA" dirty="0" smtClean="0"/>
          </a:p>
          <a:p>
            <a:r>
              <a:rPr lang="bs-Latn-BA" dirty="0" smtClean="0"/>
              <a:t>Zakon </a:t>
            </a:r>
            <a:r>
              <a:rPr lang="bs-Latn-BA" dirty="0"/>
              <a:t>je odredio da predmetom uzukapije ne mogu biti tzv.res furtive (ukradene stvari) ili res in possesse (silom oduzete stvari), zatim </a:t>
            </a:r>
            <a:r>
              <a:rPr lang="bs-Latn-BA" dirty="0" smtClean="0"/>
              <a:t>međe</a:t>
            </a:r>
            <a:r>
              <a:rPr lang="bs-Latn-BA" dirty="0"/>
              <a:t>, prostor pred grobovima i urnama, kao ni stvari res mancipi, </a:t>
            </a:r>
            <a:r>
              <a:rPr lang="bs-Latn-BA" dirty="0" smtClean="0"/>
              <a:t>otuđene </a:t>
            </a:r>
            <a:r>
              <a:rPr lang="bs-Latn-BA" dirty="0"/>
              <a:t>od strane žene bez njenog tutora.</a:t>
            </a:r>
          </a:p>
          <a:p>
            <a:endParaRPr lang="bs-Latn-BA" dirty="0"/>
          </a:p>
        </p:txBody>
      </p:sp>
    </p:spTree>
    <p:extLst>
      <p:ext uri="{BB962C8B-B14F-4D97-AF65-F5344CB8AC3E}">
        <p14:creationId xmlns:p14="http://schemas.microsoft.com/office/powerpoint/2010/main" val="37317553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bs-Latn-BA" dirty="0"/>
              <a:t>Uzukapija je najčešću primjenu nalazila za pretvaranje bonitarnog vlasništva i poštenog posjeda u civilno vlasništvo. </a:t>
            </a:r>
            <a:endParaRPr lang="bs-Latn-BA" dirty="0" smtClean="0"/>
          </a:p>
          <a:p>
            <a:r>
              <a:rPr lang="bs-Latn-BA" dirty="0" smtClean="0"/>
              <a:t>U </a:t>
            </a:r>
            <a:r>
              <a:rPr lang="bs-Latn-BA" dirty="0"/>
              <a:t>periodu principata, kada su vladajući slojevi putem uzukapije ozakonili svoje velike zemljišne posjede i kada je trebalo ograničiti širinu primjene uzukapije, pravni poredak uvodi čitav niz pretpostavki za uzukapiju. </a:t>
            </a:r>
          </a:p>
        </p:txBody>
      </p:sp>
    </p:spTree>
    <p:extLst>
      <p:ext uri="{BB962C8B-B14F-4D97-AF65-F5344CB8AC3E}">
        <p14:creationId xmlns:p14="http://schemas.microsoft.com/office/powerpoint/2010/main" val="24227197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r>
              <a:rPr lang="bs-Latn-BA" dirty="0"/>
              <a:t>Te pretpostavke su:</a:t>
            </a:r>
          </a:p>
          <a:p>
            <a:r>
              <a:rPr lang="bs-Latn-BA" dirty="0"/>
              <a:t>- res habilis ili sposobna stvar – u ovom pogledu proširen je krug stvari koje su izuzete iz uzukapije sa miraznim zemljištima, imovinom fiska i cara, te stvarima minora.</a:t>
            </a:r>
          </a:p>
          <a:p>
            <a:endParaRPr lang="bs-Latn-BA" dirty="0"/>
          </a:p>
        </p:txBody>
      </p:sp>
    </p:spTree>
    <p:extLst>
      <p:ext uri="{BB962C8B-B14F-4D97-AF65-F5344CB8AC3E}">
        <p14:creationId xmlns:p14="http://schemas.microsoft.com/office/powerpoint/2010/main" val="3182271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Bitno je napomenuti da </a:t>
            </a:r>
            <a:r>
              <a:rPr lang="bs-Latn-BA" b="1" i="1" dirty="0"/>
              <a:t>infantes </a:t>
            </a:r>
            <a:r>
              <a:rPr lang="bs-Latn-BA" dirty="0" smtClean="0"/>
              <a:t>(</a:t>
            </a:r>
            <a:r>
              <a:rPr lang="bs-Latn-BA" dirty="0"/>
              <a:t>osobe do 7 godina starosti) i duševno bolesne osobe mogi biti samo detentori, a ne i posjednici jer nemaju pravno relevantnu volju. </a:t>
            </a:r>
          </a:p>
          <a:p>
            <a:endParaRPr lang="bs-Latn-BA" dirty="0"/>
          </a:p>
        </p:txBody>
      </p:sp>
    </p:spTree>
    <p:extLst>
      <p:ext uri="{BB962C8B-B14F-4D97-AF65-F5344CB8AC3E}">
        <p14:creationId xmlns:p14="http://schemas.microsoft.com/office/powerpoint/2010/main" val="7367410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fontScale="85000" lnSpcReduction="20000"/>
          </a:bodyPr>
          <a:lstStyle/>
          <a:p>
            <a:r>
              <a:rPr lang="bs-Latn-BA" dirty="0"/>
              <a:t>- iusta causa usucapionis ili pravni razlog, osnov, pravni titulus uzukapije koji opravdava uzimanje stvari u posjed. </a:t>
            </a:r>
            <a:endParaRPr lang="bs-Latn-BA" dirty="0" smtClean="0"/>
          </a:p>
          <a:p>
            <a:r>
              <a:rPr lang="bs-Latn-BA" dirty="0" smtClean="0"/>
              <a:t>Tu </a:t>
            </a:r>
            <a:r>
              <a:rPr lang="bs-Latn-BA" dirty="0"/>
              <a:t>se kao razlog može pojaviti onaj pravni posao koji je po svojoj prirodi usmjeren na sticanje vlasništva, kao npr. proemptore, gdje je pravni razlog kupoprodaja; prodote – pravni razlog je davanje miraza, prodoratione – pravni razlog je poklon, darovanje, proherede – pravni razlog </a:t>
            </a:r>
            <a:r>
              <a:rPr lang="bs-Latn-BA" dirty="0" smtClean="0"/>
              <a:t>nasljeđivanje </a:t>
            </a:r>
            <a:r>
              <a:rPr lang="bs-Latn-BA" dirty="0"/>
              <a:t>itd. </a:t>
            </a:r>
            <a:endParaRPr lang="bs-Latn-BA" dirty="0" smtClean="0"/>
          </a:p>
          <a:p>
            <a:r>
              <a:rPr lang="bs-Latn-BA" dirty="0" smtClean="0"/>
              <a:t>Ovdje </a:t>
            </a:r>
            <a:r>
              <a:rPr lang="bs-Latn-BA" dirty="0"/>
              <a:t>se javlja problem tzv.putativnog (umišljenog) titulusa gdje dvije stranke u zabludi smatraju da postoji neki pravni osnov, dok on u stvarnosti ne postoji. </a:t>
            </a:r>
            <a:endParaRPr lang="bs-Latn-BA" dirty="0" smtClean="0"/>
          </a:p>
          <a:p>
            <a:r>
              <a:rPr lang="bs-Latn-BA" dirty="0" smtClean="0"/>
              <a:t>Pravne </a:t>
            </a:r>
            <a:r>
              <a:rPr lang="bs-Latn-BA" dirty="0"/>
              <a:t>dileme je razriješilo Justinijanovo pravo, odredivši da subjektivni ili putativni titulus nije dovoljan, nego da je potrebna egzistencija stvarnog, realnog titulusa.</a:t>
            </a:r>
          </a:p>
          <a:p>
            <a:endParaRPr lang="bs-Latn-BA" dirty="0"/>
          </a:p>
        </p:txBody>
      </p:sp>
    </p:spTree>
    <p:extLst>
      <p:ext uri="{BB962C8B-B14F-4D97-AF65-F5344CB8AC3E}">
        <p14:creationId xmlns:p14="http://schemas.microsoft.com/office/powerpoint/2010/main" val="20234890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10000"/>
          </a:bodyPr>
          <a:lstStyle/>
          <a:p>
            <a:r>
              <a:rPr lang="bs-Latn-BA" dirty="0"/>
              <a:t>- bonae fides ili dobra vjera predstavlja uvjerenje posjednika u ispravnost i zakonitost njegovog posjeda. </a:t>
            </a:r>
            <a:endParaRPr lang="bs-Latn-BA" dirty="0" smtClean="0"/>
          </a:p>
          <a:p>
            <a:r>
              <a:rPr lang="bs-Latn-BA" dirty="0" smtClean="0"/>
              <a:t>Pošteni </a:t>
            </a:r>
            <a:r>
              <a:rPr lang="bs-Latn-BA" dirty="0"/>
              <a:t>posjednik smatra da pri sticanju posjeda nije </a:t>
            </a:r>
            <a:r>
              <a:rPr lang="bs-Latn-BA" dirty="0" smtClean="0"/>
              <a:t>vrijeđao </a:t>
            </a:r>
            <a:r>
              <a:rPr lang="bs-Latn-BA" dirty="0"/>
              <a:t>ničija prava</a:t>
            </a:r>
            <a:r>
              <a:rPr lang="bs-Latn-BA" dirty="0" smtClean="0"/>
              <a:t>.</a:t>
            </a:r>
          </a:p>
          <a:p>
            <a:r>
              <a:rPr lang="bs-Latn-BA" dirty="0" smtClean="0"/>
              <a:t> </a:t>
            </a:r>
            <a:r>
              <a:rPr lang="bs-Latn-BA" dirty="0"/>
              <a:t>Ovo uvjerenje, ova bonae fides mora postojati u času sticanja posjeda. </a:t>
            </a:r>
            <a:endParaRPr lang="bs-Latn-BA" dirty="0" smtClean="0"/>
          </a:p>
          <a:p>
            <a:r>
              <a:rPr lang="bs-Latn-BA" dirty="0" smtClean="0"/>
              <a:t>Na </a:t>
            </a:r>
            <a:r>
              <a:rPr lang="bs-Latn-BA" dirty="0"/>
              <a:t>to se nadovezuje princip malae fides superveniens non nocet – “naknadno pridošla zla vjera neće imati uticaja na valjanost uzukapije”. </a:t>
            </a:r>
            <a:endParaRPr lang="bs-Latn-BA" dirty="0" smtClean="0"/>
          </a:p>
          <a:p>
            <a:r>
              <a:rPr lang="bs-Latn-BA" dirty="0" smtClean="0"/>
              <a:t>Bonae </a:t>
            </a:r>
            <a:r>
              <a:rPr lang="bs-Latn-BA" dirty="0"/>
              <a:t>fides se uvijek pretpostavlja. </a:t>
            </a:r>
            <a:endParaRPr lang="bs-Latn-BA" dirty="0" smtClean="0"/>
          </a:p>
          <a:p>
            <a:r>
              <a:rPr lang="bs-Latn-BA" dirty="0" smtClean="0"/>
              <a:t>Suprotno </a:t>
            </a:r>
            <a:r>
              <a:rPr lang="bs-Latn-BA" dirty="0"/>
              <a:t>se mora dokazati.</a:t>
            </a:r>
          </a:p>
          <a:p>
            <a:endParaRPr lang="bs-Latn-BA" dirty="0"/>
          </a:p>
        </p:txBody>
      </p:sp>
    </p:spTree>
    <p:extLst>
      <p:ext uri="{BB962C8B-B14F-4D97-AF65-F5344CB8AC3E}">
        <p14:creationId xmlns:p14="http://schemas.microsoft.com/office/powerpoint/2010/main" val="5056070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s-Latn-BA" dirty="0"/>
              <a:t>- usus – posjed mora biti neprekinut. </a:t>
            </a:r>
            <a:endParaRPr lang="bs-Latn-BA" dirty="0" smtClean="0"/>
          </a:p>
          <a:p>
            <a:r>
              <a:rPr lang="bs-Latn-BA" dirty="0" smtClean="0"/>
              <a:t>Ukoliko dođe </a:t>
            </a:r>
            <a:r>
              <a:rPr lang="bs-Latn-BA" dirty="0"/>
              <a:t>do prekida posjedovanja, pa kasnije do ponovne uspostave posjeda, rok uzukapije bi počinjao ponovo teći. </a:t>
            </a:r>
            <a:endParaRPr lang="bs-Latn-BA" dirty="0" smtClean="0"/>
          </a:p>
          <a:p>
            <a:r>
              <a:rPr lang="bs-Latn-BA" dirty="0" smtClean="0"/>
              <a:t>Podizanjem </a:t>
            </a:r>
            <a:r>
              <a:rPr lang="bs-Latn-BA" dirty="0"/>
              <a:t>vlasničke tužbe uzukapija se nije prekidala.</a:t>
            </a:r>
          </a:p>
          <a:p>
            <a:endParaRPr lang="bs-Latn-BA" dirty="0"/>
          </a:p>
        </p:txBody>
      </p:sp>
    </p:spTree>
    <p:extLst>
      <p:ext uri="{BB962C8B-B14F-4D97-AF65-F5344CB8AC3E}">
        <p14:creationId xmlns:p14="http://schemas.microsoft.com/office/powerpoint/2010/main" val="20292008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 tempus – vrijeme posjedovanja je ostalo nepromijenjeno, odnosno rokovi su isti koje je odredio Zakon XII ploča (1 i 2 godine), a klasično pravo dozvoljava accessio temporis, pribrajanje vremena posjedovanja prethodnika, najčešće ostavitelja.</a:t>
            </a:r>
          </a:p>
          <a:p>
            <a:r>
              <a:rPr lang="bs-Latn-BA" dirty="0"/>
              <a:t>Uzukapija spada u poslove starog civilnog prava i kao takva je bila pristupačna samo rimskim </a:t>
            </a:r>
            <a:r>
              <a:rPr lang="bs-Latn-BA" dirty="0" smtClean="0"/>
              <a:t>građanima</a:t>
            </a:r>
            <a:r>
              <a:rPr lang="bs-Latn-BA" dirty="0"/>
              <a:t>.</a:t>
            </a:r>
          </a:p>
          <a:p>
            <a:endParaRPr lang="bs-Latn-BA" dirty="0"/>
          </a:p>
        </p:txBody>
      </p:sp>
    </p:spTree>
    <p:extLst>
      <p:ext uri="{BB962C8B-B14F-4D97-AF65-F5344CB8AC3E}">
        <p14:creationId xmlns:p14="http://schemas.microsoft.com/office/powerpoint/2010/main" val="33292570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85000" lnSpcReduction="10000"/>
          </a:bodyPr>
          <a:lstStyle/>
          <a:p>
            <a:r>
              <a:rPr lang="bs-Latn-BA" dirty="0"/>
              <a:t>Uzukapija je mogla biti primjenjivana samo na italska zemljišta, dok se za provincijska zemljišta uvodi institut longi temporis praescriptio</a:t>
            </a:r>
            <a:r>
              <a:rPr lang="bs-Latn-BA" dirty="0" smtClean="0"/>
              <a:t>.</a:t>
            </a:r>
          </a:p>
          <a:p>
            <a:r>
              <a:rPr lang="bs-Latn-BA" dirty="0" smtClean="0"/>
              <a:t> </a:t>
            </a:r>
            <a:r>
              <a:rPr lang="bs-Latn-BA" dirty="0"/>
              <a:t>Ovaj institut nije imao učinak sticanja prava vlasništva kao uzukapija, već učinak tzv.prigovora na tužbu. </a:t>
            </a:r>
            <a:endParaRPr lang="bs-Latn-BA" dirty="0" smtClean="0"/>
          </a:p>
          <a:p>
            <a:r>
              <a:rPr lang="bs-Latn-BA" dirty="0" smtClean="0"/>
              <a:t>Ukoliko </a:t>
            </a:r>
            <a:r>
              <a:rPr lang="bs-Latn-BA" dirty="0"/>
              <a:t>vlasnik provincijskog zemljišta ne bi duže vrijeme vodio računa o svom zemljištu i ako bi se nakon toga pojavio sa vlasničkom tužbom protiv lica koje je u </a:t>
            </a:r>
            <a:r>
              <a:rPr lang="bs-Latn-BA" dirty="0" smtClean="0"/>
              <a:t>međuvremenu obrađivalo </a:t>
            </a:r>
            <a:r>
              <a:rPr lang="bs-Latn-BA" dirty="0"/>
              <a:t>njegovo zemljište, onda je ovaj na njegovu tužbu mogao uložiti prigovor exceptio longi temporis praescriptio i na taj način će tužbeni zahtjev biti odbačen. </a:t>
            </a:r>
          </a:p>
        </p:txBody>
      </p:sp>
    </p:spTree>
    <p:extLst>
      <p:ext uri="{BB962C8B-B14F-4D97-AF65-F5344CB8AC3E}">
        <p14:creationId xmlns:p14="http://schemas.microsoft.com/office/powerpoint/2010/main" val="533169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105400"/>
          </a:xfrm>
        </p:spPr>
        <p:txBody>
          <a:bodyPr/>
          <a:lstStyle/>
          <a:p>
            <a:r>
              <a:rPr lang="bs-Latn-BA" dirty="0"/>
              <a:t>Takav prigovor se mogao uspješno suprotstaviti vlasnikovom zahtjevu za povrat stvari nakon 10 godina inter praesentes (tj.ako su obje stranke boravile u istoj pokrajini ili općini, po Justinijanu u istoj provinciji) ili nakon 20 godina inter absentes (ako ne borave u istom području). </a:t>
            </a:r>
            <a:endParaRPr lang="bs-Latn-BA" dirty="0" smtClean="0"/>
          </a:p>
          <a:p>
            <a:r>
              <a:rPr lang="bs-Latn-BA" dirty="0" smtClean="0"/>
              <a:t>Car </a:t>
            </a:r>
            <a:r>
              <a:rPr lang="bs-Latn-BA" dirty="0"/>
              <a:t>Karakala je primjenu ovog instituta proširio i na pokretne stvari peregrina.</a:t>
            </a:r>
          </a:p>
          <a:p>
            <a:endParaRPr lang="bs-Latn-BA" dirty="0"/>
          </a:p>
        </p:txBody>
      </p:sp>
    </p:spTree>
    <p:extLst>
      <p:ext uri="{BB962C8B-B14F-4D97-AF65-F5344CB8AC3E}">
        <p14:creationId xmlns:p14="http://schemas.microsoft.com/office/powerpoint/2010/main" val="313742158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Pretpostavke djelotvornosti longi temporis praescriptio su bile postojanje pravnog razloga (iustus titulus) i dobre vjere (bona fides). </a:t>
            </a:r>
            <a:endParaRPr lang="bs-Latn-BA" dirty="0" smtClean="0"/>
          </a:p>
          <a:p>
            <a:r>
              <a:rPr lang="bs-Latn-BA" dirty="0" smtClean="0"/>
              <a:t>Kod </a:t>
            </a:r>
            <a:r>
              <a:rPr lang="bs-Latn-BA" dirty="0"/>
              <a:t>ovog instituta bilo je dozvoljeno i tzv.mirovanje toka dosjelosti. </a:t>
            </a:r>
            <a:endParaRPr lang="bs-Latn-BA" dirty="0" smtClean="0"/>
          </a:p>
          <a:p>
            <a:r>
              <a:rPr lang="bs-Latn-BA" dirty="0" smtClean="0"/>
              <a:t>Ukoliko </a:t>
            </a:r>
            <a:r>
              <a:rPr lang="bs-Latn-BA" dirty="0"/>
              <a:t>bi neko usljed maloljetnosti ili odsustva zbog vojne službe morao prekinuti posjedovanje i korištenje stvari, dotadašnji tok posjedovanja bi mu bio pribrojan u slučaju eventualnog naknadnog nastavljanja posjedovanja.</a:t>
            </a:r>
          </a:p>
          <a:p>
            <a:endParaRPr lang="bs-Latn-BA" dirty="0"/>
          </a:p>
        </p:txBody>
      </p:sp>
    </p:spTree>
    <p:extLst>
      <p:ext uri="{BB962C8B-B14F-4D97-AF65-F5344CB8AC3E}">
        <p14:creationId xmlns:p14="http://schemas.microsoft.com/office/powerpoint/2010/main" val="28324469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Longissimi temporis praescriptio uvodi se od IV vijeka n.e. </a:t>
            </a:r>
            <a:endParaRPr lang="bs-Latn-BA" dirty="0" smtClean="0"/>
          </a:p>
          <a:p>
            <a:r>
              <a:rPr lang="bs-Latn-BA" dirty="0" smtClean="0"/>
              <a:t>Ovaj </a:t>
            </a:r>
            <a:r>
              <a:rPr lang="bs-Latn-BA" dirty="0"/>
              <a:t>institut imao je učinak zastare vlasničke tužbe pod pretpostavkom da je neko 40 godina, a kasnije 30 godina, bez posjedovanja iustus titulus-a i bona fides koristio </a:t>
            </a:r>
            <a:r>
              <a:rPr lang="bs-Latn-BA" dirty="0" smtClean="0"/>
              <a:t>tuđu </a:t>
            </a:r>
            <a:r>
              <a:rPr lang="bs-Latn-BA" dirty="0"/>
              <a:t>stvar.</a:t>
            </a:r>
          </a:p>
          <a:p>
            <a:endParaRPr lang="bs-Latn-BA" dirty="0"/>
          </a:p>
        </p:txBody>
      </p:sp>
    </p:spTree>
    <p:extLst>
      <p:ext uri="{BB962C8B-B14F-4D97-AF65-F5344CB8AC3E}">
        <p14:creationId xmlns:p14="http://schemas.microsoft.com/office/powerpoint/2010/main" val="12820112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20000"/>
          </a:bodyPr>
          <a:lstStyle/>
          <a:p>
            <a:r>
              <a:rPr lang="bs-Latn-BA" dirty="0"/>
              <a:t>Justinijanovo pravo je izvršilo reorganiziranje i cjelokupnog sistema dosjelosti, podijelivši ga u 2 kategorije: redovne i izvanredne dosjelosti. </a:t>
            </a:r>
            <a:endParaRPr lang="bs-Latn-BA" dirty="0" smtClean="0"/>
          </a:p>
          <a:p>
            <a:r>
              <a:rPr lang="bs-Latn-BA" dirty="0" smtClean="0"/>
              <a:t>U </a:t>
            </a:r>
            <a:r>
              <a:rPr lang="bs-Latn-BA" dirty="0"/>
              <a:t>okviru redovne dosjelosti su 2 instituta:</a:t>
            </a:r>
          </a:p>
          <a:p>
            <a:r>
              <a:rPr lang="bs-Latn-BA" dirty="0"/>
              <a:t>- usucapio kao dosjelost na pokretnim stvarima, gdje je rok posjedovanja sada </a:t>
            </a:r>
            <a:r>
              <a:rPr lang="bs-Latn-BA" dirty="0" smtClean="0"/>
              <a:t>određen </a:t>
            </a:r>
            <a:r>
              <a:rPr lang="bs-Latn-BA" dirty="0"/>
              <a:t>na 3 godine;</a:t>
            </a:r>
          </a:p>
          <a:p>
            <a:r>
              <a:rPr lang="bs-Latn-BA" dirty="0"/>
              <a:t>- longi temporis praescriptio kao dosjelost na nepokretnim stvarima, sa rokovima od 10 godina posjedovanja inter praesentes i 20 godina inter absentes. Od ovoga su izuzete crkve i crkvena zaklada.</a:t>
            </a:r>
          </a:p>
          <a:p>
            <a:endParaRPr lang="bs-Latn-BA" dirty="0"/>
          </a:p>
        </p:txBody>
      </p:sp>
    </p:spTree>
    <p:extLst>
      <p:ext uri="{BB962C8B-B14F-4D97-AF65-F5344CB8AC3E}">
        <p14:creationId xmlns:p14="http://schemas.microsoft.com/office/powerpoint/2010/main" val="30019382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U izvanrednoj dosjelosti Justinijanovo pravo uvodi institut longissimi temporis praescriptio čija se pravna priroda mijenja</a:t>
            </a:r>
            <a:r>
              <a:rPr lang="bs-Latn-BA" dirty="0" smtClean="0"/>
              <a:t>.</a:t>
            </a:r>
          </a:p>
          <a:p>
            <a:r>
              <a:rPr lang="bs-Latn-BA" dirty="0" smtClean="0"/>
              <a:t> </a:t>
            </a:r>
            <a:r>
              <a:rPr lang="bs-Latn-BA" dirty="0"/>
              <a:t>Od dotadašnje zastare vlasničke tužbe, ovaj institut će imati učinak sticanja vlasništva nakon posjedovanja stvari od 30 godina uz prepostavku posjedovanja bona fides, dok se iustus titulus nije tražio (izuzet je jedino silom stečeni posjed).</a:t>
            </a:r>
          </a:p>
          <a:p>
            <a:endParaRPr lang="bs-Latn-BA" dirty="0"/>
          </a:p>
        </p:txBody>
      </p:sp>
    </p:spTree>
    <p:extLst>
      <p:ext uri="{BB962C8B-B14F-4D97-AF65-F5344CB8AC3E}">
        <p14:creationId xmlns:p14="http://schemas.microsoft.com/office/powerpoint/2010/main" val="676462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c) </a:t>
            </a:r>
            <a:r>
              <a:rPr lang="bs-Latn-BA" b="1" i="1" dirty="0"/>
              <a:t>Possessio vitiosa </a:t>
            </a:r>
            <a:r>
              <a:rPr lang="bs-Latn-BA" dirty="0"/>
              <a:t>i </a:t>
            </a:r>
            <a:r>
              <a:rPr lang="bs-Latn-BA" b="1" i="1" dirty="0"/>
              <a:t>possessio non vitiosa – </a:t>
            </a:r>
            <a:r>
              <a:rPr lang="bs-Latn-BA" dirty="0"/>
              <a:t>Viciozan (pogrešan) je onaj posjed koji je stečen </a:t>
            </a:r>
            <a:r>
              <a:rPr lang="bs-Latn-BA" b="1" i="1" dirty="0"/>
              <a:t>vi, clam </a:t>
            </a:r>
            <a:r>
              <a:rPr lang="bs-Latn-BA" dirty="0"/>
              <a:t>i </a:t>
            </a:r>
            <a:r>
              <a:rPr lang="bs-Latn-BA" b="1" i="1" dirty="0"/>
              <a:t>precario</a:t>
            </a:r>
            <a:r>
              <a:rPr lang="bs-Latn-BA" dirty="0"/>
              <a:t>, odnosno silom, prevarno ili prekarist na opoziv ne vraća stvar</a:t>
            </a:r>
            <a:r>
              <a:rPr lang="bs-Latn-BA" dirty="0" smtClean="0"/>
              <a:t>.</a:t>
            </a:r>
          </a:p>
          <a:p>
            <a:r>
              <a:rPr lang="bs-Latn-BA" dirty="0" smtClean="0"/>
              <a:t> </a:t>
            </a:r>
            <a:r>
              <a:rPr lang="bs-Latn-BA" dirty="0"/>
              <a:t>Kriterij vicioznosti poseban značaj ima u postupku interdiktne zaštite. </a:t>
            </a:r>
          </a:p>
          <a:p>
            <a:endParaRPr lang="bs-Latn-BA" dirty="0"/>
          </a:p>
        </p:txBody>
      </p:sp>
    </p:spTree>
    <p:extLst>
      <p:ext uri="{BB962C8B-B14F-4D97-AF65-F5344CB8AC3E}">
        <p14:creationId xmlns:p14="http://schemas.microsoft.com/office/powerpoint/2010/main" val="10966904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u="sng" dirty="0"/>
              <a:t>MANCIPATIO</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Mancipacija spada u derivativne načine sticanja vlasništva. </a:t>
            </a:r>
            <a:endParaRPr lang="bs-Latn-BA" dirty="0" smtClean="0"/>
          </a:p>
          <a:p>
            <a:r>
              <a:rPr lang="bs-Latn-BA" dirty="0" smtClean="0"/>
              <a:t>To </a:t>
            </a:r>
            <a:r>
              <a:rPr lang="bs-Latn-BA" dirty="0"/>
              <a:t>su načini koji se temelje na pravu prethodnika, odnosno pravo vlasništva se izvodi iz prava vlasništva prethodnika. </a:t>
            </a:r>
            <a:endParaRPr lang="bs-Latn-BA" dirty="0" smtClean="0"/>
          </a:p>
          <a:p>
            <a:r>
              <a:rPr lang="bs-Latn-BA" dirty="0" smtClean="0"/>
              <a:t>U </a:t>
            </a:r>
            <a:r>
              <a:rPr lang="bs-Latn-BA" dirty="0"/>
              <a:t>derivativne načine sticanja vlasništva, pored mancipacije spadaju in iure cesija i tradicija.</a:t>
            </a:r>
          </a:p>
          <a:p>
            <a:endParaRPr lang="bs-Latn-BA" dirty="0"/>
          </a:p>
        </p:txBody>
      </p:sp>
    </p:spTree>
    <p:extLst>
      <p:ext uri="{BB962C8B-B14F-4D97-AF65-F5344CB8AC3E}">
        <p14:creationId xmlns:p14="http://schemas.microsoft.com/office/powerpoint/2010/main" val="19183119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Mancipacija kao pravni posao iz skupine gesta per aes et libram prvobitno je imala 2 funkcije: bila je realna kupoprodaja iz ruke u ruku, a </a:t>
            </a:r>
            <a:r>
              <a:rPr lang="bs-Latn-BA" dirty="0" smtClean="0"/>
              <a:t>takođe </a:t>
            </a:r>
            <a:r>
              <a:rPr lang="bs-Latn-BA" dirty="0"/>
              <a:t>je bila forma za prenos civilnog vlasništva na res mancipi. </a:t>
            </a:r>
            <a:endParaRPr lang="bs-Latn-BA" dirty="0" smtClean="0"/>
          </a:p>
          <a:p>
            <a:r>
              <a:rPr lang="bs-Latn-BA" dirty="0" smtClean="0"/>
              <a:t>Sa </a:t>
            </a:r>
            <a:r>
              <a:rPr lang="bs-Latn-BA" dirty="0"/>
              <a:t>pojavom novca kao općeg platežnog sredstva doći će i do stvaranja novog pravnog posla konsenzualne kupoprodaje. </a:t>
            </a:r>
          </a:p>
        </p:txBody>
      </p:sp>
    </p:spTree>
    <p:extLst>
      <p:ext uri="{BB962C8B-B14F-4D97-AF65-F5344CB8AC3E}">
        <p14:creationId xmlns:p14="http://schemas.microsoft.com/office/powerpoint/2010/main" val="23421766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lnSpcReduction="10000"/>
          </a:bodyPr>
          <a:lstStyle/>
          <a:p>
            <a:r>
              <a:rPr lang="bs-Latn-BA" dirty="0"/>
              <a:t>Usmeni dogovor stranaka koji je inače prethodio aktu mancipacije će se sada izdvojiti iz tog akta i osamostaliti. </a:t>
            </a:r>
            <a:endParaRPr lang="bs-Latn-BA" dirty="0" smtClean="0"/>
          </a:p>
          <a:p>
            <a:r>
              <a:rPr lang="bs-Latn-BA" dirty="0" smtClean="0"/>
              <a:t>Na </a:t>
            </a:r>
            <a:r>
              <a:rPr lang="bs-Latn-BA" dirty="0"/>
              <a:t>taj način će mancipacija izgubiti svoju prvobitnu funkciju realne kupoprodaje iz ruke u ruku, a zadržaće samo drugu: ostaće prenos civilnog vlasništva na res mancipi. </a:t>
            </a:r>
            <a:endParaRPr lang="bs-Latn-BA" dirty="0" smtClean="0"/>
          </a:p>
          <a:p>
            <a:r>
              <a:rPr lang="bs-Latn-BA" dirty="0" smtClean="0"/>
              <a:t>Na </a:t>
            </a:r>
            <a:r>
              <a:rPr lang="bs-Latn-BA" dirty="0"/>
              <a:t>ovaj način će mancipacija od jednog do tada tipičnog kauzalnog pravnog posla, postati apstraktan pravni posao.</a:t>
            </a:r>
          </a:p>
          <a:p>
            <a:endParaRPr lang="bs-Latn-BA" dirty="0"/>
          </a:p>
        </p:txBody>
      </p:sp>
    </p:spTree>
    <p:extLst>
      <p:ext uri="{BB962C8B-B14F-4D97-AF65-F5344CB8AC3E}">
        <p14:creationId xmlns:p14="http://schemas.microsoft.com/office/powerpoint/2010/main" val="80415643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Kod kauzalnih pravnih poslova iz samog pravnog posla je vidljiva kauza, odnosno svrha, namjena, cilj tog pravnog posla</a:t>
            </a:r>
            <a:r>
              <a:rPr lang="bs-Latn-BA" dirty="0" smtClean="0"/>
              <a:t>.</a:t>
            </a:r>
          </a:p>
          <a:p>
            <a:r>
              <a:rPr lang="bs-Latn-BA" dirty="0" smtClean="0"/>
              <a:t> </a:t>
            </a:r>
            <a:r>
              <a:rPr lang="bs-Latn-BA" dirty="0"/>
              <a:t>Nema pravnog posla bez kauze, ona uvijek mora postojati. </a:t>
            </a:r>
            <a:endParaRPr lang="bs-Latn-BA" dirty="0" smtClean="0"/>
          </a:p>
          <a:p>
            <a:r>
              <a:rPr lang="bs-Latn-BA" dirty="0" smtClean="0"/>
              <a:t>Kod </a:t>
            </a:r>
            <a:r>
              <a:rPr lang="bs-Latn-BA" dirty="0"/>
              <a:t>apstraktnih pravnih poslova ta kauza je nevidljiva.</a:t>
            </a:r>
          </a:p>
          <a:p>
            <a:endParaRPr lang="bs-Latn-BA" dirty="0"/>
          </a:p>
        </p:txBody>
      </p:sp>
    </p:spTree>
    <p:extLst>
      <p:ext uri="{BB962C8B-B14F-4D97-AF65-F5344CB8AC3E}">
        <p14:creationId xmlns:p14="http://schemas.microsoft.com/office/powerpoint/2010/main" val="26510341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dirty="0"/>
              <a:t>Posljedica apstraknosti nekih pravnih poslova je njihova vrlo široka primjena za različite namjene i u različitim područjima prava. </a:t>
            </a:r>
            <a:endParaRPr lang="bs-Latn-BA" dirty="0" smtClean="0"/>
          </a:p>
          <a:p>
            <a:r>
              <a:rPr lang="bs-Latn-BA" dirty="0" smtClean="0"/>
              <a:t>Npr</a:t>
            </a:r>
            <a:r>
              <a:rPr lang="bs-Latn-BA" dirty="0"/>
              <a:t>. mancipacija kao apstraktni pravni posao pored već navedene primjene prenosa civilnog vlasništva na res mancipi upotrebljavala se u statusnom pravu za obavljanje akta emancipacije, u porodičnom pravu za sklapanje jednog oblika braka, u nasljednom pravu kao jedna forma testamenta itd.</a:t>
            </a:r>
          </a:p>
          <a:p>
            <a:endParaRPr lang="bs-Latn-BA" dirty="0"/>
          </a:p>
        </p:txBody>
      </p:sp>
    </p:spTree>
    <p:extLst>
      <p:ext uri="{BB962C8B-B14F-4D97-AF65-F5344CB8AC3E}">
        <p14:creationId xmlns:p14="http://schemas.microsoft.com/office/powerpoint/2010/main" val="254010575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Mancipacija je značajna po tome što su prvi oblici odgovornosti prodavca za nedostatak prodate stvari ustanovljeni baš kod ovog pravnog instituta. </a:t>
            </a:r>
            <a:endParaRPr lang="bs-Latn-BA" dirty="0" smtClean="0"/>
          </a:p>
          <a:p>
            <a:r>
              <a:rPr lang="bs-Latn-BA" dirty="0" smtClean="0"/>
              <a:t>Dvije </a:t>
            </a:r>
            <a:r>
              <a:rPr lang="bs-Latn-BA" dirty="0"/>
              <a:t>su vrste odgovornosti prodavca:</a:t>
            </a:r>
          </a:p>
          <a:p>
            <a:r>
              <a:rPr lang="bs-Latn-BA" dirty="0"/>
              <a:t>a) Odgovornost za pravne nedostatke prodate stvari ili odgovornost za evikciju;</a:t>
            </a:r>
          </a:p>
          <a:p>
            <a:r>
              <a:rPr lang="bs-Latn-BA" dirty="0"/>
              <a:t>b) Odgovornost za faktičke nedostatke prodate stvari.</a:t>
            </a:r>
          </a:p>
          <a:p>
            <a:endParaRPr lang="bs-Latn-BA" dirty="0"/>
          </a:p>
        </p:txBody>
      </p:sp>
    </p:spTree>
    <p:extLst>
      <p:ext uri="{BB962C8B-B14F-4D97-AF65-F5344CB8AC3E}">
        <p14:creationId xmlns:p14="http://schemas.microsoft.com/office/powerpoint/2010/main" val="6634844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Odgovornost za evikciju postoji kada se nakon obavljenog akta mancipacije prema sticatelju vlasništva (mancipataru) pojavi treća osoba sa podignutom vlasničkom tužbom rei vindikacijom, tvrdeći da je stvar njegovo vlasništvo i tražeći predaju posjeda te stvari. </a:t>
            </a:r>
            <a:endParaRPr lang="bs-Latn-BA" dirty="0" smtClean="0"/>
          </a:p>
          <a:p>
            <a:r>
              <a:rPr lang="bs-Latn-BA" dirty="0" smtClean="0"/>
              <a:t>Tada </a:t>
            </a:r>
            <a:r>
              <a:rPr lang="bs-Latn-BA" dirty="0"/>
              <a:t>je sticatelj morao izvijestiti mancipanta (prodavca) o tužbenom zahtjevu trećeg lica kako bi mu ovaj pružio pomoć u vlasničkoj parnici i odbranio ga. </a:t>
            </a:r>
          </a:p>
        </p:txBody>
      </p:sp>
    </p:spTree>
    <p:extLst>
      <p:ext uri="{BB962C8B-B14F-4D97-AF65-F5344CB8AC3E}">
        <p14:creationId xmlns:p14="http://schemas.microsoft.com/office/powerpoint/2010/main" val="380246357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Ukoliko mancipant ne bi želio pružiti pomoć ili ukoliko je nakon pružene pomoći mancipatar izgubio spor protiv trećeg lica, tada je on protiv mancipanta mogao podići tužbu actio autoritatis sa kojom bi od mancipanta tražio plaćanje dvostruke vrijednosti onoga što je plaćeno za izgubljenu stvar.</a:t>
            </a:r>
          </a:p>
          <a:p>
            <a:endParaRPr lang="bs-Latn-BA" dirty="0"/>
          </a:p>
        </p:txBody>
      </p:sp>
    </p:spTree>
    <p:extLst>
      <p:ext uri="{BB962C8B-B14F-4D97-AF65-F5344CB8AC3E}">
        <p14:creationId xmlns:p14="http://schemas.microsoft.com/office/powerpoint/2010/main" val="132285833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u="sng" dirty="0"/>
              <a:t>IN IURE CESSIO</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In iure cessio je derivativni način sticanja vlasništva, obavljan u formi tzv</a:t>
            </a:r>
            <a:r>
              <a:rPr lang="bs-Latn-BA" dirty="0" smtClean="0"/>
              <a:t>. prividne </a:t>
            </a:r>
            <a:r>
              <a:rPr lang="bs-Latn-BA" dirty="0"/>
              <a:t>parnice pred magistratom, pri čemu bi sticatelj postavljao tvrdnju da je </a:t>
            </a:r>
            <a:r>
              <a:rPr lang="bs-Latn-BA" dirty="0" smtClean="0"/>
              <a:t>određena </a:t>
            </a:r>
            <a:r>
              <a:rPr lang="bs-Latn-BA" dirty="0"/>
              <a:t>stvar njegovo vlasništvo. </a:t>
            </a:r>
            <a:endParaRPr lang="bs-Latn-BA" dirty="0" smtClean="0"/>
          </a:p>
          <a:p>
            <a:r>
              <a:rPr lang="bs-Latn-BA" dirty="0" smtClean="0"/>
              <a:t>Otuđivalac </a:t>
            </a:r>
            <a:r>
              <a:rPr lang="bs-Latn-BA" dirty="0"/>
              <a:t>u ulozi tuženog ne bi se protivio toj tvrdnji, dok bi magistrat nakon toga stvar usudio u korist sticatelja.</a:t>
            </a:r>
          </a:p>
          <a:p>
            <a:endParaRPr lang="bs-Latn-BA" dirty="0"/>
          </a:p>
        </p:txBody>
      </p:sp>
    </p:spTree>
    <p:extLst>
      <p:ext uri="{BB962C8B-B14F-4D97-AF65-F5344CB8AC3E}">
        <p14:creationId xmlns:p14="http://schemas.microsoft.com/office/powerpoint/2010/main" val="18387678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buNone/>
            </a:pPr>
            <a:endParaRPr lang="bs-Latn-BA" dirty="0"/>
          </a:p>
          <a:p>
            <a:r>
              <a:rPr lang="bs-Latn-BA" dirty="0"/>
              <a:t>Za razliku od mancipacije, in iure cesija je od početka svog razvoja bila apstraktni pravni posao i imala mnogostruku primjenu. </a:t>
            </a:r>
            <a:endParaRPr lang="bs-Latn-BA" dirty="0" smtClean="0"/>
          </a:p>
          <a:p>
            <a:r>
              <a:rPr lang="bs-Latn-BA" dirty="0" smtClean="0"/>
              <a:t>Bila </a:t>
            </a:r>
            <a:r>
              <a:rPr lang="bs-Latn-BA" dirty="0"/>
              <a:t>je naročito pogodna za rješavanje pitanja prenosa nekih prava, npr.najčešćim njenim predmetom su bile služnosti. </a:t>
            </a:r>
            <a:endParaRPr lang="bs-Latn-BA" dirty="0" smtClean="0"/>
          </a:p>
          <a:p>
            <a:r>
              <a:rPr lang="bs-Latn-BA" dirty="0" smtClean="0"/>
              <a:t>Karakteristično </a:t>
            </a:r>
            <a:r>
              <a:rPr lang="bs-Latn-BA" dirty="0"/>
              <a:t>je da </a:t>
            </a:r>
            <a:r>
              <a:rPr lang="bs-Latn-BA" dirty="0" smtClean="0"/>
              <a:t>otuđivalac </a:t>
            </a:r>
            <a:r>
              <a:rPr lang="bs-Latn-BA" dirty="0"/>
              <a:t>kod ovog akta prenosa vlasništva nije imao odgovornosti za pravne i faktičke nedostatke stvari.</a:t>
            </a:r>
          </a:p>
        </p:txBody>
      </p:sp>
    </p:spTree>
    <p:extLst>
      <p:ext uri="{BB962C8B-B14F-4D97-AF65-F5344CB8AC3E}">
        <p14:creationId xmlns:p14="http://schemas.microsoft.com/office/powerpoint/2010/main" val="7086211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773</TotalTime>
  <Words>11874</Words>
  <Application>Microsoft Office PowerPoint</Application>
  <PresentationFormat>On-screen Show (4:3)</PresentationFormat>
  <Paragraphs>628</Paragraphs>
  <Slides>180</Slides>
  <Notes>0</Notes>
  <HiddenSlides>0</HiddenSlides>
  <MMClips>0</MMClips>
  <ScaleCrop>false</ScaleCrop>
  <HeadingPairs>
    <vt:vector size="4" baseType="variant">
      <vt:variant>
        <vt:lpstr>Theme</vt:lpstr>
      </vt:variant>
      <vt:variant>
        <vt:i4>1</vt:i4>
      </vt:variant>
      <vt:variant>
        <vt:lpstr>Slide Titles</vt:lpstr>
      </vt:variant>
      <vt:variant>
        <vt:i4>180</vt:i4>
      </vt:variant>
    </vt:vector>
  </HeadingPairs>
  <TitlesOfParts>
    <vt:vector size="181" baseType="lpstr">
      <vt:lpstr>Office Theme</vt:lpstr>
      <vt:lpstr>Institucije rimskog prava I</vt:lpstr>
      <vt:lpstr>POJAM I VRSTE POSJEDA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STICANJE I GUBITAK POSJEDA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ZAŠTITA POSJEDA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POJAM I VRSTE STVARNIH PRAVA  </vt:lpstr>
      <vt:lpstr>PowerPoint Presentation</vt:lpstr>
      <vt:lpstr>PowerPoint Presentation</vt:lpstr>
      <vt:lpstr>PowerPoint Presentation</vt:lpstr>
      <vt:lpstr>POJAM I VRSTE VLASNIŠTVA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SUVLASNIŠTVO (CONDOMINIUM)  </vt:lpstr>
      <vt:lpstr>PowerPoint Presentation</vt:lpstr>
      <vt:lpstr>PowerPoint Presentation</vt:lpstr>
      <vt:lpstr>PowerPoint Presentation</vt:lpstr>
      <vt:lpstr>PowerPoint Presentation</vt:lpstr>
      <vt:lpstr>PowerPoint Presentation</vt:lpstr>
      <vt:lpstr>PowerPoint Presentation</vt:lpstr>
      <vt:lpstr>OGRANIČENJE VLASNIŠTVA  </vt:lpstr>
      <vt:lpstr>PowerPoint Presentation</vt:lpstr>
      <vt:lpstr>PowerPoint Presentation</vt:lpstr>
      <vt:lpstr>PowerPoint Presentation</vt:lpstr>
      <vt:lpstr>PowerPoint Presentation</vt:lpstr>
      <vt:lpstr>PowerPoint Presentation</vt:lpstr>
      <vt:lpstr>OKUPACIJA (OCCUPATIO)  </vt:lpstr>
      <vt:lpstr>PowerPoint Presentation</vt:lpstr>
      <vt:lpstr>PowerPoint Presentation</vt:lpstr>
      <vt:lpstr>  NALAZ BLAGA (THESAURUS)  </vt:lpstr>
      <vt:lpstr>PowerPoint Presentation</vt:lpstr>
      <vt:lpstr>PRIRAŠTAJ (ACCESSIO)  </vt:lpstr>
      <vt:lpstr>PowerPoint Presentation</vt:lpstr>
      <vt:lpstr>PowerPoint Presentation</vt:lpstr>
      <vt:lpstr>PowerPoint Presentation</vt:lpstr>
      <vt:lpstr>PowerPoint Presentation</vt:lpstr>
      <vt:lpstr>PowerPoint Presentation</vt:lpstr>
      <vt:lpstr>PRERADBA STVARI (SPECIFICATIO)  </vt:lpstr>
      <vt:lpstr>PowerPoint Presentation</vt:lpstr>
      <vt:lpstr>COMIXTIO, CONFUSIO, FRUCTUS – PLOD  </vt:lpstr>
      <vt:lpstr>PowerPoint Presentation</vt:lpstr>
      <vt:lpstr>PowerPoint Presentation</vt:lpstr>
      <vt:lpstr>USUCAPIO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MANCIPATIO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 IURE CESSIO </vt:lpstr>
      <vt:lpstr>PowerPoint Presentation</vt:lpstr>
      <vt:lpstr>PowerPoint Presentation</vt:lpstr>
      <vt:lpstr>TRADITIO </vt:lpstr>
      <vt:lpstr>PowerPoint Presentation</vt:lpstr>
      <vt:lpstr>PowerPoint Presentation</vt:lpstr>
      <vt:lpstr>REI VINDICATIO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ACTIO PUBLICIANA </vt:lpstr>
      <vt:lpstr>PowerPoint Presentation</vt:lpstr>
      <vt:lpstr>PowerPoint Presentation</vt:lpstr>
      <vt:lpstr>ACTIO NEGATORIA </vt:lpstr>
      <vt:lpstr>PowerPoint Presentation</vt:lpstr>
      <vt:lpstr>PowerPoint Presentation</vt:lpstr>
      <vt:lpstr>ZEMLJIŠNE SLUŽNOSTI (SERVITUTES PRAEDIORUM)  </vt:lpstr>
      <vt:lpstr>PowerPoint Presentation</vt:lpstr>
      <vt:lpstr>PowerPoint Presentation</vt:lpstr>
      <vt:lpstr>PowerPoint Presentation</vt:lpstr>
      <vt:lpstr>PowerPoint Presentation</vt:lpstr>
      <vt:lpstr>PowerPoint Presentation</vt:lpstr>
      <vt:lpstr>PowerPoint Presentation</vt:lpstr>
      <vt:lpstr>OSOBNE SLUŽNOSTI (SERVITUTES PERSONARUM)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STICANJE I PRESTANAK SLUŽNOSTI </vt:lpstr>
      <vt:lpstr>PowerPoint Presentation</vt:lpstr>
      <vt:lpstr>PowerPoint Presentation</vt:lpstr>
      <vt:lpstr>PowerPoint Presentation</vt:lpstr>
      <vt:lpstr>PowerPoint Presentation</vt:lpstr>
      <vt:lpstr>PowerPoint Presentation</vt:lpstr>
      <vt:lpstr>PowerPoint Presentation</vt:lpstr>
      <vt:lpstr>EMFITEUZA </vt:lpstr>
      <vt:lpstr>PowerPoint Presentation</vt:lpstr>
      <vt:lpstr>PowerPoint Presentation</vt:lpstr>
      <vt:lpstr>PowerPoint Presentation</vt:lpstr>
      <vt:lpstr>PowerPoint Presentation</vt:lpstr>
      <vt:lpstr>PowerPoint Presentation</vt:lpstr>
      <vt:lpstr>SUPERFITIES </vt:lpstr>
      <vt:lpstr>PowerPoint Presentation</vt:lpstr>
      <vt:lpstr>PowerPoint Presentation</vt:lpstr>
      <vt:lpstr>PowerPoint Presentation</vt:lpstr>
      <vt:lpstr>OBLICI ZALOŽNOG PRAVA  </vt:lpstr>
      <vt:lpstr>PowerPoint Presentation</vt:lpstr>
      <vt:lpstr>PowerPoint Presentation</vt:lpstr>
      <vt:lpstr>PowerPoint Presentation</vt:lpstr>
      <vt:lpstr>PowerPoint Presentation</vt:lpstr>
      <vt:lpstr>PowerPoint Presentation</vt:lpstr>
      <vt:lpstr>PowerPoint Presentation</vt:lpstr>
      <vt:lpstr>HIPOTEKA (HYPOTHECA)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POSTANAK I PRESTANAK ZALOŽNOG PRAVA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Institucije rimskog prava I</dc:title>
  <dc:creator>PFK2</dc:creator>
  <cp:lastModifiedBy>PFK.LAP2</cp:lastModifiedBy>
  <cp:revision>50</cp:revision>
  <dcterms:created xsi:type="dcterms:W3CDTF">2006-08-16T00:00:00Z</dcterms:created>
  <dcterms:modified xsi:type="dcterms:W3CDTF">2018-12-19T21:58:44Z</dcterms:modified>
</cp:coreProperties>
</file>