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587" r:id="rId3"/>
    <p:sldId id="588" r:id="rId4"/>
    <p:sldId id="589" r:id="rId5"/>
    <p:sldId id="590" r:id="rId6"/>
    <p:sldId id="591" r:id="rId7"/>
    <p:sldId id="592" r:id="rId8"/>
    <p:sldId id="593" r:id="rId9"/>
    <p:sldId id="594" r:id="rId10"/>
    <p:sldId id="595" r:id="rId11"/>
    <p:sldId id="596" r:id="rId12"/>
    <p:sldId id="597" r:id="rId13"/>
    <p:sldId id="598" r:id="rId14"/>
    <p:sldId id="599" r:id="rId15"/>
    <p:sldId id="600" r:id="rId16"/>
    <p:sldId id="601" r:id="rId17"/>
    <p:sldId id="602" r:id="rId18"/>
    <p:sldId id="603" r:id="rId19"/>
    <p:sldId id="604" r:id="rId20"/>
    <p:sldId id="605" r:id="rId21"/>
    <p:sldId id="606" r:id="rId22"/>
    <p:sldId id="607" r:id="rId23"/>
    <p:sldId id="608" r:id="rId24"/>
    <p:sldId id="609" r:id="rId25"/>
    <p:sldId id="610" r:id="rId26"/>
    <p:sldId id="611" r:id="rId27"/>
    <p:sldId id="612" r:id="rId28"/>
    <p:sldId id="613" r:id="rId29"/>
    <p:sldId id="614" r:id="rId30"/>
    <p:sldId id="615" r:id="rId31"/>
    <p:sldId id="616" r:id="rId32"/>
    <p:sldId id="617" r:id="rId33"/>
    <p:sldId id="618" r:id="rId34"/>
    <p:sldId id="619" r:id="rId35"/>
    <p:sldId id="620" r:id="rId36"/>
    <p:sldId id="621" r:id="rId37"/>
    <p:sldId id="622" r:id="rId38"/>
    <p:sldId id="623" r:id="rId39"/>
    <p:sldId id="624" r:id="rId40"/>
    <p:sldId id="625" r:id="rId41"/>
    <p:sldId id="626" r:id="rId42"/>
    <p:sldId id="627" r:id="rId43"/>
    <p:sldId id="628" r:id="rId44"/>
    <p:sldId id="629" r:id="rId45"/>
    <p:sldId id="630" r:id="rId46"/>
    <p:sldId id="631" r:id="rId47"/>
    <p:sldId id="632" r:id="rId48"/>
    <p:sldId id="633" r:id="rId49"/>
    <p:sldId id="634" r:id="rId50"/>
    <p:sldId id="635" r:id="rId51"/>
    <p:sldId id="636" r:id="rId52"/>
    <p:sldId id="637" r:id="rId53"/>
    <p:sldId id="638" r:id="rId54"/>
    <p:sldId id="639" r:id="rId55"/>
    <p:sldId id="640" r:id="rId56"/>
    <p:sldId id="641" r:id="rId57"/>
    <p:sldId id="642" r:id="rId58"/>
    <p:sldId id="643" r:id="rId59"/>
    <p:sldId id="644" r:id="rId60"/>
    <p:sldId id="645" r:id="rId61"/>
    <p:sldId id="646" r:id="rId62"/>
    <p:sldId id="647" r:id="rId63"/>
    <p:sldId id="648" r:id="rId64"/>
    <p:sldId id="649" r:id="rId65"/>
    <p:sldId id="650" r:id="rId66"/>
    <p:sldId id="651" r:id="rId67"/>
    <p:sldId id="652" r:id="rId68"/>
    <p:sldId id="653" r:id="rId69"/>
    <p:sldId id="654" r:id="rId70"/>
    <p:sldId id="655" r:id="rId71"/>
    <p:sldId id="656" r:id="rId72"/>
    <p:sldId id="657" r:id="rId73"/>
    <p:sldId id="658" r:id="rId74"/>
    <p:sldId id="659" r:id="rId75"/>
    <p:sldId id="660" r:id="rId76"/>
    <p:sldId id="661" r:id="rId77"/>
    <p:sldId id="662" r:id="rId78"/>
    <p:sldId id="663" r:id="rId7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bs-Latn-BA" dirty="0" smtClean="0"/>
              <a:t>Institucije rimskog prava I</a:t>
            </a:r>
            <a:endParaRPr lang="bs-Latn-BA" dirty="0"/>
          </a:p>
        </p:txBody>
      </p:sp>
      <p:sp>
        <p:nvSpPr>
          <p:cNvPr id="3" name="Subtitle 2"/>
          <p:cNvSpPr>
            <a:spLocks noGrp="1"/>
          </p:cNvSpPr>
          <p:nvPr>
            <p:ph type="subTitle" idx="1"/>
          </p:nvPr>
        </p:nvSpPr>
        <p:spPr/>
        <p:txBody>
          <a:bodyPr/>
          <a:lstStyle/>
          <a:p>
            <a:endParaRPr lang="bs-Latn-BA" dirty="0"/>
          </a:p>
        </p:txBody>
      </p:sp>
    </p:spTree>
    <p:extLst>
      <p:ext uri="{BB962C8B-B14F-4D97-AF65-F5344CB8AC3E}">
        <p14:creationId xmlns:p14="http://schemas.microsoft.com/office/powerpoint/2010/main" val="1994641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U vlasničkoj parnici nije rješavano samo kome će pripasti sporna stvar, već su morala biti riješena i sva druga pitanja, tzv.</a:t>
            </a:r>
            <a:r>
              <a:rPr lang="bs-Latn-BA" b="1" i="1" dirty="0"/>
              <a:t>causa omnia rei</a:t>
            </a:r>
            <a:r>
              <a:rPr lang="bs-Latn-BA" dirty="0"/>
              <a:t>, koja su se mogla pojaviti u odnosu na spornu stvar, npr. pitanja dužnosti vraćanja plodova ako je sporna stvar bila plodonosna, pitanja nadoknade troškova, pitanja odgovornosti za propast stvari itd. </a:t>
            </a:r>
          </a:p>
          <a:p>
            <a:endParaRPr lang="bs-Latn-BA" dirty="0"/>
          </a:p>
        </p:txBody>
      </p:sp>
    </p:spTree>
    <p:extLst>
      <p:ext uri="{BB962C8B-B14F-4D97-AF65-F5344CB8AC3E}">
        <p14:creationId xmlns:p14="http://schemas.microsoft.com/office/powerpoint/2010/main" val="1015581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bs-Latn-BA" dirty="0"/>
              <a:t>Za odgovor na pitanje koji plodovi će morati biti vraćeni bila je odlučujuća činjenica da li je tuženi posjednik bio </a:t>
            </a:r>
            <a:r>
              <a:rPr lang="bs-Latn-BA" i="1" dirty="0"/>
              <a:t>bonae fidei </a:t>
            </a:r>
            <a:r>
              <a:rPr lang="bs-Latn-BA" dirty="0"/>
              <a:t>ili </a:t>
            </a:r>
            <a:r>
              <a:rPr lang="bs-Latn-BA" i="1" dirty="0"/>
              <a:t>malae fidei possessor </a:t>
            </a:r>
            <a:r>
              <a:rPr lang="bs-Latn-BA" dirty="0"/>
              <a:t>(je li bio pošteni ili nepošteni). </a:t>
            </a:r>
            <a:endParaRPr lang="bs-Latn-BA" dirty="0" smtClean="0"/>
          </a:p>
          <a:p>
            <a:r>
              <a:rPr lang="bs-Latn-BA" i="1" dirty="0" smtClean="0"/>
              <a:t>Bonae </a:t>
            </a:r>
            <a:r>
              <a:rPr lang="bs-Latn-BA" i="1" dirty="0"/>
              <a:t>fidei possessor </a:t>
            </a:r>
            <a:r>
              <a:rPr lang="bs-Latn-BA" dirty="0"/>
              <a:t>bio je dužan vratiti samo one plodove koji su zatečeni u času litiskontestacije, kao i plodovi koji su nastali poslije tog vremena, tzv</a:t>
            </a:r>
            <a:r>
              <a:rPr lang="bs-Latn-BA" dirty="0" smtClean="0"/>
              <a:t>. </a:t>
            </a:r>
            <a:r>
              <a:rPr lang="bs-Latn-BA" b="1" i="1" dirty="0" smtClean="0"/>
              <a:t>fructus </a:t>
            </a:r>
            <a:r>
              <a:rPr lang="bs-Latn-BA" b="1" i="1" dirty="0"/>
              <a:t>extantes</a:t>
            </a:r>
            <a:r>
              <a:rPr lang="bs-Latn-BA" dirty="0"/>
              <a:t>. </a:t>
            </a:r>
          </a:p>
        </p:txBody>
      </p:sp>
    </p:spTree>
    <p:extLst>
      <p:ext uri="{BB962C8B-B14F-4D97-AF65-F5344CB8AC3E}">
        <p14:creationId xmlns:p14="http://schemas.microsoft.com/office/powerpoint/2010/main" val="555762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i="1" dirty="0"/>
              <a:t>Malae fidei possessor </a:t>
            </a:r>
            <a:r>
              <a:rPr lang="bs-Latn-BA" dirty="0"/>
              <a:t>bio je dužan nadoknaditi sve plodove nastale u vremenu dok je stvar bila u njegovom posjedu. </a:t>
            </a:r>
            <a:endParaRPr lang="bs-Latn-BA" dirty="0" smtClean="0"/>
          </a:p>
          <a:p>
            <a:r>
              <a:rPr lang="bs-Latn-BA" dirty="0" smtClean="0"/>
              <a:t>Isti </a:t>
            </a:r>
            <a:r>
              <a:rPr lang="bs-Latn-BA" dirty="0"/>
              <a:t>kriterij bio je odlučujući i kod rješavanja pitanja eventualne naknade učinjenih troškova na spornoj stvari.</a:t>
            </a:r>
          </a:p>
        </p:txBody>
      </p:sp>
    </p:spTree>
    <p:extLst>
      <p:ext uri="{BB962C8B-B14F-4D97-AF65-F5344CB8AC3E}">
        <p14:creationId xmlns:p14="http://schemas.microsoft.com/office/powerpoint/2010/main" val="125180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U tom kontekstu razlikujemo 3 vrste troškova: </a:t>
            </a:r>
          </a:p>
          <a:p>
            <a:r>
              <a:rPr lang="bs-Latn-BA" b="1" i="1" dirty="0"/>
              <a:t>1) Impensae necessaria </a:t>
            </a:r>
            <a:r>
              <a:rPr lang="bs-Latn-BA" dirty="0"/>
              <a:t>(nužni troškovi) – troškovi učinjeni da bi se omogućila egzistencija same stvari. </a:t>
            </a:r>
            <a:endParaRPr lang="bs-Latn-BA" dirty="0" smtClean="0"/>
          </a:p>
          <a:p>
            <a:r>
              <a:rPr lang="bs-Latn-BA" dirty="0" smtClean="0"/>
              <a:t>Ovi </a:t>
            </a:r>
            <a:r>
              <a:rPr lang="bs-Latn-BA" dirty="0"/>
              <a:t>troškovi su morali biti </a:t>
            </a:r>
            <a:r>
              <a:rPr lang="bs-Latn-BA" dirty="0" smtClean="0"/>
              <a:t>nadoknađeni </a:t>
            </a:r>
            <a:r>
              <a:rPr lang="bs-Latn-BA" dirty="0"/>
              <a:t>od strane vlasnika kako </a:t>
            </a:r>
            <a:r>
              <a:rPr lang="bs-Latn-BA" i="1" dirty="0"/>
              <a:t>bonae fidei</a:t>
            </a:r>
            <a:r>
              <a:rPr lang="bs-Latn-BA" dirty="0"/>
              <a:t>, tako i </a:t>
            </a:r>
            <a:r>
              <a:rPr lang="bs-Latn-BA" i="1" dirty="0"/>
              <a:t>malae fidei possessor</a:t>
            </a:r>
            <a:r>
              <a:rPr lang="bs-Latn-BA" dirty="0"/>
              <a:t>-u, jer bi ih imao i sam vlasnik da je stvar bila u njegovom posjedu. </a:t>
            </a:r>
          </a:p>
          <a:p>
            <a:endParaRPr lang="bs-Latn-BA" dirty="0"/>
          </a:p>
        </p:txBody>
      </p:sp>
    </p:spTree>
    <p:extLst>
      <p:ext uri="{BB962C8B-B14F-4D97-AF65-F5344CB8AC3E}">
        <p14:creationId xmlns:p14="http://schemas.microsoft.com/office/powerpoint/2010/main" val="18183202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r>
              <a:rPr lang="bs-Latn-BA" b="1" i="1" dirty="0"/>
              <a:t>2) Impensae utiles </a:t>
            </a:r>
            <a:r>
              <a:rPr lang="bs-Latn-BA" dirty="0"/>
              <a:t>(korisni troškovi), kao troškovi učinjeni na ime poboljšanja vrijednosti i udobnosti same stvari</a:t>
            </a:r>
            <a:r>
              <a:rPr lang="bs-Latn-BA" dirty="0" smtClean="0"/>
              <a:t>.</a:t>
            </a:r>
          </a:p>
          <a:p>
            <a:r>
              <a:rPr lang="bs-Latn-BA" dirty="0" smtClean="0"/>
              <a:t> </a:t>
            </a:r>
            <a:r>
              <a:rPr lang="bs-Latn-BA" dirty="0"/>
              <a:t>Ovi troškovi su </a:t>
            </a:r>
            <a:r>
              <a:rPr lang="bs-Latn-BA" dirty="0" smtClean="0"/>
              <a:t>nadoknađivani </a:t>
            </a:r>
            <a:r>
              <a:rPr lang="bs-Latn-BA" i="1" dirty="0"/>
              <a:t>bonae fidei possessor</a:t>
            </a:r>
            <a:r>
              <a:rPr lang="bs-Latn-BA" dirty="0"/>
              <a:t>-u, dok je </a:t>
            </a:r>
            <a:r>
              <a:rPr lang="bs-Latn-BA" i="1" dirty="0"/>
              <a:t>malae fidei possessor</a:t>
            </a:r>
            <a:r>
              <a:rPr lang="bs-Latn-BA" dirty="0"/>
              <a:t>-u omogućena primjena tzv. </a:t>
            </a:r>
            <a:r>
              <a:rPr lang="bs-Latn-BA" b="1" i="1" dirty="0"/>
              <a:t>ius tollendi</a:t>
            </a:r>
            <a:r>
              <a:rPr lang="bs-Latn-BA" dirty="0"/>
              <a:t>. </a:t>
            </a:r>
            <a:endParaRPr lang="bs-Latn-BA" dirty="0" smtClean="0"/>
          </a:p>
          <a:p>
            <a:r>
              <a:rPr lang="bs-Latn-BA" i="1" dirty="0" smtClean="0"/>
              <a:t>Malae </a:t>
            </a:r>
            <a:r>
              <a:rPr lang="bs-Latn-BA" i="1" dirty="0"/>
              <a:t>fidei possessor </a:t>
            </a:r>
            <a:r>
              <a:rPr lang="bs-Latn-BA" dirty="0"/>
              <a:t>je mogao izdvojiti i odnijeti ono što je na stvar ugradio, ukoliko je to fizički bilo moguće a da se pri tome ne oštećuje i ne umanjuje bit stvari. </a:t>
            </a:r>
          </a:p>
          <a:p>
            <a:endParaRPr lang="bs-Latn-BA" dirty="0"/>
          </a:p>
        </p:txBody>
      </p:sp>
    </p:spTree>
    <p:extLst>
      <p:ext uri="{BB962C8B-B14F-4D97-AF65-F5344CB8AC3E}">
        <p14:creationId xmlns:p14="http://schemas.microsoft.com/office/powerpoint/2010/main" val="11815305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r>
              <a:rPr lang="bs-Latn-BA" b="1" i="1" dirty="0"/>
              <a:t>3) Impensae voluptuariae </a:t>
            </a:r>
            <a:r>
              <a:rPr lang="bs-Latn-BA" dirty="0"/>
              <a:t>(luksuzni troškovi) učinjeni samo sa ciljem da se poboljša komoditet korištenja stvari. </a:t>
            </a:r>
            <a:endParaRPr lang="bs-Latn-BA" dirty="0" smtClean="0"/>
          </a:p>
          <a:p>
            <a:r>
              <a:rPr lang="bs-Latn-BA" dirty="0" smtClean="0"/>
              <a:t>Ovi </a:t>
            </a:r>
            <a:r>
              <a:rPr lang="bs-Latn-BA" dirty="0"/>
              <a:t>troškovi nisu </a:t>
            </a:r>
            <a:r>
              <a:rPr lang="bs-Latn-BA" dirty="0" smtClean="0"/>
              <a:t>nadoknađivani </a:t>
            </a:r>
            <a:r>
              <a:rPr lang="bs-Latn-BA" dirty="0"/>
              <a:t>ni </a:t>
            </a:r>
            <a:r>
              <a:rPr lang="bs-Latn-BA" i="1" dirty="0"/>
              <a:t>bonae </a:t>
            </a:r>
            <a:r>
              <a:rPr lang="bs-Latn-BA" dirty="0"/>
              <a:t>ni </a:t>
            </a:r>
            <a:r>
              <a:rPr lang="bs-Latn-BA" i="1" dirty="0"/>
              <a:t>malae fidei possessor</a:t>
            </a:r>
            <a:r>
              <a:rPr lang="bs-Latn-BA" dirty="0"/>
              <a:t>-u, ali je obojici priznat </a:t>
            </a:r>
            <a:r>
              <a:rPr lang="bs-Latn-BA" i="1" dirty="0"/>
              <a:t>ius tollendi</a:t>
            </a:r>
            <a:r>
              <a:rPr lang="bs-Latn-BA" dirty="0"/>
              <a:t>. </a:t>
            </a:r>
          </a:p>
          <a:p>
            <a:endParaRPr lang="bs-Latn-BA" dirty="0"/>
          </a:p>
        </p:txBody>
      </p:sp>
    </p:spTree>
    <p:extLst>
      <p:ext uri="{BB962C8B-B14F-4D97-AF65-F5344CB8AC3E}">
        <p14:creationId xmlns:p14="http://schemas.microsoft.com/office/powerpoint/2010/main" val="24595485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bs-Latn-BA" dirty="0"/>
              <a:t>Kada je u pitanju propast sporne stvari, vrijedila su slijedeća pravila: </a:t>
            </a:r>
          </a:p>
          <a:p>
            <a:r>
              <a:rPr lang="bs-Latn-BA" i="1" dirty="0"/>
              <a:t>Bonae fidei possessor </a:t>
            </a:r>
            <a:r>
              <a:rPr lang="bs-Latn-BA" dirty="0"/>
              <a:t>ne odgovara za propast stvari nastale prije litiskontestacije. </a:t>
            </a:r>
            <a:endParaRPr lang="bs-Latn-BA" dirty="0" smtClean="0"/>
          </a:p>
          <a:p>
            <a:r>
              <a:rPr lang="bs-Latn-BA" dirty="0" smtClean="0"/>
              <a:t>Ako </a:t>
            </a:r>
            <a:r>
              <a:rPr lang="bs-Latn-BA" dirty="0"/>
              <a:t>do propasti stvari </a:t>
            </a:r>
            <a:r>
              <a:rPr lang="bs-Latn-BA" dirty="0" smtClean="0"/>
              <a:t>dođe </a:t>
            </a:r>
            <a:r>
              <a:rPr lang="bs-Latn-BA" dirty="0"/>
              <a:t>poslije časa litiskontestacije, odgovornost postoji i za </a:t>
            </a:r>
            <a:r>
              <a:rPr lang="bs-Latn-BA" i="1" dirty="0"/>
              <a:t>bonae fidei </a:t>
            </a:r>
            <a:r>
              <a:rPr lang="bs-Latn-BA" dirty="0"/>
              <a:t>i za </a:t>
            </a:r>
            <a:r>
              <a:rPr lang="bs-Latn-BA" i="1" dirty="0"/>
              <a:t>malae fidei possessor</a:t>
            </a:r>
            <a:r>
              <a:rPr lang="bs-Latn-BA" dirty="0"/>
              <a:t>-a, dok </a:t>
            </a:r>
            <a:r>
              <a:rPr lang="bs-Latn-BA" i="1" dirty="0"/>
              <a:t>malae fidei possessor </a:t>
            </a:r>
            <a:r>
              <a:rPr lang="bs-Latn-BA" dirty="0"/>
              <a:t>odgovara i za slučajnu propast stvari, tzv</a:t>
            </a:r>
            <a:r>
              <a:rPr lang="bs-Latn-BA" dirty="0" smtClean="0"/>
              <a:t>. </a:t>
            </a:r>
            <a:r>
              <a:rPr lang="bs-Latn-BA" b="1" i="1" dirty="0" smtClean="0"/>
              <a:t>casus</a:t>
            </a:r>
            <a:r>
              <a:rPr lang="bs-Latn-BA" dirty="0"/>
              <a:t>. </a:t>
            </a:r>
          </a:p>
          <a:p>
            <a:endParaRPr lang="bs-Latn-BA" dirty="0"/>
          </a:p>
        </p:txBody>
      </p:sp>
    </p:spTree>
    <p:extLst>
      <p:ext uri="{BB962C8B-B14F-4D97-AF65-F5344CB8AC3E}">
        <p14:creationId xmlns:p14="http://schemas.microsoft.com/office/powerpoint/2010/main" val="2607674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i="1" dirty="0"/>
              <a:t>Rei vindicatio </a:t>
            </a:r>
            <a:r>
              <a:rPr lang="bs-Latn-BA" dirty="0"/>
              <a:t>se mogla upotrebljavati i za zaštitu nekih drugih prava, kao što su emfiteuza, superficies, provincijskog vlasništva, založnog vjerovnika, ali je pri proširenoj primjeni dobivala naziv </a:t>
            </a:r>
            <a:r>
              <a:rPr lang="bs-Latn-BA" b="1" i="1" dirty="0"/>
              <a:t>rei vindicatio utilis</a:t>
            </a:r>
            <a:r>
              <a:rPr lang="bs-Latn-BA" dirty="0"/>
              <a:t>.</a:t>
            </a:r>
          </a:p>
          <a:p>
            <a:endParaRPr lang="bs-Latn-BA" dirty="0"/>
          </a:p>
        </p:txBody>
      </p:sp>
    </p:spTree>
    <p:extLst>
      <p:ext uri="{BB962C8B-B14F-4D97-AF65-F5344CB8AC3E}">
        <p14:creationId xmlns:p14="http://schemas.microsoft.com/office/powerpoint/2010/main" val="2284429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b="1" u="sng" dirty="0"/>
              <a:t>ACTIO PUBLICIANA </a:t>
            </a:r>
            <a:endParaRPr lang="bs-Latn-BA" dirty="0"/>
          </a:p>
        </p:txBody>
      </p:sp>
      <p:sp>
        <p:nvSpPr>
          <p:cNvPr id="3" name="Content Placeholder 2"/>
          <p:cNvSpPr>
            <a:spLocks noGrp="1"/>
          </p:cNvSpPr>
          <p:nvPr>
            <p:ph idx="1"/>
          </p:nvPr>
        </p:nvSpPr>
        <p:spPr/>
        <p:txBody>
          <a:bodyPr>
            <a:normAutofit fontScale="92500" lnSpcReduction="10000"/>
          </a:bodyPr>
          <a:lstStyle/>
          <a:p>
            <a:r>
              <a:rPr lang="bs-Latn-BA" b="1" i="1" dirty="0"/>
              <a:t>Actio publiciana </a:t>
            </a:r>
            <a:r>
              <a:rPr lang="bs-Latn-BA" dirty="0"/>
              <a:t>je tužba koja je štitila bonitarnog vlasnika i poštenog posjednika. </a:t>
            </a:r>
            <a:endParaRPr lang="bs-Latn-BA" dirty="0" smtClean="0"/>
          </a:p>
          <a:p>
            <a:r>
              <a:rPr lang="bs-Latn-BA" dirty="0" smtClean="0"/>
              <a:t>Bonitarni </a:t>
            </a:r>
            <a:r>
              <a:rPr lang="bs-Latn-BA" dirty="0"/>
              <a:t>vlasnik je ovu tužbu upotrebljavao kada bi izgubio posjed stvari, pa se prema tome ova tužba upotrebljava u analognim situacijama u kojima je upotrebljavana </a:t>
            </a:r>
            <a:r>
              <a:rPr lang="bs-Latn-BA" i="1" dirty="0"/>
              <a:t>rei vindicatio </a:t>
            </a:r>
            <a:r>
              <a:rPr lang="bs-Latn-BA" dirty="0"/>
              <a:t>za civilno vlasništvo. </a:t>
            </a:r>
            <a:endParaRPr lang="bs-Latn-BA" dirty="0" smtClean="0"/>
          </a:p>
          <a:p>
            <a:r>
              <a:rPr lang="bs-Latn-BA" dirty="0" smtClean="0"/>
              <a:t>Bonitarno </a:t>
            </a:r>
            <a:r>
              <a:rPr lang="bs-Latn-BA" dirty="0"/>
              <a:t>vlasništvo je vlasništvo u nastojanju da će bonitarni vlasnik istekom roka uzukapije biti pretvoren u civilnog vlasnika. </a:t>
            </a:r>
          </a:p>
        </p:txBody>
      </p:sp>
    </p:spTree>
    <p:extLst>
      <p:ext uri="{BB962C8B-B14F-4D97-AF65-F5344CB8AC3E}">
        <p14:creationId xmlns:p14="http://schemas.microsoft.com/office/powerpoint/2010/main" val="16160353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a:bodyPr>
          <a:lstStyle/>
          <a:p>
            <a:r>
              <a:rPr lang="bs-Latn-BA" dirty="0" smtClean="0"/>
              <a:t>Međutim</a:t>
            </a:r>
            <a:r>
              <a:rPr lang="bs-Latn-BA" dirty="0"/>
              <a:t>, </a:t>
            </a:r>
            <a:r>
              <a:rPr lang="bs-Latn-BA" i="1" dirty="0"/>
              <a:t>actio publiciana </a:t>
            </a:r>
            <a:r>
              <a:rPr lang="bs-Latn-BA" dirty="0"/>
              <a:t>je tzv. a</a:t>
            </a:r>
            <a:r>
              <a:rPr lang="bs-Latn-BA" b="1" i="1" dirty="0"/>
              <a:t>ctio fictitie </a:t>
            </a:r>
            <a:r>
              <a:rPr lang="bs-Latn-BA" dirty="0"/>
              <a:t>ili </a:t>
            </a:r>
            <a:r>
              <a:rPr lang="bs-Latn-BA" b="1" dirty="0"/>
              <a:t>fikticijska tužba </a:t>
            </a:r>
            <a:r>
              <a:rPr lang="bs-Latn-BA" dirty="0"/>
              <a:t>koja se temelji na fikciji da je rok uzukapije za bonitarnog vlasnika već protekao. </a:t>
            </a:r>
            <a:endParaRPr lang="bs-Latn-BA" dirty="0" smtClean="0"/>
          </a:p>
          <a:p>
            <a:r>
              <a:rPr lang="bs-Latn-BA" dirty="0" smtClean="0"/>
              <a:t>Ova </a:t>
            </a:r>
            <a:r>
              <a:rPr lang="bs-Latn-BA" dirty="0"/>
              <a:t>tužba bila je mnogo pogodnija za primjenu nego </a:t>
            </a:r>
            <a:r>
              <a:rPr lang="bs-Latn-BA" i="1" dirty="0"/>
              <a:t>rei vindicatio</a:t>
            </a:r>
            <a:r>
              <a:rPr lang="bs-Latn-BA" dirty="0"/>
              <a:t>, naročito ako se to posmatra sa aspekta dužnosti i tereta dokazivanja tužitelja. </a:t>
            </a:r>
            <a:endParaRPr lang="bs-Latn-BA" dirty="0" smtClean="0"/>
          </a:p>
          <a:p>
            <a:r>
              <a:rPr lang="bs-Latn-BA" dirty="0" smtClean="0"/>
              <a:t>Ovdje </a:t>
            </a:r>
            <a:r>
              <a:rPr lang="bs-Latn-BA" dirty="0"/>
              <a:t>je tužitelj morao dokazivati samo </a:t>
            </a:r>
            <a:r>
              <a:rPr lang="bs-Latn-BA" i="1" dirty="0"/>
              <a:t>iustus titulus</a:t>
            </a:r>
            <a:r>
              <a:rPr lang="bs-Latn-BA" dirty="0"/>
              <a:t>, tj.pravni razlog sticanja stvari, dok </a:t>
            </a:r>
            <a:r>
              <a:rPr lang="bs-Latn-BA" i="1" dirty="0"/>
              <a:t>bona fides </a:t>
            </a:r>
            <a:r>
              <a:rPr lang="bs-Latn-BA" dirty="0"/>
              <a:t>nije bio dužan dokazivati jer se ona pretpostavlja. </a:t>
            </a:r>
          </a:p>
          <a:p>
            <a:endParaRPr lang="bs-Latn-BA" dirty="0"/>
          </a:p>
        </p:txBody>
      </p:sp>
    </p:spTree>
    <p:extLst>
      <p:ext uri="{BB962C8B-B14F-4D97-AF65-F5344CB8AC3E}">
        <p14:creationId xmlns:p14="http://schemas.microsoft.com/office/powerpoint/2010/main" val="1924149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u="sng" dirty="0"/>
              <a:t>REI </a:t>
            </a:r>
            <a:r>
              <a:rPr lang="bs-Latn-BA" u="sng" dirty="0" smtClean="0"/>
              <a:t>VINDICATIO</a:t>
            </a:r>
            <a:endParaRPr lang="bs-Latn-BA" dirty="0"/>
          </a:p>
        </p:txBody>
      </p:sp>
      <p:sp>
        <p:nvSpPr>
          <p:cNvPr id="3" name="Content Placeholder 2"/>
          <p:cNvSpPr>
            <a:spLocks noGrp="1"/>
          </p:cNvSpPr>
          <p:nvPr>
            <p:ph idx="1"/>
          </p:nvPr>
        </p:nvSpPr>
        <p:spPr/>
        <p:txBody>
          <a:bodyPr>
            <a:normAutofit lnSpcReduction="10000"/>
          </a:bodyPr>
          <a:lstStyle/>
          <a:p>
            <a:r>
              <a:rPr lang="bs-Latn-BA" dirty="0"/>
              <a:t>To je tužba kojom se štiti civilno vlasništvo (dominium ex iure Quiritium). </a:t>
            </a:r>
            <a:endParaRPr lang="bs-Latn-BA" dirty="0" smtClean="0"/>
          </a:p>
          <a:p>
            <a:r>
              <a:rPr lang="bs-Latn-BA" dirty="0" smtClean="0"/>
              <a:t>Radi </a:t>
            </a:r>
            <a:r>
              <a:rPr lang="bs-Latn-BA" dirty="0"/>
              <a:t>se o tužbi vlasnika neposjednika protiv posjednika nevlasnika. </a:t>
            </a:r>
            <a:endParaRPr lang="bs-Latn-BA" dirty="0" smtClean="0"/>
          </a:p>
          <a:p>
            <a:r>
              <a:rPr lang="bs-Latn-BA" dirty="0" smtClean="0"/>
              <a:t>Tužba </a:t>
            </a:r>
            <a:r>
              <a:rPr lang="bs-Latn-BA" dirty="0"/>
              <a:t>je mogla biti usmjerena protiv onoga ko je u trenutku litiskontestacije posjedovao stvar (po klasičnom pravu), kao i detentora koji je vlasništvo stekao od trećeg lica, a ne od samog vlasnika (kasno klasično i Justinijanovo pravo). </a:t>
            </a:r>
          </a:p>
        </p:txBody>
      </p:sp>
    </p:spTree>
    <p:extLst>
      <p:ext uri="{BB962C8B-B14F-4D97-AF65-F5344CB8AC3E}">
        <p14:creationId xmlns:p14="http://schemas.microsoft.com/office/powerpoint/2010/main" val="9154319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r>
              <a:rPr lang="bs-Latn-BA" dirty="0"/>
              <a:t>Kada se ova tužba upotrebljava za zaštitu poštenog posjednika ili </a:t>
            </a:r>
            <a:r>
              <a:rPr lang="bs-Latn-BA" i="1" dirty="0"/>
              <a:t>bonae fides possessor</a:t>
            </a:r>
            <a:r>
              <a:rPr lang="bs-Latn-BA" dirty="0"/>
              <a:t>-a, važe pravila: </a:t>
            </a:r>
          </a:p>
          <a:p>
            <a:r>
              <a:rPr lang="bs-Latn-BA" dirty="0"/>
              <a:t>a) </a:t>
            </a:r>
            <a:r>
              <a:rPr lang="bs-Latn-BA" i="1" dirty="0"/>
              <a:t>Bonae fidei possessor </a:t>
            </a:r>
            <a:r>
              <a:rPr lang="bs-Latn-BA" dirty="0"/>
              <a:t>ne uživa pravnu zaštitu u odnosu prema vlasniku stvari, ali će u sporu </a:t>
            </a:r>
            <a:r>
              <a:rPr lang="bs-Latn-BA" dirty="0" smtClean="0"/>
              <a:t>između </a:t>
            </a:r>
            <a:r>
              <a:rPr lang="bs-Latn-BA" dirty="0"/>
              <a:t>poštenog i nepoštenog posjednika pobjedu uvijek odnijeti pošteni posjednik. </a:t>
            </a:r>
          </a:p>
          <a:p>
            <a:r>
              <a:rPr lang="bs-Latn-BA" dirty="0"/>
              <a:t>b) Ukoliko se u sporu nalaze 2 poštena posjednika koji su stvar stekli od istog prethodnika, onda je u tom sporu jači onaj pošteni posjednik kome je stvar ranije tradirana. </a:t>
            </a:r>
          </a:p>
          <a:p>
            <a:r>
              <a:rPr lang="bs-Latn-BA" dirty="0"/>
              <a:t>c) Ukoliko su u sporu 2 poštena posjednika koji su stvar stekli od različitih prethodnika, onda će jači u sporu biti onaj posjednik koji je u času podizanja tužbe imao posjed stvari. </a:t>
            </a:r>
          </a:p>
          <a:p>
            <a:endParaRPr lang="bs-Latn-BA" dirty="0"/>
          </a:p>
        </p:txBody>
      </p:sp>
    </p:spTree>
    <p:extLst>
      <p:ext uri="{BB962C8B-B14F-4D97-AF65-F5344CB8AC3E}">
        <p14:creationId xmlns:p14="http://schemas.microsoft.com/office/powerpoint/2010/main" val="5612093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b="1" u="sng" dirty="0"/>
              <a:t>ACTIO NEGATORIA </a:t>
            </a:r>
            <a:endParaRPr lang="bs-Latn-BA" dirty="0"/>
          </a:p>
        </p:txBody>
      </p:sp>
      <p:sp>
        <p:nvSpPr>
          <p:cNvPr id="3" name="Content Placeholder 2"/>
          <p:cNvSpPr>
            <a:spLocks noGrp="1"/>
          </p:cNvSpPr>
          <p:nvPr>
            <p:ph idx="1"/>
          </p:nvPr>
        </p:nvSpPr>
        <p:spPr/>
        <p:txBody>
          <a:bodyPr/>
          <a:lstStyle/>
          <a:p>
            <a:r>
              <a:rPr lang="bs-Latn-BA" b="1" i="1" dirty="0"/>
              <a:t>Actio negatoria </a:t>
            </a:r>
            <a:r>
              <a:rPr lang="bs-Latn-BA" dirty="0"/>
              <a:t>je tužba koja služi zaštiti civilnog vlasništva u slučajevima kada vlasniku nije oduzet posjed stvari, već je vlasnik ometan i ugrožen na drugi način, npr</a:t>
            </a:r>
            <a:r>
              <a:rPr lang="bs-Latn-BA" dirty="0" smtClean="0"/>
              <a:t>. da </a:t>
            </a:r>
            <a:r>
              <a:rPr lang="bs-Latn-BA" dirty="0"/>
              <a:t>neko tvrdi kako na vlasnikovoj stvari ima neko pravo, ili se neko ponaša i vrši radnje kao da ima neko stvarno pravo nad vlasnikovom stvari, ili je pak vlasnik ometan prodiranjem raznovrsnih imisija na njegovu stvar. </a:t>
            </a:r>
          </a:p>
          <a:p>
            <a:endParaRPr lang="bs-Latn-BA" dirty="0"/>
          </a:p>
        </p:txBody>
      </p:sp>
    </p:spTree>
    <p:extLst>
      <p:ext uri="{BB962C8B-B14F-4D97-AF65-F5344CB8AC3E}">
        <p14:creationId xmlns:p14="http://schemas.microsoft.com/office/powerpoint/2010/main" val="29117570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i="1" dirty="0"/>
              <a:t>Actio negatoria </a:t>
            </a:r>
            <a:r>
              <a:rPr lang="bs-Latn-BA" dirty="0"/>
              <a:t>se pojavljuje kao dopuna vlasničkoj zaštiti putem </a:t>
            </a:r>
            <a:r>
              <a:rPr lang="bs-Latn-BA" i="1" dirty="0"/>
              <a:t>rei vindicatio</a:t>
            </a:r>
            <a:r>
              <a:rPr lang="bs-Latn-BA" dirty="0"/>
              <a:t>. </a:t>
            </a:r>
            <a:endParaRPr lang="bs-Latn-BA" dirty="0" smtClean="0"/>
          </a:p>
          <a:p>
            <a:r>
              <a:rPr lang="bs-Latn-BA" dirty="0" smtClean="0"/>
              <a:t>Tužitelj </a:t>
            </a:r>
            <a:r>
              <a:rPr lang="bs-Latn-BA" dirty="0"/>
              <a:t>je dužan dokazati svoje pravo vlasništva i faktičku činjenicu povrede njegovog prava, ali nije dužan dokazivati nepostojanje </a:t>
            </a:r>
            <a:r>
              <a:rPr lang="bs-Latn-BA" dirty="0" smtClean="0"/>
              <a:t>utvrđenih </a:t>
            </a:r>
            <a:r>
              <a:rPr lang="bs-Latn-BA" dirty="0"/>
              <a:t>prava od strane tuženog. </a:t>
            </a:r>
          </a:p>
          <a:p>
            <a:endParaRPr lang="bs-Latn-BA" dirty="0"/>
          </a:p>
        </p:txBody>
      </p:sp>
    </p:spTree>
    <p:extLst>
      <p:ext uri="{BB962C8B-B14F-4D97-AF65-F5344CB8AC3E}">
        <p14:creationId xmlns:p14="http://schemas.microsoft.com/office/powerpoint/2010/main" val="38847276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Način dokazivanja prava vlasništva kod ove tužbe bio je identičan sa načinom dokazivanja kod </a:t>
            </a:r>
            <a:r>
              <a:rPr lang="bs-Latn-BA" i="1" dirty="0"/>
              <a:t>rei vindicatio</a:t>
            </a:r>
            <a:r>
              <a:rPr lang="bs-Latn-BA" dirty="0"/>
              <a:t>. </a:t>
            </a:r>
            <a:endParaRPr lang="bs-Latn-BA" dirty="0" smtClean="0"/>
          </a:p>
          <a:p>
            <a:r>
              <a:rPr lang="bs-Latn-BA" smtClean="0"/>
              <a:t>Tužbeni </a:t>
            </a:r>
            <a:r>
              <a:rPr lang="bs-Latn-BA" dirty="0"/>
              <a:t>zahtjev je išao na </a:t>
            </a:r>
            <a:r>
              <a:rPr lang="bs-Latn-BA"/>
              <a:t>deklaratorno </a:t>
            </a:r>
            <a:r>
              <a:rPr lang="bs-Latn-BA" smtClean="0"/>
              <a:t>utvrđivanje </a:t>
            </a:r>
            <a:r>
              <a:rPr lang="bs-Latn-BA" dirty="0"/>
              <a:t>prava vlasništva tužitelja, prestanak protupravnih smetnji, naknadu eventualno prouzorokovane štete i davanje obećanja od strane tuženog da ubuduće neće ometati vlasnika, </a:t>
            </a:r>
            <a:r>
              <a:rPr lang="bs-Latn-BA"/>
              <a:t>tzv</a:t>
            </a:r>
            <a:r>
              <a:rPr lang="bs-Latn-BA" smtClean="0"/>
              <a:t>. </a:t>
            </a:r>
            <a:r>
              <a:rPr lang="bs-Latn-BA" b="1" i="1" smtClean="0"/>
              <a:t>cautio </a:t>
            </a:r>
            <a:r>
              <a:rPr lang="bs-Latn-BA" b="1" i="1" dirty="0"/>
              <a:t>de amplius non turbando</a:t>
            </a:r>
            <a:r>
              <a:rPr lang="bs-Latn-BA" dirty="0"/>
              <a:t>. </a:t>
            </a:r>
          </a:p>
          <a:p>
            <a:endParaRPr lang="bs-Latn-BA" dirty="0"/>
          </a:p>
        </p:txBody>
      </p:sp>
    </p:spTree>
    <p:extLst>
      <p:ext uri="{BB962C8B-B14F-4D97-AF65-F5344CB8AC3E}">
        <p14:creationId xmlns:p14="http://schemas.microsoft.com/office/powerpoint/2010/main" val="14492687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914400"/>
          </a:xfrm>
        </p:spPr>
        <p:txBody>
          <a:bodyPr>
            <a:normAutofit fontScale="90000"/>
          </a:bodyPr>
          <a:lstStyle/>
          <a:p>
            <a:r>
              <a:rPr lang="bs-Latn-BA" b="1" u="sng" dirty="0"/>
              <a:t>ZEMLJIŠNE SLUŽNOSTI (SERVITUTES PRAEDIORUM) </a:t>
            </a:r>
            <a:r>
              <a:rPr lang="bs-Latn-BA" dirty="0"/>
              <a:t/>
            </a:r>
            <a:br>
              <a:rPr lang="bs-Latn-BA" dirty="0"/>
            </a:br>
            <a:endParaRPr lang="bs-Latn-BA" dirty="0"/>
          </a:p>
        </p:txBody>
      </p:sp>
      <p:sp>
        <p:nvSpPr>
          <p:cNvPr id="3" name="Content Placeholder 2"/>
          <p:cNvSpPr>
            <a:spLocks noGrp="1"/>
          </p:cNvSpPr>
          <p:nvPr>
            <p:ph idx="1"/>
          </p:nvPr>
        </p:nvSpPr>
        <p:spPr/>
        <p:txBody>
          <a:bodyPr/>
          <a:lstStyle/>
          <a:p>
            <a:r>
              <a:rPr lang="bs-Latn-BA" dirty="0"/>
              <a:t>Zemljišne služnosti su stvarna prava na tuđoj stvari koja omogućuju vlasniku i to svakodobnom vlasniku tzv.gospodujućeg zemljišta (</a:t>
            </a:r>
            <a:r>
              <a:rPr lang="bs-Latn-BA" b="1" i="1" dirty="0"/>
              <a:t>praedium dominans</a:t>
            </a:r>
            <a:r>
              <a:rPr lang="bs-Latn-BA" dirty="0"/>
              <a:t>) određena ovlaštenja nad susjednim služnim zemljištem (</a:t>
            </a:r>
            <a:r>
              <a:rPr lang="bs-Latn-BA" b="1" i="1" dirty="0"/>
              <a:t>praedium serviens</a:t>
            </a:r>
            <a:r>
              <a:rPr lang="bs-Latn-BA" dirty="0"/>
              <a:t>). </a:t>
            </a:r>
          </a:p>
          <a:p>
            <a:endParaRPr lang="bs-Latn-BA" dirty="0"/>
          </a:p>
        </p:txBody>
      </p:sp>
    </p:spTree>
    <p:extLst>
      <p:ext uri="{BB962C8B-B14F-4D97-AF65-F5344CB8AC3E}">
        <p14:creationId xmlns:p14="http://schemas.microsoft.com/office/powerpoint/2010/main" val="8613323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943600"/>
          </a:xfrm>
        </p:spPr>
        <p:txBody>
          <a:bodyPr>
            <a:normAutofit fontScale="85000" lnSpcReduction="20000"/>
          </a:bodyPr>
          <a:lstStyle/>
          <a:p>
            <a:r>
              <a:rPr lang="bs-Latn-BA" dirty="0"/>
              <a:t>Za egzistenciju zemljišnih služnosti neophodno je postojanje </a:t>
            </a:r>
            <a:r>
              <a:rPr lang="bs-Latn-BA" b="1" dirty="0"/>
              <a:t>2 susjedna zemljišta</a:t>
            </a:r>
            <a:r>
              <a:rPr lang="bs-Latn-BA" dirty="0"/>
              <a:t>. </a:t>
            </a:r>
            <a:endParaRPr lang="bs-Latn-BA" dirty="0" smtClean="0"/>
          </a:p>
          <a:p>
            <a:r>
              <a:rPr lang="bs-Latn-BA" dirty="0" smtClean="0"/>
              <a:t>Shvatanje </a:t>
            </a:r>
            <a:r>
              <a:rPr lang="bs-Latn-BA" dirty="0"/>
              <a:t>kriterija susjednosti je historijski posmatrano poprimalo sve liberalnije forme. </a:t>
            </a:r>
            <a:endParaRPr lang="bs-Latn-BA" dirty="0" smtClean="0"/>
          </a:p>
          <a:p>
            <a:r>
              <a:rPr lang="bs-Latn-BA" dirty="0" smtClean="0"/>
              <a:t>Pored </a:t>
            </a:r>
            <a:r>
              <a:rPr lang="bs-Latn-BA" dirty="0"/>
              <a:t>toga, da bi došlo do upostavljanja služnosti, neophodno je postojanje tzv.</a:t>
            </a:r>
            <a:r>
              <a:rPr lang="bs-Latn-BA" b="1" dirty="0"/>
              <a:t>objektivne kauze</a:t>
            </a:r>
            <a:r>
              <a:rPr lang="bs-Latn-BA" dirty="0"/>
              <a:t>, objektivnog kriterija koji se ogleda u tome da služnost mora biti korisna gospodujućem zemljištu, da služnost omogućava </a:t>
            </a:r>
            <a:r>
              <a:rPr lang="bs-Latn-BA" dirty="0" smtClean="0"/>
              <a:t>određeni </a:t>
            </a:r>
            <a:r>
              <a:rPr lang="bs-Latn-BA" dirty="0"/>
              <a:t>privredni način korištenja gospodujućeg zemljišta. </a:t>
            </a:r>
            <a:endParaRPr lang="bs-Latn-BA" dirty="0" smtClean="0"/>
          </a:p>
          <a:p>
            <a:r>
              <a:rPr lang="bs-Latn-BA" dirty="0" smtClean="0"/>
              <a:t>Bez </a:t>
            </a:r>
            <a:r>
              <a:rPr lang="bs-Latn-BA" dirty="0"/>
              <a:t>te objektivne kauze, koja inače mora biti trajnog karaktera, ne bi bilo moguće ekonomski iskorištavati gospodujuće zemljište. </a:t>
            </a:r>
            <a:endParaRPr lang="bs-Latn-BA" dirty="0" smtClean="0"/>
          </a:p>
          <a:p>
            <a:r>
              <a:rPr lang="bs-Latn-BA" dirty="0" smtClean="0"/>
              <a:t>Prema </a:t>
            </a:r>
            <a:r>
              <a:rPr lang="bs-Latn-BA" dirty="0"/>
              <a:t>tome, egzistencija služnosti ne zavisi od volje vlasnika zemljišta, već od činjenice postojanja ove objektivne kauze.</a:t>
            </a:r>
          </a:p>
          <a:p>
            <a:endParaRPr lang="bs-Latn-BA" dirty="0"/>
          </a:p>
        </p:txBody>
      </p:sp>
    </p:spTree>
    <p:extLst>
      <p:ext uri="{BB962C8B-B14F-4D97-AF65-F5344CB8AC3E}">
        <p14:creationId xmlns:p14="http://schemas.microsoft.com/office/powerpoint/2010/main" val="17251309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lnSpcReduction="10000"/>
          </a:bodyPr>
          <a:lstStyle/>
          <a:p>
            <a:r>
              <a:rPr lang="bs-Latn-BA" dirty="0"/>
              <a:t>Služnost prati zemljište bez obzira u čije vlasništvo to zemljište </a:t>
            </a:r>
            <a:r>
              <a:rPr lang="bs-Latn-BA" dirty="0" smtClean="0"/>
              <a:t>dođe</a:t>
            </a:r>
            <a:r>
              <a:rPr lang="bs-Latn-BA" dirty="0"/>
              <a:t>. </a:t>
            </a:r>
            <a:endParaRPr lang="bs-Latn-BA" dirty="0" smtClean="0"/>
          </a:p>
          <a:p>
            <a:r>
              <a:rPr lang="bs-Latn-BA" dirty="0" smtClean="0"/>
              <a:t>Promjena </a:t>
            </a:r>
            <a:r>
              <a:rPr lang="bs-Latn-BA" dirty="0"/>
              <a:t>vlasnika bilo gospodujućeg ili služnog zemljišta neće uticati na egzistenciju služnosti. </a:t>
            </a:r>
            <a:endParaRPr lang="bs-Latn-BA" dirty="0" smtClean="0"/>
          </a:p>
          <a:p>
            <a:r>
              <a:rPr lang="bs-Latn-BA" dirty="0" smtClean="0"/>
              <a:t>Inače </a:t>
            </a:r>
            <a:r>
              <a:rPr lang="bs-Latn-BA" dirty="0"/>
              <a:t>su služnosti kao stvarna prava na </a:t>
            </a:r>
            <a:r>
              <a:rPr lang="bs-Latn-BA" dirty="0" smtClean="0"/>
              <a:t>tuđoj </a:t>
            </a:r>
            <a:r>
              <a:rPr lang="bs-Latn-BA" dirty="0"/>
              <a:t>stvari, tj</a:t>
            </a:r>
            <a:r>
              <a:rPr lang="bs-Latn-BA" dirty="0" smtClean="0"/>
              <a:t>. kao </a:t>
            </a:r>
            <a:r>
              <a:rPr lang="bs-Latn-BA" dirty="0"/>
              <a:t>jedan vid imovinskih prava bile nasljedne. </a:t>
            </a:r>
            <a:endParaRPr lang="bs-Latn-BA" dirty="0" smtClean="0"/>
          </a:p>
          <a:p>
            <a:r>
              <a:rPr lang="bs-Latn-BA" dirty="0" smtClean="0"/>
              <a:t>Zemljišne </a:t>
            </a:r>
            <a:r>
              <a:rPr lang="bs-Latn-BA" dirty="0"/>
              <a:t>služnosti su nedjeljiva prava. </a:t>
            </a:r>
            <a:endParaRPr lang="bs-Latn-BA" dirty="0" smtClean="0"/>
          </a:p>
          <a:p>
            <a:r>
              <a:rPr lang="bs-Latn-BA" dirty="0" smtClean="0"/>
              <a:t>Ne </a:t>
            </a:r>
            <a:r>
              <a:rPr lang="bs-Latn-BA" dirty="0"/>
              <a:t>mogu se ni sticati ni gubiti po dijelovima. </a:t>
            </a:r>
          </a:p>
          <a:p>
            <a:endParaRPr lang="bs-Latn-BA" dirty="0"/>
          </a:p>
        </p:txBody>
      </p:sp>
    </p:spTree>
    <p:extLst>
      <p:ext uri="{BB962C8B-B14F-4D97-AF65-F5344CB8AC3E}">
        <p14:creationId xmlns:p14="http://schemas.microsoft.com/office/powerpoint/2010/main" val="28414441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lstStyle/>
          <a:p>
            <a:r>
              <a:rPr lang="bs-Latn-BA" dirty="0"/>
              <a:t>Zemljišne služnosti su podijeljene u 2 osnovne kategorije: </a:t>
            </a:r>
          </a:p>
          <a:p>
            <a:r>
              <a:rPr lang="bs-Latn-BA" dirty="0"/>
              <a:t>1) Seoske ili poljske služnosti – </a:t>
            </a:r>
            <a:r>
              <a:rPr lang="bs-Latn-BA" b="1" i="1" dirty="0"/>
              <a:t>servitutes praediorum rusticorum </a:t>
            </a:r>
            <a:endParaRPr lang="bs-Latn-BA" dirty="0"/>
          </a:p>
          <a:p>
            <a:r>
              <a:rPr lang="bs-Latn-BA" dirty="0"/>
              <a:t>2) Gradske služnosti – </a:t>
            </a:r>
            <a:r>
              <a:rPr lang="bs-Latn-BA" b="1" i="1" dirty="0"/>
              <a:t>servitutes praediorum urbanorum </a:t>
            </a:r>
            <a:endParaRPr lang="bs-Latn-BA" dirty="0"/>
          </a:p>
          <a:p>
            <a:r>
              <a:rPr lang="bs-Latn-BA" dirty="0"/>
              <a:t> </a:t>
            </a:r>
          </a:p>
          <a:p>
            <a:endParaRPr lang="bs-Latn-BA" dirty="0"/>
          </a:p>
        </p:txBody>
      </p:sp>
    </p:spTree>
    <p:extLst>
      <p:ext uri="{BB962C8B-B14F-4D97-AF65-F5344CB8AC3E}">
        <p14:creationId xmlns:p14="http://schemas.microsoft.com/office/powerpoint/2010/main" val="21859361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92500" lnSpcReduction="20000"/>
          </a:bodyPr>
          <a:lstStyle/>
          <a:p>
            <a:r>
              <a:rPr lang="bs-Latn-BA" dirty="0"/>
              <a:t>Najstariji tipovi poljskih zemljišnih služnosti su služnosti puta (</a:t>
            </a:r>
            <a:r>
              <a:rPr lang="bs-Latn-BA" b="1" i="1" dirty="0"/>
              <a:t>iura itinerum</a:t>
            </a:r>
            <a:r>
              <a:rPr lang="bs-Latn-BA" dirty="0"/>
              <a:t>) i </a:t>
            </a:r>
            <a:r>
              <a:rPr lang="bs-Latn-BA" dirty="0" smtClean="0"/>
              <a:t>dovođenja </a:t>
            </a:r>
            <a:r>
              <a:rPr lang="bs-Latn-BA" dirty="0"/>
              <a:t>vode. Služnosti puta su: </a:t>
            </a:r>
          </a:p>
          <a:p>
            <a:r>
              <a:rPr lang="bs-Latn-BA" dirty="0"/>
              <a:t>- </a:t>
            </a:r>
            <a:r>
              <a:rPr lang="bs-Latn-BA" b="1" i="1" dirty="0"/>
              <a:t>iter </a:t>
            </a:r>
            <a:r>
              <a:rPr lang="bs-Latn-BA" dirty="0"/>
              <a:t>– pravo prolaženja preko tuđeg zemljišta pješke, na konju ili u nosiljci; </a:t>
            </a:r>
          </a:p>
          <a:p>
            <a:r>
              <a:rPr lang="bs-Latn-BA" dirty="0"/>
              <a:t>- </a:t>
            </a:r>
            <a:r>
              <a:rPr lang="bs-Latn-BA" b="1" i="1" dirty="0"/>
              <a:t>actus </a:t>
            </a:r>
            <a:r>
              <a:rPr lang="bs-Latn-BA" dirty="0"/>
              <a:t>– pravo goniti (</a:t>
            </a:r>
            <a:r>
              <a:rPr lang="bs-Latn-BA" b="1" i="1" dirty="0"/>
              <a:t>agere</a:t>
            </a:r>
            <a:r>
              <a:rPr lang="bs-Latn-BA" dirty="0"/>
              <a:t>) stoku i vući kola; </a:t>
            </a:r>
          </a:p>
          <a:p>
            <a:r>
              <a:rPr lang="bs-Latn-BA" dirty="0"/>
              <a:t>- </a:t>
            </a:r>
            <a:r>
              <a:rPr lang="bs-Latn-BA" b="1" i="1" dirty="0"/>
              <a:t>via </a:t>
            </a:r>
            <a:r>
              <a:rPr lang="bs-Latn-BA" dirty="0"/>
              <a:t>– šire pravo prolaženja, pa i natovarenim teretnim kolima. </a:t>
            </a:r>
            <a:endParaRPr lang="bs-Latn-BA" dirty="0" smtClean="0"/>
          </a:p>
          <a:p>
            <a:r>
              <a:rPr lang="bs-Latn-BA" dirty="0" smtClean="0"/>
              <a:t>U </a:t>
            </a:r>
            <a:r>
              <a:rPr lang="bs-Latn-BA" dirty="0"/>
              <a:t>tu svrhu je prema Zakoniku XII ploča morao postojati put od najmanje 8 stopa širine u pravoj liniji, a 16 stopa na zavojima; </a:t>
            </a:r>
          </a:p>
          <a:p>
            <a:r>
              <a:rPr lang="bs-Latn-BA" dirty="0"/>
              <a:t> </a:t>
            </a:r>
          </a:p>
          <a:p>
            <a:endParaRPr lang="bs-Latn-BA" dirty="0"/>
          </a:p>
        </p:txBody>
      </p:sp>
    </p:spTree>
    <p:extLst>
      <p:ext uri="{BB962C8B-B14F-4D97-AF65-F5344CB8AC3E}">
        <p14:creationId xmlns:p14="http://schemas.microsoft.com/office/powerpoint/2010/main" val="10172575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85000" lnSpcReduction="20000"/>
          </a:bodyPr>
          <a:lstStyle/>
          <a:p>
            <a:r>
              <a:rPr lang="bs-Latn-BA" dirty="0"/>
              <a:t>Služnost vode (</a:t>
            </a:r>
            <a:r>
              <a:rPr lang="bs-Latn-BA" b="1" i="1" dirty="0"/>
              <a:t>aquaeductus</a:t>
            </a:r>
            <a:r>
              <a:rPr lang="bs-Latn-BA" dirty="0"/>
              <a:t>) predstavlja ovlaštenje da preko </a:t>
            </a:r>
            <a:r>
              <a:rPr lang="bs-Latn-BA" dirty="0" smtClean="0"/>
              <a:t>tuđeg </a:t>
            </a:r>
            <a:r>
              <a:rPr lang="bs-Latn-BA" dirty="0"/>
              <a:t>zemljišta odvodimo vodu za navodnjavanje. </a:t>
            </a:r>
          </a:p>
          <a:p>
            <a:r>
              <a:rPr lang="bs-Latn-BA" b="1" i="1" dirty="0"/>
              <a:t>Aquae haustus </a:t>
            </a:r>
            <a:r>
              <a:rPr lang="bs-Latn-BA" dirty="0"/>
              <a:t>– služnost koja daje ovlaštenje uzimanj vode iz </a:t>
            </a:r>
            <a:r>
              <a:rPr lang="bs-Latn-BA" dirty="0" smtClean="0"/>
              <a:t>tuđeg </a:t>
            </a:r>
            <a:r>
              <a:rPr lang="bs-Latn-BA" dirty="0"/>
              <a:t>izvora ili iz </a:t>
            </a:r>
            <a:r>
              <a:rPr lang="bs-Latn-BA" dirty="0" smtClean="0"/>
              <a:t>tuđeg </a:t>
            </a:r>
            <a:r>
              <a:rPr lang="bs-Latn-BA" dirty="0"/>
              <a:t>vodotoka. </a:t>
            </a:r>
          </a:p>
          <a:p>
            <a:r>
              <a:rPr lang="bs-Latn-BA" b="1" i="1" dirty="0"/>
              <a:t>Servitus pecoris ad aquam ad pulsus </a:t>
            </a:r>
            <a:r>
              <a:rPr lang="bs-Latn-BA" dirty="0"/>
              <a:t>predstavlja služnost koja omogućava napajanje stoke na </a:t>
            </a:r>
            <a:r>
              <a:rPr lang="bs-Latn-BA" dirty="0" smtClean="0"/>
              <a:t>tuđem </a:t>
            </a:r>
            <a:r>
              <a:rPr lang="bs-Latn-BA" dirty="0"/>
              <a:t>izvoru. </a:t>
            </a:r>
          </a:p>
          <a:p>
            <a:r>
              <a:rPr lang="bs-Latn-BA" b="1" i="1" dirty="0"/>
              <a:t>Servitus pecoris pascendi </a:t>
            </a:r>
            <a:r>
              <a:rPr lang="bs-Latn-BA" dirty="0"/>
              <a:t>– služnost ispaše stoke na tuđem zemljištu. </a:t>
            </a:r>
          </a:p>
          <a:p>
            <a:r>
              <a:rPr lang="bs-Latn-BA" dirty="0"/>
              <a:t>Kao najkasnije seoske služnosti su se pojavile služnosti pribavljanja građevinskog materijala sa tuđeg zemljišta, npr</a:t>
            </a:r>
            <a:r>
              <a:rPr lang="bs-Latn-BA" dirty="0" smtClean="0"/>
              <a:t>. kopanje </a:t>
            </a:r>
            <a:r>
              <a:rPr lang="bs-Latn-BA" dirty="0"/>
              <a:t>kamena, pijeska, krede, sječa drvene građe itd. </a:t>
            </a:r>
          </a:p>
          <a:p>
            <a:endParaRPr lang="bs-Latn-BA" dirty="0"/>
          </a:p>
        </p:txBody>
      </p:sp>
    </p:spTree>
    <p:extLst>
      <p:ext uri="{BB962C8B-B14F-4D97-AF65-F5344CB8AC3E}">
        <p14:creationId xmlns:p14="http://schemas.microsoft.com/office/powerpoint/2010/main" val="4175281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Pored ovoga, </a:t>
            </a:r>
            <a:r>
              <a:rPr lang="bs-Latn-BA" dirty="0" smtClean="0"/>
              <a:t>prema </a:t>
            </a:r>
            <a:r>
              <a:rPr lang="bs-Latn-BA" dirty="0"/>
              <a:t>Justinijanu je u 2 slučaja bio pasivno legitimiran fiktivni posjednik, koji nije imao ni posjed ni detenciju stvari:</a:t>
            </a:r>
          </a:p>
          <a:p>
            <a:r>
              <a:rPr lang="bs-Latn-BA" dirty="0"/>
              <a:t>a) tuženik koji je prije litiskontestacije dolozno napustio posjed da bi izbjegao parnicu;</a:t>
            </a:r>
          </a:p>
          <a:p>
            <a:r>
              <a:rPr lang="bs-Latn-BA" dirty="0"/>
              <a:t>b) tuženik koji bi se dao tužiti kao da stvar posjeduje, da bi omogućio trećoj osobi da dovrši dosjelost (uzukapiju).</a:t>
            </a:r>
          </a:p>
          <a:p>
            <a:endParaRPr lang="bs-Latn-BA" dirty="0"/>
          </a:p>
        </p:txBody>
      </p:sp>
    </p:spTree>
    <p:extLst>
      <p:ext uri="{BB962C8B-B14F-4D97-AF65-F5344CB8AC3E}">
        <p14:creationId xmlns:p14="http://schemas.microsoft.com/office/powerpoint/2010/main" val="8583237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77500" lnSpcReduction="20000"/>
          </a:bodyPr>
          <a:lstStyle/>
          <a:p>
            <a:r>
              <a:rPr lang="bs-Latn-BA" b="1" dirty="0"/>
              <a:t>Gradske služnosti </a:t>
            </a:r>
            <a:r>
              <a:rPr lang="bs-Latn-BA" dirty="0"/>
              <a:t>su se javile kasnije sa izgradnjom urbanih naselja. Tu spadaju: </a:t>
            </a:r>
          </a:p>
          <a:p>
            <a:r>
              <a:rPr lang="bs-Latn-BA" b="1" i="1" dirty="0"/>
              <a:t>Servitus tigni imitendi </a:t>
            </a:r>
            <a:r>
              <a:rPr lang="bs-Latn-BA" dirty="0"/>
              <a:t>– služnost ugraditi gredu u </a:t>
            </a:r>
            <a:r>
              <a:rPr lang="bs-Latn-BA" dirty="0" smtClean="0"/>
              <a:t>tuđi </a:t>
            </a:r>
            <a:r>
              <a:rPr lang="bs-Latn-BA" dirty="0"/>
              <a:t>zid prilikom izgradnje zgrade. </a:t>
            </a:r>
          </a:p>
          <a:p>
            <a:r>
              <a:rPr lang="bs-Latn-BA" b="1" i="1" dirty="0"/>
              <a:t>Servitus oneris ferendi </a:t>
            </a:r>
            <a:r>
              <a:rPr lang="bs-Latn-BA" dirty="0"/>
              <a:t>– predstavlja pravo osloniti zgradu na </a:t>
            </a:r>
            <a:r>
              <a:rPr lang="bs-Latn-BA" dirty="0" smtClean="0"/>
              <a:t>tuđi </a:t>
            </a:r>
            <a:r>
              <a:rPr lang="bs-Latn-BA" dirty="0"/>
              <a:t>zid. U ovom slučaju vlasnik služnog dobra bioje obvezan na </a:t>
            </a:r>
            <a:r>
              <a:rPr lang="bs-Latn-BA" b="1" i="1" dirty="0"/>
              <a:t>facere</a:t>
            </a:r>
            <a:r>
              <a:rPr lang="bs-Latn-BA" dirty="0"/>
              <a:t>, jer je bio dužan zid održavati u ispravnom stanju. </a:t>
            </a:r>
          </a:p>
          <a:p>
            <a:r>
              <a:rPr lang="bs-Latn-BA" b="1" i="1" dirty="0"/>
              <a:t>Servitus proitiendi </a:t>
            </a:r>
            <a:r>
              <a:rPr lang="bs-Latn-BA" dirty="0"/>
              <a:t>– predstavlja pravo izgradnje terase u </a:t>
            </a:r>
            <a:r>
              <a:rPr lang="bs-Latn-BA" dirty="0" smtClean="0"/>
              <a:t>tuđem </a:t>
            </a:r>
            <a:r>
              <a:rPr lang="bs-Latn-BA" dirty="0"/>
              <a:t>zračnom prostoru. </a:t>
            </a:r>
          </a:p>
          <a:p>
            <a:r>
              <a:rPr lang="bs-Latn-BA" b="1" i="1" dirty="0"/>
              <a:t>Servitus atius non tolendi </a:t>
            </a:r>
            <a:r>
              <a:rPr lang="bs-Latn-BA" dirty="0"/>
              <a:t>– predstavlja služnost slobodnog pristupa svjetla, zraka, pogleda. Ovlaštenik ima pravo vlasniku susjedne zgrade braniti </a:t>
            </a:r>
            <a:r>
              <a:rPr lang="bs-Latn-BA" dirty="0" smtClean="0"/>
              <a:t>građenje </a:t>
            </a:r>
            <a:r>
              <a:rPr lang="bs-Latn-BA" dirty="0"/>
              <a:t>preko </a:t>
            </a:r>
            <a:r>
              <a:rPr lang="bs-Latn-BA" dirty="0" smtClean="0"/>
              <a:t>određene </a:t>
            </a:r>
            <a:r>
              <a:rPr lang="bs-Latn-BA" dirty="0"/>
              <a:t>visine, ili mu braniti da gospodujućem zemljištu zatvori svjetlo i izgled. </a:t>
            </a:r>
          </a:p>
          <a:p>
            <a:endParaRPr lang="bs-Latn-BA" dirty="0"/>
          </a:p>
        </p:txBody>
      </p:sp>
    </p:spTree>
    <p:extLst>
      <p:ext uri="{BB962C8B-B14F-4D97-AF65-F5344CB8AC3E}">
        <p14:creationId xmlns:p14="http://schemas.microsoft.com/office/powerpoint/2010/main" val="5046577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bs-Latn-BA" b="1" u="sng" dirty="0"/>
              <a:t>OSOBNE SLUŽNOSTI (SERVITUTES PERSONARUM) </a:t>
            </a:r>
            <a:r>
              <a:rPr lang="bs-Latn-BA" dirty="0"/>
              <a:t/>
            </a:r>
            <a:br>
              <a:rPr lang="bs-Latn-BA" dirty="0"/>
            </a:br>
            <a:endParaRPr lang="bs-Latn-BA" dirty="0"/>
          </a:p>
        </p:txBody>
      </p:sp>
      <p:sp>
        <p:nvSpPr>
          <p:cNvPr id="3" name="Content Placeholder 2"/>
          <p:cNvSpPr>
            <a:spLocks noGrp="1"/>
          </p:cNvSpPr>
          <p:nvPr>
            <p:ph idx="1"/>
          </p:nvPr>
        </p:nvSpPr>
        <p:spPr>
          <a:xfrm>
            <a:off x="457200" y="1600200"/>
            <a:ext cx="8229600" cy="4800600"/>
          </a:xfrm>
        </p:spPr>
        <p:txBody>
          <a:bodyPr>
            <a:normAutofit fontScale="92500" lnSpcReduction="20000"/>
          </a:bodyPr>
          <a:lstStyle/>
          <a:p>
            <a:r>
              <a:rPr lang="bs-Latn-BA" b="1" i="1" dirty="0"/>
              <a:t>Servitutes personarum </a:t>
            </a:r>
            <a:r>
              <a:rPr lang="bs-Latn-BA" dirty="0"/>
              <a:t>su uvrštene u opći pojam služnosti tek u Justinijanovom pravu</a:t>
            </a:r>
            <a:r>
              <a:rPr lang="bs-Latn-BA" dirty="0" smtClean="0"/>
              <a:t>.</a:t>
            </a:r>
          </a:p>
          <a:p>
            <a:r>
              <a:rPr lang="bs-Latn-BA" dirty="0" smtClean="0"/>
              <a:t> </a:t>
            </a:r>
            <a:r>
              <a:rPr lang="bs-Latn-BA" dirty="0"/>
              <a:t>Njihova egzistencija nije vezana za nekretnine, ne traži se postojanje gospodujuće stvari. </a:t>
            </a:r>
            <a:endParaRPr lang="bs-Latn-BA" dirty="0" smtClean="0"/>
          </a:p>
          <a:p>
            <a:r>
              <a:rPr lang="bs-Latn-BA" dirty="0" smtClean="0"/>
              <a:t>Osobne </a:t>
            </a:r>
            <a:r>
              <a:rPr lang="bs-Latn-BA" dirty="0"/>
              <a:t>služnosti su vezane za osobu ovlaštenika</a:t>
            </a:r>
            <a:r>
              <a:rPr lang="bs-Latn-BA" dirty="0" smtClean="0"/>
              <a:t>.</a:t>
            </a:r>
          </a:p>
          <a:p>
            <a:r>
              <a:rPr lang="bs-Latn-BA" dirty="0" smtClean="0"/>
              <a:t> </a:t>
            </a:r>
            <a:r>
              <a:rPr lang="bs-Latn-BA" dirty="0"/>
              <a:t>One su osobna (lična) prava i ne mogu se odvajati od osobe ovlaštenika. </a:t>
            </a:r>
            <a:endParaRPr lang="bs-Latn-BA" dirty="0" smtClean="0"/>
          </a:p>
          <a:p>
            <a:r>
              <a:rPr lang="bs-Latn-BA" dirty="0" smtClean="0"/>
              <a:t>Ova </a:t>
            </a:r>
            <a:r>
              <a:rPr lang="bs-Latn-BA" dirty="0"/>
              <a:t>prava su nenasljediva i vremenski su ograničena prava. </a:t>
            </a:r>
            <a:endParaRPr lang="bs-Latn-BA" dirty="0" smtClean="0"/>
          </a:p>
          <a:p>
            <a:r>
              <a:rPr lang="bs-Latn-BA" dirty="0" smtClean="0"/>
              <a:t>U </a:t>
            </a:r>
            <a:r>
              <a:rPr lang="bs-Latn-BA" dirty="0"/>
              <a:t>općem smislu prestaju smrću njihovog ovlaštenika. </a:t>
            </a:r>
          </a:p>
          <a:p>
            <a:endParaRPr lang="bs-Latn-BA" dirty="0"/>
          </a:p>
        </p:txBody>
      </p:sp>
    </p:spTree>
    <p:extLst>
      <p:ext uri="{BB962C8B-B14F-4D97-AF65-F5344CB8AC3E}">
        <p14:creationId xmlns:p14="http://schemas.microsoft.com/office/powerpoint/2010/main" val="20554960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lnSpcReduction="10000"/>
          </a:bodyPr>
          <a:lstStyle/>
          <a:p>
            <a:r>
              <a:rPr lang="bs-Latn-BA" dirty="0"/>
              <a:t>Do pojave osobnih služnosti najčešće dolazi iz potrebe osiguranja egzistencije pojedinih osoba. </a:t>
            </a:r>
            <a:endParaRPr lang="bs-Latn-BA" dirty="0" smtClean="0"/>
          </a:p>
          <a:p>
            <a:r>
              <a:rPr lang="bs-Latn-BA" dirty="0" smtClean="0"/>
              <a:t>Osobne </a:t>
            </a:r>
            <a:r>
              <a:rPr lang="bs-Latn-BA" dirty="0"/>
              <a:t>služnosti u većem obimu ograničavaju vlasnika služne stvari nego zemljišne služnosti</a:t>
            </a:r>
            <a:r>
              <a:rPr lang="bs-Latn-BA" dirty="0" smtClean="0"/>
              <a:t>.</a:t>
            </a:r>
          </a:p>
          <a:p>
            <a:r>
              <a:rPr lang="bs-Latn-BA" dirty="0" smtClean="0"/>
              <a:t> </a:t>
            </a:r>
            <a:r>
              <a:rPr lang="bs-Latn-BA" dirty="0"/>
              <a:t>Osobne služnosti su djeljiva prava; mogu se sticati i gubiti u dijelovima. </a:t>
            </a:r>
            <a:endParaRPr lang="bs-Latn-BA" dirty="0" smtClean="0"/>
          </a:p>
          <a:p>
            <a:r>
              <a:rPr lang="bs-Latn-BA" dirty="0" smtClean="0"/>
              <a:t>Rimsko </a:t>
            </a:r>
            <a:r>
              <a:rPr lang="bs-Latn-BA" dirty="0"/>
              <a:t>pravo je poznavalo slijedeće osobne služnosti: </a:t>
            </a:r>
            <a:r>
              <a:rPr lang="bs-Latn-BA" b="1" i="1" dirty="0"/>
              <a:t>usus fructus, usus, habitatio </a:t>
            </a:r>
            <a:r>
              <a:rPr lang="bs-Latn-BA" dirty="0"/>
              <a:t>i </a:t>
            </a:r>
            <a:r>
              <a:rPr lang="bs-Latn-BA" b="1" i="1" dirty="0"/>
              <a:t>operae servorum vel animalium </a:t>
            </a:r>
            <a:endParaRPr lang="bs-Latn-BA" dirty="0"/>
          </a:p>
          <a:p>
            <a:endParaRPr lang="bs-Latn-BA" dirty="0"/>
          </a:p>
        </p:txBody>
      </p:sp>
    </p:spTree>
    <p:extLst>
      <p:ext uri="{BB962C8B-B14F-4D97-AF65-F5344CB8AC3E}">
        <p14:creationId xmlns:p14="http://schemas.microsoft.com/office/powerpoint/2010/main" val="33027158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b="1" i="1" dirty="0"/>
              <a:t>Usus fructus </a:t>
            </a:r>
            <a:r>
              <a:rPr lang="bs-Latn-BA" dirty="0"/>
              <a:t>(plodouživanje) je osobna služnost koja ovlašteniku daje pravo korištenja i crpljenja plodova </a:t>
            </a:r>
            <a:r>
              <a:rPr lang="bs-Latn-BA" dirty="0" smtClean="0"/>
              <a:t>tuđe </a:t>
            </a:r>
            <a:r>
              <a:rPr lang="bs-Latn-BA" dirty="0"/>
              <a:t>stvari bez ovlaštenja da uzusfruktuar može mijenjati ekonomsku namjenu stvari - </a:t>
            </a:r>
            <a:r>
              <a:rPr lang="bs-Latn-BA" b="1" i="1" dirty="0"/>
              <a:t>Usus fructus est ius alienis rebus utendi fruendi salva rerum substantio.</a:t>
            </a:r>
            <a:endParaRPr lang="bs-Latn-BA" dirty="0"/>
          </a:p>
          <a:p>
            <a:endParaRPr lang="bs-Latn-BA" dirty="0"/>
          </a:p>
        </p:txBody>
      </p:sp>
    </p:spTree>
    <p:extLst>
      <p:ext uri="{BB962C8B-B14F-4D97-AF65-F5344CB8AC3E}">
        <p14:creationId xmlns:p14="http://schemas.microsoft.com/office/powerpoint/2010/main" val="33690012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20000"/>
          </a:bodyPr>
          <a:lstStyle/>
          <a:p>
            <a:r>
              <a:rPr lang="bs-Latn-BA" dirty="0"/>
              <a:t>Do formiranja </a:t>
            </a:r>
            <a:r>
              <a:rPr lang="bs-Latn-BA" i="1" dirty="0"/>
              <a:t>usus fructus</a:t>
            </a:r>
            <a:r>
              <a:rPr lang="bs-Latn-BA" dirty="0"/>
              <a:t>-a najčešće dolazi iz potrebe da ostavitelj davanjem neke konkretne stvari u plodouživanje obezbijedi sredstva za egzistenciju </a:t>
            </a:r>
            <a:r>
              <a:rPr lang="bs-Latn-BA" dirty="0" smtClean="0"/>
              <a:t>određenim </a:t>
            </a:r>
            <a:r>
              <a:rPr lang="bs-Latn-BA" dirty="0"/>
              <a:t>osobama koje iz različitih razloga ne mogu biti nasljednici. </a:t>
            </a:r>
            <a:endParaRPr lang="bs-Latn-BA" dirty="0" smtClean="0"/>
          </a:p>
          <a:p>
            <a:r>
              <a:rPr lang="bs-Latn-BA" i="1" dirty="0" smtClean="0"/>
              <a:t>Usus </a:t>
            </a:r>
            <a:r>
              <a:rPr lang="bs-Latn-BA" i="1" dirty="0"/>
              <a:t>fructus </a:t>
            </a:r>
            <a:r>
              <a:rPr lang="bs-Latn-BA" dirty="0"/>
              <a:t>se najčešće </a:t>
            </a:r>
            <a:r>
              <a:rPr lang="bs-Latn-BA" dirty="0" smtClean="0"/>
              <a:t>određivao </a:t>
            </a:r>
            <a:r>
              <a:rPr lang="bs-Latn-BA" dirty="0"/>
              <a:t>putem legata</a:t>
            </a:r>
            <a:r>
              <a:rPr lang="bs-Latn-BA" dirty="0" smtClean="0"/>
              <a:t>.</a:t>
            </a:r>
          </a:p>
          <a:p>
            <a:r>
              <a:rPr lang="bs-Latn-BA" dirty="0" smtClean="0"/>
              <a:t> </a:t>
            </a:r>
            <a:r>
              <a:rPr lang="bs-Latn-BA" dirty="0"/>
              <a:t>Uzusfruktuar je detentor stvari, a ne posjednik. </a:t>
            </a:r>
            <a:endParaRPr lang="bs-Latn-BA" dirty="0" smtClean="0"/>
          </a:p>
          <a:p>
            <a:r>
              <a:rPr lang="bs-Latn-BA" dirty="0" smtClean="0"/>
              <a:t>Uobičavalo </a:t>
            </a:r>
            <a:r>
              <a:rPr lang="bs-Latn-BA" dirty="0"/>
              <a:t>se da prilikom konstituiranja služnosti uzusfruktuar daje jedno obećanje, tzv</a:t>
            </a:r>
            <a:r>
              <a:rPr lang="bs-Latn-BA" dirty="0" smtClean="0"/>
              <a:t>. </a:t>
            </a:r>
            <a:r>
              <a:rPr lang="bs-Latn-BA" b="1" i="1" dirty="0" smtClean="0"/>
              <a:t>cautio </a:t>
            </a:r>
            <a:r>
              <a:rPr lang="bs-Latn-BA" b="1" i="1" dirty="0"/>
              <a:t>ususfructuaria</a:t>
            </a:r>
            <a:r>
              <a:rPr lang="bs-Latn-BA" dirty="0"/>
              <a:t>, da će stvar koristiti na pažljiv i razuman način (</a:t>
            </a:r>
            <a:r>
              <a:rPr lang="bs-Latn-BA" b="1" i="1" dirty="0"/>
              <a:t>boni viri arbitratu</a:t>
            </a:r>
            <a:r>
              <a:rPr lang="bs-Latn-BA" dirty="0"/>
              <a:t>) i da će stvar nakon proteka </a:t>
            </a:r>
            <a:r>
              <a:rPr lang="bs-Latn-BA" dirty="0" smtClean="0"/>
              <a:t>određenog </a:t>
            </a:r>
            <a:r>
              <a:rPr lang="bs-Latn-BA" dirty="0"/>
              <a:t>vremena vratiti vlasniku. </a:t>
            </a:r>
          </a:p>
          <a:p>
            <a:endParaRPr lang="bs-Latn-BA" dirty="0"/>
          </a:p>
        </p:txBody>
      </p:sp>
    </p:spTree>
    <p:extLst>
      <p:ext uri="{BB962C8B-B14F-4D97-AF65-F5344CB8AC3E}">
        <p14:creationId xmlns:p14="http://schemas.microsoft.com/office/powerpoint/2010/main" val="35592053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92500" lnSpcReduction="10000"/>
          </a:bodyPr>
          <a:lstStyle/>
          <a:p>
            <a:r>
              <a:rPr lang="bs-Latn-BA" dirty="0"/>
              <a:t>Uzusfruktuar nije mogao na treće lice prenijeti svoje pravo plodouživanja, jer je to strogo osobno pravo koje je vezano za njegovu ličnost</a:t>
            </a:r>
            <a:r>
              <a:rPr lang="bs-Latn-BA" dirty="0" smtClean="0"/>
              <a:t>.</a:t>
            </a:r>
          </a:p>
          <a:p>
            <a:r>
              <a:rPr lang="bs-Latn-BA" dirty="0" smtClean="0"/>
              <a:t> Međutim</a:t>
            </a:r>
            <a:r>
              <a:rPr lang="bs-Latn-BA" dirty="0"/>
              <a:t>, on je mogao na treće lice prenijeti tzv</a:t>
            </a:r>
            <a:r>
              <a:rPr lang="bs-Latn-BA" dirty="0" smtClean="0"/>
              <a:t>. izvršenje </a:t>
            </a:r>
            <a:r>
              <a:rPr lang="bs-Latn-BA" dirty="0"/>
              <a:t>prava, odnosno mogućnost da treće lice faktički obavlja radnje koje predstavljaju sadržaj uzusfruktuarovih ovlaštenja, dok </a:t>
            </a:r>
            <a:r>
              <a:rPr lang="bs-Latn-BA" dirty="0" smtClean="0"/>
              <a:t>samo </a:t>
            </a:r>
            <a:r>
              <a:rPr lang="bs-Latn-BA" dirty="0"/>
              <a:t>pravo i dalje ostaje vezano za osobu uzusfruktuara. </a:t>
            </a:r>
            <a:endParaRPr lang="bs-Latn-BA" dirty="0" smtClean="0"/>
          </a:p>
          <a:p>
            <a:r>
              <a:rPr lang="bs-Latn-BA" dirty="0" smtClean="0"/>
              <a:t>Smrću </a:t>
            </a:r>
            <a:r>
              <a:rPr lang="bs-Latn-BA" dirty="0"/>
              <a:t>uzusfruktuara gasi se i samo pravo, te samim tim i mogućnost trećeg lica da nastavi sa obavljanjem radnji izvršenja tog prava. </a:t>
            </a:r>
          </a:p>
          <a:p>
            <a:endParaRPr lang="bs-Latn-BA" dirty="0"/>
          </a:p>
        </p:txBody>
      </p:sp>
    </p:spTree>
    <p:extLst>
      <p:ext uri="{BB962C8B-B14F-4D97-AF65-F5344CB8AC3E}">
        <p14:creationId xmlns:p14="http://schemas.microsoft.com/office/powerpoint/2010/main" val="37085434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Uzusfruktuar je vlasništvo na plodovima plodonosne stvari sticao putem </a:t>
            </a:r>
            <a:r>
              <a:rPr lang="bs-Latn-BA" dirty="0" smtClean="0"/>
              <a:t>putem </a:t>
            </a:r>
            <a:r>
              <a:rPr lang="bs-Latn-BA" dirty="0"/>
              <a:t>ubiranja ploda</a:t>
            </a:r>
            <a:r>
              <a:rPr lang="bs-Latn-BA" dirty="0" smtClean="0"/>
              <a:t>.</a:t>
            </a:r>
          </a:p>
          <a:p>
            <a:r>
              <a:rPr lang="bs-Latn-BA" dirty="0" smtClean="0"/>
              <a:t> </a:t>
            </a:r>
            <a:r>
              <a:rPr lang="bs-Latn-BA" dirty="0"/>
              <a:t>Uzusfruktuar je snosio troškove tzv</a:t>
            </a:r>
            <a:r>
              <a:rPr lang="bs-Latn-BA" dirty="0" smtClean="0"/>
              <a:t>. redovnih </a:t>
            </a:r>
            <a:r>
              <a:rPr lang="bs-Latn-BA" dirty="0"/>
              <a:t>izdataka za stvar kao što su plaćanje poreza, sitnije opravke stvari, dok je troškove većih popravaka i većih investicija snosio vlasnik stvari. </a:t>
            </a:r>
          </a:p>
          <a:p>
            <a:endParaRPr lang="bs-Latn-BA" dirty="0"/>
          </a:p>
        </p:txBody>
      </p:sp>
    </p:spTree>
    <p:extLst>
      <p:ext uri="{BB962C8B-B14F-4D97-AF65-F5344CB8AC3E}">
        <p14:creationId xmlns:p14="http://schemas.microsoft.com/office/powerpoint/2010/main" val="7618953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bs-Latn-BA" i="1" dirty="0"/>
              <a:t>Usus fructus </a:t>
            </a:r>
            <a:r>
              <a:rPr lang="bs-Latn-BA" dirty="0"/>
              <a:t>kao stvarno pravo na </a:t>
            </a:r>
            <a:r>
              <a:rPr lang="bs-Latn-BA" dirty="0" smtClean="0"/>
              <a:t>tuđoj </a:t>
            </a:r>
            <a:r>
              <a:rPr lang="bs-Latn-BA" dirty="0"/>
              <a:t>stvari prestaje smrću ovlaštenika. </a:t>
            </a:r>
            <a:endParaRPr lang="bs-Latn-BA" dirty="0" smtClean="0"/>
          </a:p>
          <a:p>
            <a:r>
              <a:rPr lang="bs-Latn-BA" dirty="0" smtClean="0"/>
              <a:t>Justinijanovo </a:t>
            </a:r>
            <a:r>
              <a:rPr lang="bs-Latn-BA" dirty="0"/>
              <a:t>pravo je dozvoljavalo izuzetak dopuštanja </a:t>
            </a:r>
            <a:r>
              <a:rPr lang="bs-Latn-BA" dirty="0" smtClean="0"/>
              <a:t>nasljeđivanja </a:t>
            </a:r>
            <a:r>
              <a:rPr lang="bs-Latn-BA" dirty="0"/>
              <a:t>ovog prava, ali samo od strane nasljednika iz prvog nasljednog reda. </a:t>
            </a:r>
            <a:endParaRPr lang="bs-Latn-BA" dirty="0" smtClean="0"/>
          </a:p>
          <a:p>
            <a:r>
              <a:rPr lang="bs-Latn-BA" dirty="0" smtClean="0"/>
              <a:t>Ovo </a:t>
            </a:r>
            <a:r>
              <a:rPr lang="bs-Latn-BA" dirty="0"/>
              <a:t>pravo je </a:t>
            </a:r>
            <a:r>
              <a:rPr lang="bs-Latn-BA" dirty="0" smtClean="0"/>
              <a:t>također </a:t>
            </a:r>
            <a:r>
              <a:rPr lang="bs-Latn-BA" dirty="0"/>
              <a:t>prestajalo protekom utvrĐenog roka, a kao i svako stvarno pravo prestajalo je propašću stvari. </a:t>
            </a:r>
          </a:p>
          <a:p>
            <a:endParaRPr lang="bs-Latn-BA" dirty="0"/>
          </a:p>
        </p:txBody>
      </p:sp>
    </p:spTree>
    <p:extLst>
      <p:ext uri="{BB962C8B-B14F-4D97-AF65-F5344CB8AC3E}">
        <p14:creationId xmlns:p14="http://schemas.microsoft.com/office/powerpoint/2010/main" val="13476419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fontScale="85000" lnSpcReduction="10000"/>
          </a:bodyPr>
          <a:lstStyle/>
          <a:p>
            <a:r>
              <a:rPr lang="bs-Latn-BA" b="1" i="1" dirty="0"/>
              <a:t>Usus </a:t>
            </a:r>
            <a:r>
              <a:rPr lang="bs-Latn-BA" dirty="0"/>
              <a:t>je osobna služnost užeg sadržaja od plodouživanja, a predstavljena je u pravu ekonomskog iskorištavanja </a:t>
            </a:r>
            <a:r>
              <a:rPr lang="bs-Latn-BA" dirty="0" smtClean="0"/>
              <a:t>određene </a:t>
            </a:r>
            <a:r>
              <a:rPr lang="bs-Latn-BA" dirty="0"/>
              <a:t>stvari bez prava ubiranja plodova. </a:t>
            </a:r>
            <a:endParaRPr lang="bs-Latn-BA" dirty="0" smtClean="0"/>
          </a:p>
          <a:p>
            <a:r>
              <a:rPr lang="bs-Latn-BA" b="1" dirty="0" smtClean="0"/>
              <a:t>Uzuar</a:t>
            </a:r>
            <a:r>
              <a:rPr lang="bs-Latn-BA" dirty="0"/>
              <a:t>, ovlaštenik ove služnosti, na treće lice nije mogao prenositi čak ni izvršenje svog prava, a nije bio dužan plaćati troškove opravke stvari niti poreze za tu stvar. </a:t>
            </a:r>
            <a:endParaRPr lang="bs-Latn-BA" dirty="0" smtClean="0"/>
          </a:p>
          <a:p>
            <a:r>
              <a:rPr lang="bs-Latn-BA" dirty="0" smtClean="0"/>
              <a:t>Vremenom </a:t>
            </a:r>
            <a:r>
              <a:rPr lang="bs-Latn-BA" dirty="0"/>
              <a:t>se sadržaj </a:t>
            </a:r>
            <a:r>
              <a:rPr lang="bs-Latn-BA" i="1" dirty="0"/>
              <a:t>usus</a:t>
            </a:r>
            <a:r>
              <a:rPr lang="bs-Latn-BA" dirty="0"/>
              <a:t>-a postepeno proširivao. </a:t>
            </a:r>
            <a:endParaRPr lang="bs-Latn-BA" dirty="0" smtClean="0"/>
          </a:p>
          <a:p>
            <a:r>
              <a:rPr lang="bs-Latn-BA" dirty="0" smtClean="0"/>
              <a:t>Uočava </a:t>
            </a:r>
            <a:r>
              <a:rPr lang="bs-Latn-BA" dirty="0"/>
              <a:t>se tendencija pokušaja njegovog izjednačavanja sa </a:t>
            </a:r>
            <a:r>
              <a:rPr lang="bs-Latn-BA" i="1" dirty="0"/>
              <a:t>usus fructus</a:t>
            </a:r>
            <a:r>
              <a:rPr lang="bs-Latn-BA" dirty="0"/>
              <a:t>-om. </a:t>
            </a:r>
            <a:endParaRPr lang="bs-Latn-BA" dirty="0" smtClean="0"/>
          </a:p>
          <a:p>
            <a:r>
              <a:rPr lang="bs-Latn-BA" dirty="0" smtClean="0"/>
              <a:t>Tako </a:t>
            </a:r>
            <a:r>
              <a:rPr lang="bs-Latn-BA" dirty="0"/>
              <a:t>će kasnije biti dozvoljeno da i uzuar može ubirati plodove sa plodonosne stvari, ali samo u obimu zadovoljavanja svojih osobnih potreba. </a:t>
            </a:r>
          </a:p>
        </p:txBody>
      </p:sp>
    </p:spTree>
    <p:extLst>
      <p:ext uri="{BB962C8B-B14F-4D97-AF65-F5344CB8AC3E}">
        <p14:creationId xmlns:p14="http://schemas.microsoft.com/office/powerpoint/2010/main" val="5151505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Ukoliko se kao predmet </a:t>
            </a:r>
            <a:r>
              <a:rPr lang="bs-Latn-BA" i="1" dirty="0"/>
              <a:t>usus</a:t>
            </a:r>
            <a:r>
              <a:rPr lang="bs-Latn-BA" dirty="0"/>
              <a:t>-a pojavljuje kuća, onda bi se dozvoljavalo korištenje te kuće i ostalim članovima najužeg domaćinstva. </a:t>
            </a:r>
            <a:endParaRPr lang="bs-Latn-BA" dirty="0" smtClean="0"/>
          </a:p>
          <a:p>
            <a:r>
              <a:rPr lang="bs-Latn-BA" dirty="0" smtClean="0"/>
              <a:t>Dozvoljava </a:t>
            </a:r>
            <a:r>
              <a:rPr lang="bs-Latn-BA" dirty="0"/>
              <a:t>se izdavanje dijela kuće, ali pod uslovom da uzuar mora ostati stanovati u kući</a:t>
            </a:r>
            <a:r>
              <a:rPr lang="bs-Latn-BA" dirty="0" smtClean="0"/>
              <a:t>.</a:t>
            </a:r>
          </a:p>
          <a:p>
            <a:r>
              <a:rPr lang="bs-Latn-BA" dirty="0" smtClean="0"/>
              <a:t> </a:t>
            </a:r>
            <a:r>
              <a:rPr lang="bs-Latn-BA" i="1" dirty="0"/>
              <a:t>Usus </a:t>
            </a:r>
            <a:r>
              <a:rPr lang="bs-Latn-BA" dirty="0"/>
              <a:t>je strogo osobno pravo, više vezano za osobu nego </a:t>
            </a:r>
            <a:r>
              <a:rPr lang="bs-Latn-BA" i="1" dirty="0"/>
              <a:t>usus fructus</a:t>
            </a:r>
            <a:r>
              <a:rPr lang="bs-Latn-BA" dirty="0"/>
              <a:t>, pa kao takvo pravo nije bilo dozvoljeno da bude predmetom </a:t>
            </a:r>
            <a:r>
              <a:rPr lang="bs-Latn-BA" dirty="0" smtClean="0"/>
              <a:t>nasljeđivanja</a:t>
            </a:r>
            <a:r>
              <a:rPr lang="bs-Latn-BA" dirty="0"/>
              <a:t>. </a:t>
            </a:r>
          </a:p>
          <a:p>
            <a:endParaRPr lang="bs-Latn-BA" dirty="0"/>
          </a:p>
        </p:txBody>
      </p:sp>
    </p:spTree>
    <p:extLst>
      <p:ext uri="{BB962C8B-B14F-4D97-AF65-F5344CB8AC3E}">
        <p14:creationId xmlns:p14="http://schemas.microsoft.com/office/powerpoint/2010/main" val="1466672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bs-Latn-BA" dirty="0"/>
              <a:t>U legisakcionom postupku rei vindicatio se ostvarivala legisakcijom sacramento in rem, gdje su obje stranke morale postaviti i dokazivati svoju tvrdnju o vlasništvu (vindikaciju). </a:t>
            </a:r>
            <a:endParaRPr lang="bs-Latn-BA" dirty="0" smtClean="0"/>
          </a:p>
          <a:p>
            <a:r>
              <a:rPr lang="bs-Latn-BA" dirty="0" smtClean="0"/>
              <a:t>Tuženi </a:t>
            </a:r>
            <a:r>
              <a:rPr lang="bs-Latn-BA" dirty="0"/>
              <a:t>se nije morao upuštati u parnicu, ali je u tom slučaju morao odmah tužitelju prepustiti posjed. </a:t>
            </a:r>
            <a:endParaRPr lang="bs-Latn-BA" dirty="0" smtClean="0"/>
          </a:p>
          <a:p>
            <a:r>
              <a:rPr lang="bs-Latn-BA" dirty="0" smtClean="0"/>
              <a:t>Ako </a:t>
            </a:r>
            <a:r>
              <a:rPr lang="bs-Latn-BA" dirty="0"/>
              <a:t>bi tuženi poricao da ima stvar u posjedu, a tužitelj bi dokazao da je stvar u posjedu tuženog, pretor bi odmah prepustio posjed tužitelju. </a:t>
            </a:r>
            <a:endParaRPr lang="bs-Latn-BA" dirty="0" smtClean="0"/>
          </a:p>
          <a:p>
            <a:r>
              <a:rPr lang="bs-Latn-BA" dirty="0" smtClean="0"/>
              <a:t>Ako </a:t>
            </a:r>
            <a:r>
              <a:rPr lang="bs-Latn-BA" dirty="0"/>
              <a:t>je tuženi bio i vlasnik, morao je podići novu reivindikaciju u kojoj bi on nastupio kao tužitelj.</a:t>
            </a:r>
          </a:p>
          <a:p>
            <a:endParaRPr lang="bs-Latn-BA" dirty="0"/>
          </a:p>
        </p:txBody>
      </p:sp>
    </p:spTree>
    <p:extLst>
      <p:ext uri="{BB962C8B-B14F-4D97-AF65-F5344CB8AC3E}">
        <p14:creationId xmlns:p14="http://schemas.microsoft.com/office/powerpoint/2010/main" val="1702655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lnSpcReduction="10000"/>
          </a:bodyPr>
          <a:lstStyle/>
          <a:p>
            <a:r>
              <a:rPr lang="bs-Latn-BA" b="1" i="1" dirty="0"/>
              <a:t>Habitatio </a:t>
            </a:r>
            <a:r>
              <a:rPr lang="bs-Latn-BA" dirty="0"/>
              <a:t>je tek u Justinijanovom pravu uvršteno u sistem osobnih služnosti kao poseban institut. </a:t>
            </a:r>
            <a:endParaRPr lang="bs-Latn-BA" dirty="0" smtClean="0"/>
          </a:p>
          <a:p>
            <a:r>
              <a:rPr lang="bs-Latn-BA" dirty="0" smtClean="0"/>
              <a:t>To </a:t>
            </a:r>
            <a:r>
              <a:rPr lang="bs-Latn-BA" dirty="0"/>
              <a:t>je pravo stanovanja u </a:t>
            </a:r>
            <a:r>
              <a:rPr lang="bs-Latn-BA" dirty="0" smtClean="0"/>
              <a:t>tuđoj </a:t>
            </a:r>
            <a:r>
              <a:rPr lang="bs-Latn-BA" dirty="0"/>
              <a:t>kući. </a:t>
            </a:r>
            <a:endParaRPr lang="bs-Latn-BA" dirty="0" smtClean="0"/>
          </a:p>
          <a:p>
            <a:r>
              <a:rPr lang="bs-Latn-BA" dirty="0" smtClean="0"/>
              <a:t>Po </a:t>
            </a:r>
            <a:r>
              <a:rPr lang="bs-Latn-BA" dirty="0"/>
              <a:t>Justinijanovom pravu bio je dozvoljen prenos izvršenja prava na treća lica, ali uz dogovorenu naknadu. </a:t>
            </a:r>
            <a:endParaRPr lang="bs-Latn-BA" dirty="0" smtClean="0"/>
          </a:p>
          <a:p>
            <a:r>
              <a:rPr lang="bs-Latn-BA" dirty="0" smtClean="0"/>
              <a:t>Za </a:t>
            </a:r>
            <a:r>
              <a:rPr lang="bs-Latn-BA" dirty="0"/>
              <a:t>razliku od ostalih osobnih služnosti, ovo pravo nije prestajalo sa </a:t>
            </a:r>
            <a:r>
              <a:rPr lang="bs-Latn-BA" i="1" dirty="0"/>
              <a:t>capitis deminutio </a:t>
            </a:r>
            <a:r>
              <a:rPr lang="bs-Latn-BA" dirty="0"/>
              <a:t>niti nevršenjem </a:t>
            </a:r>
            <a:r>
              <a:rPr lang="bs-Latn-BA" i="1" dirty="0"/>
              <a:t>non usu. </a:t>
            </a:r>
            <a:endParaRPr lang="bs-Latn-BA" dirty="0"/>
          </a:p>
          <a:p>
            <a:endParaRPr lang="bs-Latn-BA" dirty="0"/>
          </a:p>
        </p:txBody>
      </p:sp>
    </p:spTree>
    <p:extLst>
      <p:ext uri="{BB962C8B-B14F-4D97-AF65-F5344CB8AC3E}">
        <p14:creationId xmlns:p14="http://schemas.microsoft.com/office/powerpoint/2010/main" val="30217048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85000" lnSpcReduction="20000"/>
          </a:bodyPr>
          <a:lstStyle/>
          <a:p>
            <a:r>
              <a:rPr lang="bs-Latn-BA" b="1" i="1" dirty="0"/>
              <a:t>Operae servorum vel animalium </a:t>
            </a:r>
            <a:r>
              <a:rPr lang="bs-Latn-BA" dirty="0"/>
              <a:t>je pravo korištenja radne snage </a:t>
            </a:r>
            <a:r>
              <a:rPr lang="bs-Latn-BA" dirty="0" smtClean="0"/>
              <a:t>tuđih </a:t>
            </a:r>
            <a:r>
              <a:rPr lang="bs-Latn-BA" dirty="0"/>
              <a:t>robova ili životinja. </a:t>
            </a:r>
            <a:endParaRPr lang="bs-Latn-BA" dirty="0" smtClean="0"/>
          </a:p>
          <a:p>
            <a:r>
              <a:rPr lang="bs-Latn-BA" dirty="0" smtClean="0"/>
              <a:t>Pravna </a:t>
            </a:r>
            <a:r>
              <a:rPr lang="bs-Latn-BA" dirty="0"/>
              <a:t>priroda ovog instituta je bila dugo vremena sporna, a Justinijanovo pravo ga je počelo tretirati kao posebno pravo. </a:t>
            </a:r>
          </a:p>
          <a:p>
            <a:r>
              <a:rPr lang="bs-Latn-BA" dirty="0"/>
              <a:t>Služnosti su kao stvarna prava na </a:t>
            </a:r>
            <a:r>
              <a:rPr lang="bs-Latn-BA" dirty="0" smtClean="0"/>
              <a:t>tuđoj </a:t>
            </a:r>
            <a:r>
              <a:rPr lang="bs-Latn-BA" dirty="0"/>
              <a:t>stvari uživale posebnu pravnu zaštitu, putem petitorne tužbe </a:t>
            </a:r>
            <a:r>
              <a:rPr lang="bs-Latn-BA" b="1" i="1" dirty="0"/>
              <a:t>actio confesoria </a:t>
            </a:r>
            <a:r>
              <a:rPr lang="bs-Latn-BA" dirty="0"/>
              <a:t>koju ovlaštenik služnosti podiže protiv vlasnika stvari za slučaj da mu ovaj onemogućava realiziranje njegovih pravnih ovlaštenja</a:t>
            </a:r>
            <a:r>
              <a:rPr lang="bs-Latn-BA" dirty="0" smtClean="0"/>
              <a:t>.</a:t>
            </a:r>
          </a:p>
          <a:p>
            <a:r>
              <a:rPr lang="bs-Latn-BA" dirty="0" smtClean="0"/>
              <a:t> </a:t>
            </a:r>
            <a:r>
              <a:rPr lang="bs-Latn-BA" dirty="0"/>
              <a:t>Ova tužba je antipod vlasničkoj tužbi </a:t>
            </a:r>
            <a:r>
              <a:rPr lang="bs-Latn-BA" i="1" dirty="0"/>
              <a:t>actio negatoria</a:t>
            </a:r>
            <a:r>
              <a:rPr lang="bs-Latn-BA" dirty="0" smtClean="0"/>
              <a:t>.</a:t>
            </a:r>
          </a:p>
          <a:p>
            <a:r>
              <a:rPr lang="bs-Latn-BA" dirty="0" smtClean="0"/>
              <a:t> </a:t>
            </a:r>
            <a:r>
              <a:rPr lang="bs-Latn-BA" dirty="0"/>
              <a:t>U nekim pravnim izvorima </a:t>
            </a:r>
            <a:r>
              <a:rPr lang="bs-Latn-BA" i="1" dirty="0"/>
              <a:t>actio confesoria </a:t>
            </a:r>
            <a:r>
              <a:rPr lang="bs-Latn-BA" dirty="0"/>
              <a:t>se označava još kao </a:t>
            </a:r>
            <a:r>
              <a:rPr lang="bs-Latn-BA" b="1" i="1" dirty="0"/>
              <a:t>vindicatio servitutis</a:t>
            </a:r>
            <a:r>
              <a:rPr lang="bs-Latn-BA" dirty="0"/>
              <a:t>. </a:t>
            </a:r>
          </a:p>
          <a:p>
            <a:endParaRPr lang="bs-Latn-BA" dirty="0"/>
          </a:p>
        </p:txBody>
      </p:sp>
    </p:spTree>
    <p:extLst>
      <p:ext uri="{BB962C8B-B14F-4D97-AF65-F5344CB8AC3E}">
        <p14:creationId xmlns:p14="http://schemas.microsoft.com/office/powerpoint/2010/main" val="10973430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b="1" u="sng" dirty="0"/>
              <a:t>STICANJE I PRESTANAK SLUŽNOSTI </a:t>
            </a:r>
            <a:endParaRPr lang="bs-Latn-BA" dirty="0"/>
          </a:p>
        </p:txBody>
      </p:sp>
      <p:sp>
        <p:nvSpPr>
          <p:cNvPr id="3" name="Content Placeholder 2"/>
          <p:cNvSpPr>
            <a:spLocks noGrp="1"/>
          </p:cNvSpPr>
          <p:nvPr>
            <p:ph idx="1"/>
          </p:nvPr>
        </p:nvSpPr>
        <p:spPr/>
        <p:txBody>
          <a:bodyPr>
            <a:normAutofit fontScale="85000" lnSpcReduction="10000"/>
          </a:bodyPr>
          <a:lstStyle/>
          <a:p>
            <a:r>
              <a:rPr lang="bs-Latn-BA" dirty="0"/>
              <a:t>Načini sticanja služnosti analogni su načinima sticanja vlasništva. Mogu se podijeliti na civilne i pretorske načine. Civilni su: </a:t>
            </a:r>
          </a:p>
          <a:p>
            <a:r>
              <a:rPr lang="bs-Latn-BA" dirty="0"/>
              <a:t>- </a:t>
            </a:r>
            <a:r>
              <a:rPr lang="bs-Latn-BA" i="1" dirty="0"/>
              <a:t>mancipatio; </a:t>
            </a:r>
            <a:endParaRPr lang="bs-Latn-BA" dirty="0"/>
          </a:p>
          <a:p>
            <a:r>
              <a:rPr lang="bs-Latn-BA" dirty="0"/>
              <a:t>- </a:t>
            </a:r>
            <a:r>
              <a:rPr lang="bs-Latn-BA" i="1" dirty="0"/>
              <a:t>in iure cessio; </a:t>
            </a:r>
            <a:endParaRPr lang="bs-Latn-BA" dirty="0"/>
          </a:p>
          <a:p>
            <a:r>
              <a:rPr lang="bs-Latn-BA" dirty="0"/>
              <a:t>- </a:t>
            </a:r>
            <a:r>
              <a:rPr lang="bs-Latn-BA" b="1" dirty="0"/>
              <a:t>adjudikacija</a:t>
            </a:r>
            <a:r>
              <a:rPr lang="bs-Latn-BA" i="1" dirty="0"/>
              <a:t>, </a:t>
            </a:r>
            <a:r>
              <a:rPr lang="bs-Latn-BA" dirty="0"/>
              <a:t>kojom je u diobenim parnicama </a:t>
            </a:r>
            <a:r>
              <a:rPr lang="bs-Latn-BA" i="1" dirty="0"/>
              <a:t>arbiter </a:t>
            </a:r>
            <a:r>
              <a:rPr lang="bs-Latn-BA" dirty="0"/>
              <a:t>jednoj ili drugoj stranci prilikom realne diobe mogao dosuditi služnost na drugim dijelovima; </a:t>
            </a:r>
          </a:p>
          <a:p>
            <a:r>
              <a:rPr lang="bs-Latn-BA" dirty="0"/>
              <a:t>- </a:t>
            </a:r>
            <a:r>
              <a:rPr lang="bs-Latn-BA" b="1" i="1" dirty="0"/>
              <a:t>legatum per vindicationem </a:t>
            </a:r>
            <a:r>
              <a:rPr lang="bs-Latn-BA" dirty="0"/>
              <a:t>– Najčešći način osnivanja osobnih služnosti bilo je legatom za slučaj smrti. </a:t>
            </a:r>
          </a:p>
          <a:p>
            <a:endParaRPr lang="bs-Latn-BA" dirty="0"/>
          </a:p>
        </p:txBody>
      </p:sp>
    </p:spTree>
    <p:extLst>
      <p:ext uri="{BB962C8B-B14F-4D97-AF65-F5344CB8AC3E}">
        <p14:creationId xmlns:p14="http://schemas.microsoft.com/office/powerpoint/2010/main" val="37229365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Staro civilno pravo poznavalo je i uzukapiju služnosti u roku od 1, odnosno 2 godine, ali je krajem republike prevladalo shvatanje da je služnost pravo (netjelesna stvar), te se po klasičnom pravu ne može sticati uzukapijom ni tradicijom. </a:t>
            </a:r>
          </a:p>
          <a:p>
            <a:endParaRPr lang="bs-Latn-BA" dirty="0"/>
          </a:p>
        </p:txBody>
      </p:sp>
    </p:spTree>
    <p:extLst>
      <p:ext uri="{BB962C8B-B14F-4D97-AF65-F5344CB8AC3E}">
        <p14:creationId xmlns:p14="http://schemas.microsoft.com/office/powerpoint/2010/main" val="16271114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r>
              <a:rPr lang="bs-Latn-BA" dirty="0"/>
              <a:t>Pretorski načini sticanja služnosti prvobitno su uvedeni za peregrine i pokrajinska zemljišta, ali su prešli i u upotrebu rimskih </a:t>
            </a:r>
            <a:r>
              <a:rPr lang="bs-Latn-BA" dirty="0" smtClean="0"/>
              <a:t>građana</a:t>
            </a:r>
            <a:r>
              <a:rPr lang="bs-Latn-BA" dirty="0"/>
              <a:t>. </a:t>
            </a:r>
            <a:endParaRPr lang="bs-Latn-BA" dirty="0" smtClean="0"/>
          </a:p>
          <a:p>
            <a:r>
              <a:rPr lang="bs-Latn-BA" dirty="0" smtClean="0"/>
              <a:t>Tu </a:t>
            </a:r>
            <a:r>
              <a:rPr lang="bs-Latn-BA" dirty="0"/>
              <a:t>spadaju: </a:t>
            </a:r>
          </a:p>
          <a:p>
            <a:r>
              <a:rPr lang="bs-Latn-BA" dirty="0"/>
              <a:t>- Na provincijalnim zemljištima mogle su se osnivati služnosti </a:t>
            </a:r>
            <a:r>
              <a:rPr lang="bs-Latn-BA" b="1" i="1" dirty="0"/>
              <a:t>pactionibus et stipulationibus, </a:t>
            </a:r>
            <a:r>
              <a:rPr lang="bs-Latn-BA" dirty="0"/>
              <a:t>tj</a:t>
            </a:r>
            <a:r>
              <a:rPr lang="bs-Latn-BA" dirty="0" smtClean="0"/>
              <a:t>. neformalnim </a:t>
            </a:r>
            <a:r>
              <a:rPr lang="bs-Latn-BA" dirty="0"/>
              <a:t>ugovorima (</a:t>
            </a:r>
            <a:r>
              <a:rPr lang="bs-Latn-BA" b="1" i="1" dirty="0"/>
              <a:t>pactum</a:t>
            </a:r>
            <a:r>
              <a:rPr lang="bs-Latn-BA" dirty="0"/>
              <a:t>) koji su bili </a:t>
            </a:r>
            <a:r>
              <a:rPr lang="bs-Latn-BA" dirty="0" smtClean="0"/>
              <a:t>potvrđeni </a:t>
            </a:r>
            <a:r>
              <a:rPr lang="bs-Latn-BA" dirty="0"/>
              <a:t>stipulacijom. </a:t>
            </a:r>
            <a:endParaRPr lang="bs-Latn-BA" dirty="0" smtClean="0"/>
          </a:p>
          <a:p>
            <a:r>
              <a:rPr lang="bs-Latn-BA" dirty="0" smtClean="0"/>
              <a:t>Takve </a:t>
            </a:r>
            <a:r>
              <a:rPr lang="bs-Latn-BA" dirty="0"/>
              <a:t>pretorske služnosti magistrat je štitio sa </a:t>
            </a:r>
            <a:r>
              <a:rPr lang="bs-Latn-BA" b="1" i="1" dirty="0"/>
              <a:t>actiones utiles</a:t>
            </a:r>
            <a:r>
              <a:rPr lang="bs-Latn-BA" dirty="0"/>
              <a:t>. </a:t>
            </a:r>
          </a:p>
          <a:p>
            <a:endParaRPr lang="bs-Latn-BA" dirty="0"/>
          </a:p>
        </p:txBody>
      </p:sp>
    </p:spTree>
    <p:extLst>
      <p:ext uri="{BB962C8B-B14F-4D97-AF65-F5344CB8AC3E}">
        <p14:creationId xmlns:p14="http://schemas.microsoft.com/office/powerpoint/2010/main" val="31756508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lnSpcReduction="20000"/>
          </a:bodyPr>
          <a:lstStyle/>
          <a:p>
            <a:r>
              <a:rPr lang="bs-Latn-BA" dirty="0"/>
              <a:t>- U Justinijanovom pravu razvila se </a:t>
            </a:r>
            <a:r>
              <a:rPr lang="bs-Latn-BA" i="1" dirty="0"/>
              <a:t>traditio </a:t>
            </a:r>
            <a:r>
              <a:rPr lang="bs-Latn-BA" dirty="0"/>
              <a:t>i </a:t>
            </a:r>
            <a:r>
              <a:rPr lang="bs-Latn-BA" i="1" dirty="0"/>
              <a:t>patientia </a:t>
            </a:r>
            <a:r>
              <a:rPr lang="bs-Latn-BA" dirty="0"/>
              <a:t>kao način sticanja služnosti. </a:t>
            </a:r>
            <a:endParaRPr lang="bs-Latn-BA" dirty="0" smtClean="0"/>
          </a:p>
          <a:p>
            <a:r>
              <a:rPr lang="bs-Latn-BA" dirty="0" smtClean="0"/>
              <a:t>To </a:t>
            </a:r>
            <a:r>
              <a:rPr lang="bs-Latn-BA" dirty="0"/>
              <a:t>je bilo u vezi sa izgradnjom pojma kvazi-pozesije služnosti. </a:t>
            </a:r>
            <a:endParaRPr lang="bs-Latn-BA" dirty="0" smtClean="0"/>
          </a:p>
          <a:p>
            <a:r>
              <a:rPr lang="bs-Latn-BA" dirty="0" smtClean="0"/>
              <a:t>Uz </a:t>
            </a:r>
            <a:r>
              <a:rPr lang="bs-Latn-BA" dirty="0"/>
              <a:t>kvazi-pozesiju služnosti javlja se i kvazitradicija služnosti. </a:t>
            </a:r>
            <a:endParaRPr lang="bs-Latn-BA" dirty="0" smtClean="0"/>
          </a:p>
          <a:p>
            <a:r>
              <a:rPr lang="bs-Latn-BA" dirty="0" smtClean="0"/>
              <a:t>Kod </a:t>
            </a:r>
            <a:r>
              <a:rPr lang="bs-Latn-BA" dirty="0"/>
              <a:t>osobnih služnosti ona se sastojala u predaji stvari radi vršenja služnosti, a kod zemljišnih u </a:t>
            </a:r>
            <a:r>
              <a:rPr lang="bs-Latn-BA" dirty="0" smtClean="0"/>
              <a:t>uvođenju </a:t>
            </a:r>
            <a:r>
              <a:rPr lang="bs-Latn-BA" dirty="0"/>
              <a:t>u zemljišnu služnost. </a:t>
            </a:r>
            <a:endParaRPr lang="bs-Latn-BA" dirty="0" smtClean="0"/>
          </a:p>
          <a:p>
            <a:r>
              <a:rPr lang="bs-Latn-BA" dirty="0" smtClean="0"/>
              <a:t>Sa </a:t>
            </a:r>
            <a:r>
              <a:rPr lang="bs-Latn-BA" dirty="0"/>
              <a:t>tradicijom je bila izjednačena </a:t>
            </a:r>
            <a:r>
              <a:rPr lang="bs-Latn-BA" i="1" dirty="0"/>
              <a:t>patientia</a:t>
            </a:r>
            <a:r>
              <a:rPr lang="bs-Latn-BA" b="1" dirty="0"/>
              <a:t>, </a:t>
            </a:r>
            <a:r>
              <a:rPr lang="bs-Latn-BA" dirty="0"/>
              <a:t>tj</a:t>
            </a:r>
            <a:r>
              <a:rPr lang="bs-Latn-BA" dirty="0" smtClean="0"/>
              <a:t>. osnivanje </a:t>
            </a:r>
            <a:r>
              <a:rPr lang="bs-Latn-BA" dirty="0"/>
              <a:t>služnosti njenim vršenjem uz prećutno odobrenje vlasnika. </a:t>
            </a:r>
          </a:p>
          <a:p>
            <a:endParaRPr lang="bs-Latn-BA" dirty="0"/>
          </a:p>
        </p:txBody>
      </p:sp>
    </p:spTree>
    <p:extLst>
      <p:ext uri="{BB962C8B-B14F-4D97-AF65-F5344CB8AC3E}">
        <p14:creationId xmlns:p14="http://schemas.microsoft.com/office/powerpoint/2010/main" val="30671764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bs-Latn-BA" dirty="0"/>
              <a:t>- Pretorsko pravo počelo je pružati zaštitu zemljišnim služnostima koje su vršene duže vrijeme (</a:t>
            </a:r>
            <a:r>
              <a:rPr lang="bs-Latn-BA" b="1" i="1" dirty="0"/>
              <a:t>longa consuetudo, diuturnus usus</a:t>
            </a:r>
            <a:r>
              <a:rPr lang="bs-Latn-BA" dirty="0"/>
              <a:t>), jer se u tom slučaju pretpostavljalo da je služnost stečena na valjan način</a:t>
            </a:r>
            <a:r>
              <a:rPr lang="bs-Latn-BA" dirty="0" smtClean="0"/>
              <a:t>.</a:t>
            </a:r>
          </a:p>
          <a:p>
            <a:r>
              <a:rPr lang="bs-Latn-BA" dirty="0" smtClean="0"/>
              <a:t> </a:t>
            </a:r>
            <a:r>
              <a:rPr lang="bs-Latn-BA" dirty="0"/>
              <a:t>U Justinijanovom pravu sticanje zemljišnih služnosti i uzusfruktusa uvedeno je putem </a:t>
            </a:r>
            <a:r>
              <a:rPr lang="bs-Latn-BA" i="1" dirty="0"/>
              <a:t>Longi temporis praescriptio</a:t>
            </a:r>
            <a:r>
              <a:rPr lang="bs-Latn-BA" b="1" dirty="0"/>
              <a:t>. </a:t>
            </a:r>
            <a:endParaRPr lang="bs-Latn-BA" dirty="0"/>
          </a:p>
          <a:p>
            <a:endParaRPr lang="bs-Latn-BA" dirty="0"/>
          </a:p>
        </p:txBody>
      </p:sp>
    </p:spTree>
    <p:extLst>
      <p:ext uri="{BB962C8B-B14F-4D97-AF65-F5344CB8AC3E}">
        <p14:creationId xmlns:p14="http://schemas.microsoft.com/office/powerpoint/2010/main" val="22820582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b="1" dirty="0"/>
              <a:t>Važniji načini prestanka služnosti </a:t>
            </a:r>
            <a:r>
              <a:rPr lang="bs-Latn-BA" dirty="0"/>
              <a:t>su: </a:t>
            </a:r>
          </a:p>
          <a:p>
            <a:r>
              <a:rPr lang="bs-Latn-BA" dirty="0"/>
              <a:t>a) Odricanjem ovlaštenika; </a:t>
            </a:r>
          </a:p>
          <a:p>
            <a:r>
              <a:rPr lang="bs-Latn-BA" dirty="0"/>
              <a:t>b) </a:t>
            </a:r>
            <a:r>
              <a:rPr lang="bs-Latn-BA" b="1" i="1" dirty="0"/>
              <a:t>Confusio </a:t>
            </a:r>
            <a:r>
              <a:rPr lang="bs-Latn-BA" dirty="0"/>
              <a:t>(</a:t>
            </a:r>
            <a:r>
              <a:rPr lang="bs-Latn-BA" b="1" i="1" dirty="0"/>
              <a:t>consolidatio</a:t>
            </a:r>
            <a:r>
              <a:rPr lang="bs-Latn-BA" dirty="0"/>
              <a:t>), tj.spajanje služnosti sa vlasništvom služne stvari u istoj osobi dovodi do prestanka služnosti; </a:t>
            </a:r>
          </a:p>
          <a:p>
            <a:r>
              <a:rPr lang="bs-Latn-BA" dirty="0"/>
              <a:t>c) Propašću služne stvari; </a:t>
            </a:r>
          </a:p>
          <a:p>
            <a:endParaRPr lang="bs-Latn-BA" dirty="0"/>
          </a:p>
        </p:txBody>
      </p:sp>
    </p:spTree>
    <p:extLst>
      <p:ext uri="{BB962C8B-B14F-4D97-AF65-F5344CB8AC3E}">
        <p14:creationId xmlns:p14="http://schemas.microsoft.com/office/powerpoint/2010/main" val="134939040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85000" lnSpcReduction="10000"/>
          </a:bodyPr>
          <a:lstStyle/>
          <a:p>
            <a:r>
              <a:rPr lang="bs-Latn-BA" dirty="0"/>
              <a:t>d) Smrću i </a:t>
            </a:r>
            <a:r>
              <a:rPr lang="bs-Latn-BA" i="1" dirty="0"/>
              <a:t>capitis deminutione </a:t>
            </a:r>
            <a:r>
              <a:rPr lang="bs-Latn-BA" dirty="0"/>
              <a:t>ovlaštenika prestaju </a:t>
            </a:r>
            <a:r>
              <a:rPr lang="bs-Latn-BA" i="1" dirty="0"/>
              <a:t>usus fructus </a:t>
            </a:r>
            <a:r>
              <a:rPr lang="bs-Latn-BA" dirty="0"/>
              <a:t>i </a:t>
            </a:r>
            <a:r>
              <a:rPr lang="bs-Latn-BA" i="1" dirty="0"/>
              <a:t>usus</a:t>
            </a:r>
            <a:r>
              <a:rPr lang="bs-Latn-BA" dirty="0"/>
              <a:t>. U Justinijanovom pravu </a:t>
            </a:r>
            <a:r>
              <a:rPr lang="bs-Latn-BA" i="1" dirty="0"/>
              <a:t>capitis deminutio minima </a:t>
            </a:r>
            <a:r>
              <a:rPr lang="bs-Latn-BA" dirty="0"/>
              <a:t>nije imala taj učinak. </a:t>
            </a:r>
          </a:p>
          <a:p>
            <a:r>
              <a:rPr lang="bs-Latn-BA" dirty="0"/>
              <a:t>e) </a:t>
            </a:r>
            <a:r>
              <a:rPr lang="bs-Latn-BA" b="1" i="1" dirty="0"/>
              <a:t>Non usus </a:t>
            </a:r>
            <a:r>
              <a:rPr lang="bs-Latn-BA" dirty="0"/>
              <a:t>(nevršenje) kroz jednu, odnosno 2 godine. Po Justinijanovom pravu kroz 10 </a:t>
            </a:r>
            <a:r>
              <a:rPr lang="bs-Latn-BA" i="1" dirty="0"/>
              <a:t>inter praesentes</a:t>
            </a:r>
            <a:r>
              <a:rPr lang="bs-Latn-BA" dirty="0"/>
              <a:t>, odnosno 20 godina </a:t>
            </a:r>
            <a:r>
              <a:rPr lang="bs-Latn-BA" i="1" dirty="0"/>
              <a:t>inter absentes </a:t>
            </a:r>
            <a:r>
              <a:rPr lang="bs-Latn-BA" dirty="0"/>
              <a:t>prestaju poljske služnosti, </a:t>
            </a:r>
            <a:r>
              <a:rPr lang="bs-Latn-BA" i="1" dirty="0"/>
              <a:t>usus fructus </a:t>
            </a:r>
            <a:r>
              <a:rPr lang="bs-Latn-BA" dirty="0"/>
              <a:t>i </a:t>
            </a:r>
            <a:r>
              <a:rPr lang="bs-Latn-BA" i="1" dirty="0"/>
              <a:t>usus</a:t>
            </a:r>
            <a:r>
              <a:rPr lang="bs-Latn-BA" dirty="0"/>
              <a:t>, ali ne </a:t>
            </a:r>
            <a:r>
              <a:rPr lang="bs-Latn-BA" i="1" dirty="0"/>
              <a:t>habitatio </a:t>
            </a:r>
            <a:r>
              <a:rPr lang="bs-Latn-BA" dirty="0"/>
              <a:t>i </a:t>
            </a:r>
            <a:r>
              <a:rPr lang="bs-Latn-BA" i="1" dirty="0"/>
              <a:t>operae servorum</a:t>
            </a:r>
            <a:r>
              <a:rPr lang="bs-Latn-BA" dirty="0"/>
              <a:t>. </a:t>
            </a:r>
          </a:p>
          <a:p>
            <a:r>
              <a:rPr lang="bs-Latn-BA" dirty="0"/>
              <a:t>f) Osobne služnosti koje su osnovane na odreĐeno vrijeme ili do nastupa rezolutivnog uvjeta prestaju istekom vremena ili ispunjenjem uvjeta. </a:t>
            </a:r>
          </a:p>
          <a:p>
            <a:r>
              <a:rPr lang="bs-Latn-BA" dirty="0"/>
              <a:t> </a:t>
            </a:r>
          </a:p>
          <a:p>
            <a:endParaRPr lang="bs-Latn-BA" dirty="0"/>
          </a:p>
        </p:txBody>
      </p:sp>
    </p:spTree>
    <p:extLst>
      <p:ext uri="{BB962C8B-B14F-4D97-AF65-F5344CB8AC3E}">
        <p14:creationId xmlns:p14="http://schemas.microsoft.com/office/powerpoint/2010/main" val="149545793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b="1" u="sng" dirty="0"/>
              <a:t>EMFITEUZA </a:t>
            </a:r>
            <a:endParaRPr lang="bs-Latn-BA" dirty="0"/>
          </a:p>
        </p:txBody>
      </p:sp>
      <p:sp>
        <p:nvSpPr>
          <p:cNvPr id="3" name="Content Placeholder 2"/>
          <p:cNvSpPr>
            <a:spLocks noGrp="1"/>
          </p:cNvSpPr>
          <p:nvPr>
            <p:ph idx="1"/>
          </p:nvPr>
        </p:nvSpPr>
        <p:spPr/>
        <p:txBody>
          <a:bodyPr>
            <a:normAutofit fontScale="85000" lnSpcReduction="10000"/>
          </a:bodyPr>
          <a:lstStyle/>
          <a:p>
            <a:r>
              <a:rPr lang="bs-Latn-BA" dirty="0"/>
              <a:t>Emfiteuza je stvarno pravo na </a:t>
            </a:r>
            <a:r>
              <a:rPr lang="bs-Latn-BA" dirty="0" smtClean="0"/>
              <a:t>tuđoj </a:t>
            </a:r>
            <a:r>
              <a:rPr lang="bs-Latn-BA" dirty="0"/>
              <a:t>stvari predstavljeno u nasljedivom i </a:t>
            </a:r>
            <a:r>
              <a:rPr lang="bs-Latn-BA" dirty="0" smtClean="0"/>
              <a:t>otuđivom </a:t>
            </a:r>
            <a:r>
              <a:rPr lang="bs-Latn-BA" dirty="0"/>
              <a:t>zakupu poljoprivrednog zemljišta, koji ima stvarnopravni karakter. </a:t>
            </a:r>
            <a:endParaRPr lang="bs-Latn-BA" dirty="0" smtClean="0"/>
          </a:p>
          <a:p>
            <a:r>
              <a:rPr lang="bs-Latn-BA" dirty="0" smtClean="0"/>
              <a:t>Ovo </a:t>
            </a:r>
            <a:r>
              <a:rPr lang="bs-Latn-BA" dirty="0"/>
              <a:t>pravo je imalo dugoročan kontroverzan razvoj, da bi tek u postklasičnom pravu bilo svrstano kao posebno pravo u skupinu stvarnih prava na </a:t>
            </a:r>
            <a:r>
              <a:rPr lang="bs-Latn-BA" dirty="0" smtClean="0"/>
              <a:t>tuđoj </a:t>
            </a:r>
            <a:r>
              <a:rPr lang="bs-Latn-BA" dirty="0"/>
              <a:t>stvari. </a:t>
            </a:r>
            <a:endParaRPr lang="bs-Latn-BA" dirty="0" smtClean="0"/>
          </a:p>
          <a:p>
            <a:r>
              <a:rPr lang="bs-Latn-BA" dirty="0" smtClean="0"/>
              <a:t>Razvojni </a:t>
            </a:r>
            <a:r>
              <a:rPr lang="bs-Latn-BA" dirty="0"/>
              <a:t>put ovog prava je bio različit u zapadnom i istočnom dijelu rimskog carstva. </a:t>
            </a:r>
            <a:endParaRPr lang="bs-Latn-BA" dirty="0" smtClean="0"/>
          </a:p>
          <a:p>
            <a:r>
              <a:rPr lang="bs-Latn-BA" dirty="0" smtClean="0"/>
              <a:t>U </a:t>
            </a:r>
            <a:r>
              <a:rPr lang="bs-Latn-BA" dirty="0"/>
              <a:t>zapadnom dijelu rimskog carstva ovo pravo je nosilo naziv </a:t>
            </a:r>
            <a:r>
              <a:rPr lang="bs-Latn-BA" b="1" i="1" dirty="0"/>
              <a:t>ager vectigalis </a:t>
            </a:r>
            <a:r>
              <a:rPr lang="bs-Latn-BA" dirty="0"/>
              <a:t>ili </a:t>
            </a:r>
            <a:r>
              <a:rPr lang="bs-Latn-BA" b="1" i="1" dirty="0"/>
              <a:t>ius perpetuum</a:t>
            </a:r>
            <a:r>
              <a:rPr lang="bs-Latn-BA" dirty="0"/>
              <a:t>. </a:t>
            </a:r>
          </a:p>
          <a:p>
            <a:endParaRPr lang="bs-Latn-BA" dirty="0"/>
          </a:p>
        </p:txBody>
      </p:sp>
    </p:spTree>
    <p:extLst>
      <p:ext uri="{BB962C8B-B14F-4D97-AF65-F5344CB8AC3E}">
        <p14:creationId xmlns:p14="http://schemas.microsoft.com/office/powerpoint/2010/main" val="198717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lnSpcReduction="10000"/>
          </a:bodyPr>
          <a:lstStyle/>
          <a:p>
            <a:r>
              <a:rPr lang="bs-Latn-BA" dirty="0"/>
              <a:t>U formularnom postupku, kao drugoj fazi razvoja rimskog sudskog postupka, položaj tuženog je znatno izmijenjen. </a:t>
            </a:r>
            <a:endParaRPr lang="bs-Latn-BA" dirty="0" smtClean="0"/>
          </a:p>
          <a:p>
            <a:r>
              <a:rPr lang="bs-Latn-BA" dirty="0" smtClean="0"/>
              <a:t>On </a:t>
            </a:r>
            <a:r>
              <a:rPr lang="bs-Latn-BA" dirty="0"/>
              <a:t>više nije dužan postavljati kontravindikaciju, već je bilo dovoljno da samo poriče navode tužitelja iz tužbenog zahtjeva, a nije bio dužan da bilo šta dokazuje</a:t>
            </a:r>
            <a:r>
              <a:rPr lang="bs-Latn-BA" dirty="0" smtClean="0"/>
              <a:t>.</a:t>
            </a:r>
          </a:p>
          <a:p>
            <a:r>
              <a:rPr lang="bs-Latn-BA" dirty="0" smtClean="0"/>
              <a:t> </a:t>
            </a:r>
            <a:r>
              <a:rPr lang="bs-Latn-BA" dirty="0"/>
              <a:t>Teret dokazivanja padao je na tužitelja</a:t>
            </a:r>
            <a:r>
              <a:rPr lang="bs-Latn-BA" dirty="0" smtClean="0"/>
              <a:t>.</a:t>
            </a:r>
          </a:p>
          <a:p>
            <a:r>
              <a:rPr lang="bs-Latn-BA" dirty="0" smtClean="0"/>
              <a:t> </a:t>
            </a:r>
            <a:r>
              <a:rPr lang="bs-Latn-BA" dirty="0"/>
              <a:t>Način dokazivanja prava vlasništva od strane tužitelja ovisio je od načina sticanja prava vlasništva. </a:t>
            </a:r>
          </a:p>
        </p:txBody>
      </p:sp>
    </p:spTree>
    <p:extLst>
      <p:ext uri="{BB962C8B-B14F-4D97-AF65-F5344CB8AC3E}">
        <p14:creationId xmlns:p14="http://schemas.microsoft.com/office/powerpoint/2010/main" val="169006992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lnSpcReduction="10000"/>
          </a:bodyPr>
          <a:lstStyle/>
          <a:p>
            <a:r>
              <a:rPr lang="bs-Latn-BA" dirty="0"/>
              <a:t>Društvena uslovljenost pojave ovog prava ogleda se u činjenici da su ogromna zemljišna prostranstva usljed nedostatka priliva nove robovske radne snage ostala </a:t>
            </a:r>
            <a:r>
              <a:rPr lang="bs-Latn-BA" dirty="0" smtClean="0"/>
              <a:t>neobrađena</a:t>
            </a:r>
            <a:r>
              <a:rPr lang="bs-Latn-BA" dirty="0"/>
              <a:t>. </a:t>
            </a:r>
            <a:endParaRPr lang="bs-Latn-BA" dirty="0" smtClean="0"/>
          </a:p>
          <a:p>
            <a:r>
              <a:rPr lang="bs-Latn-BA" dirty="0" smtClean="0"/>
              <a:t>Zbog </a:t>
            </a:r>
            <a:r>
              <a:rPr lang="bs-Latn-BA" dirty="0"/>
              <a:t>toga se u proces materijalne proizvodnje počinju uvoditi kategorije slobodnog stanovništva. </a:t>
            </a:r>
            <a:endParaRPr lang="bs-Latn-BA" dirty="0" smtClean="0"/>
          </a:p>
          <a:p>
            <a:r>
              <a:rPr lang="bs-Latn-BA" dirty="0" smtClean="0"/>
              <a:t>Prvobitno </a:t>
            </a:r>
            <a:r>
              <a:rPr lang="bs-Latn-BA" dirty="0"/>
              <a:t>država, a kasnije i općine daju </a:t>
            </a:r>
            <a:r>
              <a:rPr lang="bs-Latn-BA" dirty="0" smtClean="0"/>
              <a:t>neobrađena </a:t>
            </a:r>
            <a:r>
              <a:rPr lang="bs-Latn-BA" dirty="0"/>
              <a:t>ili slabo </a:t>
            </a:r>
            <a:r>
              <a:rPr lang="bs-Latn-BA" dirty="0" smtClean="0"/>
              <a:t>obrađena </a:t>
            </a:r>
            <a:r>
              <a:rPr lang="bs-Latn-BA" dirty="0"/>
              <a:t>poljoprivredna zemljišta u dugoročni zakup, obično na rok od 100 godina ili </a:t>
            </a:r>
            <a:r>
              <a:rPr lang="bs-Latn-BA" b="1" i="1" dirty="0"/>
              <a:t>in perpetuum </a:t>
            </a:r>
            <a:r>
              <a:rPr lang="bs-Latn-BA" dirty="0"/>
              <a:t>(zauvijek). </a:t>
            </a:r>
          </a:p>
        </p:txBody>
      </p:sp>
    </p:spTree>
    <p:extLst>
      <p:ext uri="{BB962C8B-B14F-4D97-AF65-F5344CB8AC3E}">
        <p14:creationId xmlns:p14="http://schemas.microsoft.com/office/powerpoint/2010/main" val="388884712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r>
              <a:rPr lang="bs-Latn-BA" dirty="0"/>
              <a:t>Zakupnikova obaveza je bila obrada zemljšta i uredno plaćanje godišnje zakupnine – </a:t>
            </a:r>
            <a:r>
              <a:rPr lang="bs-Latn-BA" b="1" i="1" dirty="0"/>
              <a:t>vectigal</a:t>
            </a:r>
            <a:r>
              <a:rPr lang="bs-Latn-BA" dirty="0"/>
              <a:t>. </a:t>
            </a:r>
            <a:endParaRPr lang="bs-Latn-BA" dirty="0" smtClean="0"/>
          </a:p>
          <a:p>
            <a:r>
              <a:rPr lang="bs-Latn-BA" dirty="0" smtClean="0"/>
              <a:t>Pod </a:t>
            </a:r>
            <a:r>
              <a:rPr lang="bs-Latn-BA" dirty="0"/>
              <a:t>pretpostavkom urednog plaćanja zakupnine, ovo pravo prelazilo je i na nasljednike, a emfiteuta je uživao djelotvornu pravnu zaštitu putem tužbe </a:t>
            </a:r>
            <a:r>
              <a:rPr lang="bs-Latn-BA" b="1" i="1" dirty="0"/>
              <a:t>actio in rem vectigalis</a:t>
            </a:r>
            <a:r>
              <a:rPr lang="bs-Latn-BA" dirty="0"/>
              <a:t>. </a:t>
            </a:r>
          </a:p>
        </p:txBody>
      </p:sp>
    </p:spTree>
    <p:extLst>
      <p:ext uri="{BB962C8B-B14F-4D97-AF65-F5344CB8AC3E}">
        <p14:creationId xmlns:p14="http://schemas.microsoft.com/office/powerpoint/2010/main" val="299790054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85000" lnSpcReduction="20000"/>
          </a:bodyPr>
          <a:lstStyle/>
          <a:p>
            <a:r>
              <a:rPr lang="bs-Latn-BA" dirty="0"/>
              <a:t>U istočnom dijelu rimskog carstva ovo pravo je nosilo naziv </a:t>
            </a:r>
            <a:r>
              <a:rPr lang="bs-Latn-BA" b="1" dirty="0"/>
              <a:t>emfiteuza</a:t>
            </a:r>
            <a:r>
              <a:rPr lang="bs-Latn-BA" dirty="0"/>
              <a:t>, od grčke riječi emfiteuzis – usaditi, zasaditi. </a:t>
            </a:r>
            <a:endParaRPr lang="bs-Latn-BA" dirty="0" smtClean="0"/>
          </a:p>
          <a:p>
            <a:r>
              <a:rPr lang="bs-Latn-BA" dirty="0" smtClean="0"/>
              <a:t>Osnovni </a:t>
            </a:r>
            <a:r>
              <a:rPr lang="bs-Latn-BA" dirty="0"/>
              <a:t>cilj uspostave ovog prava je bio kultivisanje napuštenih i </a:t>
            </a:r>
            <a:r>
              <a:rPr lang="bs-Latn-BA" dirty="0" smtClean="0"/>
              <a:t>neobrađenih </a:t>
            </a:r>
            <a:r>
              <a:rPr lang="bs-Latn-BA" dirty="0"/>
              <a:t>poljoprivrednih zemljišta. </a:t>
            </a:r>
            <a:endParaRPr lang="bs-Latn-BA" dirty="0" smtClean="0"/>
          </a:p>
          <a:p>
            <a:r>
              <a:rPr lang="bs-Latn-BA" dirty="0" smtClean="0"/>
              <a:t>Pošto </a:t>
            </a:r>
            <a:r>
              <a:rPr lang="bs-Latn-BA" dirty="0"/>
              <a:t>je ovo zahtijevalo znatna finansijska sredstva, uobičajeno je bilo da se prizaključenju ugovora o zakupu dogovori klauzula o </a:t>
            </a:r>
            <a:r>
              <a:rPr lang="bs-Latn-BA" dirty="0" smtClean="0"/>
              <a:t>oslobađanju </a:t>
            </a:r>
            <a:r>
              <a:rPr lang="bs-Latn-BA" dirty="0"/>
              <a:t>plaćanja zakupnine za prve godine trajanja zakupa u vrijednosti izvršenih investicijskih zahvata na zemljištu. </a:t>
            </a:r>
            <a:endParaRPr lang="bs-Latn-BA" dirty="0" smtClean="0"/>
          </a:p>
          <a:p>
            <a:r>
              <a:rPr lang="bs-Latn-BA" dirty="0" smtClean="0"/>
              <a:t>Vremenom </a:t>
            </a:r>
            <a:r>
              <a:rPr lang="bs-Latn-BA" dirty="0"/>
              <a:t>je postepeno došlo do sjedinjavanja pravnih rješenja za ovo pravo u istočnom i zapadnom dijelu carstva, tako da je npr</a:t>
            </a:r>
            <a:r>
              <a:rPr lang="bs-Latn-BA" dirty="0" smtClean="0"/>
              <a:t>. car </a:t>
            </a:r>
            <a:r>
              <a:rPr lang="bs-Latn-BA" dirty="0"/>
              <a:t>Zenon svojom konstitucijom odredio da se ovdje radi o posebnom i samostalnom ugovoru </a:t>
            </a:r>
            <a:r>
              <a:rPr lang="bs-Latn-BA" b="1" i="1" dirty="0"/>
              <a:t>contractus emphyteuticarius</a:t>
            </a:r>
            <a:r>
              <a:rPr lang="bs-Latn-BA" dirty="0"/>
              <a:t>. </a:t>
            </a:r>
          </a:p>
          <a:p>
            <a:endParaRPr lang="bs-Latn-BA" dirty="0"/>
          </a:p>
        </p:txBody>
      </p:sp>
    </p:spTree>
    <p:extLst>
      <p:ext uri="{BB962C8B-B14F-4D97-AF65-F5344CB8AC3E}">
        <p14:creationId xmlns:p14="http://schemas.microsoft.com/office/powerpoint/2010/main" val="44777438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lstStyle/>
          <a:p>
            <a:r>
              <a:rPr lang="bs-Latn-BA" dirty="0"/>
              <a:t>U Justinijanovom pravu emfiteuza se definiše kao posebno, </a:t>
            </a:r>
            <a:r>
              <a:rPr lang="bs-Latn-BA" dirty="0" smtClean="0"/>
              <a:t>otuđivo </a:t>
            </a:r>
            <a:r>
              <a:rPr lang="bs-Latn-BA" dirty="0"/>
              <a:t>i nasljedivo stvarno pravo na </a:t>
            </a:r>
            <a:r>
              <a:rPr lang="bs-Latn-BA" dirty="0" smtClean="0"/>
              <a:t>tuđoj </a:t>
            </a:r>
            <a:r>
              <a:rPr lang="bs-Latn-BA" dirty="0"/>
              <a:t>stvari</a:t>
            </a:r>
            <a:r>
              <a:rPr lang="bs-Latn-BA" dirty="0" smtClean="0"/>
              <a:t>.</a:t>
            </a:r>
          </a:p>
          <a:p>
            <a:r>
              <a:rPr lang="bs-Latn-BA" dirty="0" smtClean="0"/>
              <a:t> </a:t>
            </a:r>
            <a:r>
              <a:rPr lang="bs-Latn-BA" dirty="0"/>
              <a:t>Emfiteuta je uživao zaštitu putem stvarnopravnih tužbi </a:t>
            </a:r>
            <a:r>
              <a:rPr lang="bs-Latn-BA" b="1" i="1" dirty="0"/>
              <a:t>actio in rei vectigalis, actio confessoria, actio negatoria </a:t>
            </a:r>
            <a:r>
              <a:rPr lang="bs-Latn-BA" dirty="0"/>
              <a:t>kao </a:t>
            </a:r>
            <a:r>
              <a:rPr lang="bs-Latn-BA" b="1" i="1" dirty="0"/>
              <a:t>actiones uties</a:t>
            </a:r>
            <a:r>
              <a:rPr lang="bs-Latn-BA" dirty="0"/>
              <a:t>. </a:t>
            </a:r>
          </a:p>
          <a:p>
            <a:endParaRPr lang="bs-Latn-BA" dirty="0"/>
          </a:p>
        </p:txBody>
      </p:sp>
    </p:spTree>
    <p:extLst>
      <p:ext uri="{BB962C8B-B14F-4D97-AF65-F5344CB8AC3E}">
        <p14:creationId xmlns:p14="http://schemas.microsoft.com/office/powerpoint/2010/main" val="29262192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r>
              <a:rPr lang="bs-Latn-BA" dirty="0"/>
              <a:t>Emfiteuta plodove stiče činom separacije. </a:t>
            </a:r>
            <a:endParaRPr lang="bs-Latn-BA" dirty="0" smtClean="0"/>
          </a:p>
          <a:p>
            <a:r>
              <a:rPr lang="bs-Latn-BA" dirty="0" smtClean="0"/>
              <a:t>Dužan </a:t>
            </a:r>
            <a:r>
              <a:rPr lang="bs-Latn-BA" dirty="0"/>
              <a:t>je plaćati poreske obveze za zemljište koje je uzeo u zakup. </a:t>
            </a:r>
            <a:endParaRPr lang="bs-Latn-BA" dirty="0" smtClean="0"/>
          </a:p>
          <a:p>
            <a:r>
              <a:rPr lang="bs-Latn-BA" dirty="0" smtClean="0"/>
              <a:t>Mogao </a:t>
            </a:r>
            <a:r>
              <a:rPr lang="bs-Latn-BA" dirty="0"/>
              <a:t>je svoje pravo prodati, tu prodaju je morao naglasiti vlasniku zemljišta koji je u roku od 2 mjeseca mogao ostvariti pravo prvootkupa </a:t>
            </a:r>
            <a:r>
              <a:rPr lang="bs-Latn-BA" b="1" i="1" dirty="0"/>
              <a:t>ius protimiseus. </a:t>
            </a:r>
            <a:endParaRPr lang="bs-Latn-BA" b="1" i="1" dirty="0" smtClean="0"/>
          </a:p>
          <a:p>
            <a:r>
              <a:rPr lang="bs-Latn-BA" dirty="0" smtClean="0"/>
              <a:t>Ako </a:t>
            </a:r>
            <a:r>
              <a:rPr lang="bs-Latn-BA" dirty="0"/>
              <a:t>bi vlasnik dao saglasnost na prodaju, imao je pravo na 2% od postignute kupoprodajne cijene, tzv.</a:t>
            </a:r>
            <a:r>
              <a:rPr lang="bs-Latn-BA" b="1" i="1" dirty="0"/>
              <a:t>laudemnium</a:t>
            </a:r>
            <a:r>
              <a:rPr lang="bs-Latn-BA" dirty="0"/>
              <a:t>. </a:t>
            </a:r>
          </a:p>
          <a:p>
            <a:r>
              <a:rPr lang="bs-Latn-BA" dirty="0"/>
              <a:t>Ovo pravo je najčešće prestajalo neplaćanjem zakupnine, tzv.</a:t>
            </a:r>
            <a:r>
              <a:rPr lang="bs-Latn-BA" b="1" i="1" dirty="0"/>
              <a:t>canon</a:t>
            </a:r>
            <a:r>
              <a:rPr lang="bs-Latn-BA" dirty="0"/>
              <a:t>, uzastopno 3 godine, propašću stvari, odreknućem, te </a:t>
            </a:r>
            <a:r>
              <a:rPr lang="bs-Latn-BA" i="1" dirty="0"/>
              <a:t>confusio</a:t>
            </a:r>
            <a:r>
              <a:rPr lang="bs-Latn-BA" dirty="0"/>
              <a:t>. </a:t>
            </a:r>
            <a:endParaRPr lang="bs-Latn-BA" dirty="0" smtClean="0"/>
          </a:p>
          <a:p>
            <a:r>
              <a:rPr lang="bs-Latn-BA" dirty="0" smtClean="0"/>
              <a:t>Emfiteuza </a:t>
            </a:r>
            <a:r>
              <a:rPr lang="bs-Latn-BA" dirty="0"/>
              <a:t>predstavlja tipičan primjer prava koje se približava feudalnom pojmu vlasništva. </a:t>
            </a:r>
          </a:p>
          <a:p>
            <a:endParaRPr lang="bs-Latn-BA" dirty="0"/>
          </a:p>
        </p:txBody>
      </p:sp>
    </p:spTree>
    <p:extLst>
      <p:ext uri="{BB962C8B-B14F-4D97-AF65-F5344CB8AC3E}">
        <p14:creationId xmlns:p14="http://schemas.microsoft.com/office/powerpoint/2010/main" val="217627437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b="1" u="sng" dirty="0"/>
              <a:t>SUPERFITIES </a:t>
            </a:r>
            <a:endParaRPr lang="bs-Latn-BA" dirty="0"/>
          </a:p>
        </p:txBody>
      </p:sp>
      <p:sp>
        <p:nvSpPr>
          <p:cNvPr id="3" name="Content Placeholder 2"/>
          <p:cNvSpPr>
            <a:spLocks noGrp="1"/>
          </p:cNvSpPr>
          <p:nvPr>
            <p:ph idx="1"/>
          </p:nvPr>
        </p:nvSpPr>
        <p:spPr/>
        <p:txBody>
          <a:bodyPr>
            <a:normAutofit fontScale="77500" lnSpcReduction="20000"/>
          </a:bodyPr>
          <a:lstStyle/>
          <a:p>
            <a:r>
              <a:rPr lang="bs-Latn-BA" b="1" i="1" dirty="0"/>
              <a:t>Superfities </a:t>
            </a:r>
            <a:r>
              <a:rPr lang="bs-Latn-BA" dirty="0"/>
              <a:t>je stvarno pravo na </a:t>
            </a:r>
            <a:r>
              <a:rPr lang="bs-Latn-BA" dirty="0" smtClean="0"/>
              <a:t>tuđoj </a:t>
            </a:r>
            <a:r>
              <a:rPr lang="bs-Latn-BA" dirty="0"/>
              <a:t>stvari čiji sadržaj se sastoji u ovlaštenju korištenja zgrade </a:t>
            </a:r>
            <a:r>
              <a:rPr lang="bs-Latn-BA" dirty="0" smtClean="0"/>
              <a:t>izgrađene </a:t>
            </a:r>
            <a:r>
              <a:rPr lang="bs-Latn-BA" dirty="0"/>
              <a:t>na </a:t>
            </a:r>
            <a:r>
              <a:rPr lang="bs-Latn-BA" dirty="0" smtClean="0"/>
              <a:t>tuđem </a:t>
            </a:r>
            <a:r>
              <a:rPr lang="bs-Latn-BA" dirty="0"/>
              <a:t>zemljištu. </a:t>
            </a:r>
            <a:endParaRPr lang="bs-Latn-BA" dirty="0" smtClean="0"/>
          </a:p>
          <a:p>
            <a:r>
              <a:rPr lang="bs-Latn-BA" dirty="0" smtClean="0"/>
              <a:t>Kao </a:t>
            </a:r>
            <a:r>
              <a:rPr lang="bs-Latn-BA" dirty="0"/>
              <a:t>stvarno pravo na </a:t>
            </a:r>
            <a:r>
              <a:rPr lang="bs-Latn-BA" dirty="0" smtClean="0"/>
              <a:t>tuđoj </a:t>
            </a:r>
            <a:r>
              <a:rPr lang="bs-Latn-BA" dirty="0"/>
              <a:t>stvari bilo je nasljedivo i </a:t>
            </a:r>
            <a:r>
              <a:rPr lang="bs-Latn-BA" dirty="0" smtClean="0"/>
              <a:t>otuđivo </a:t>
            </a:r>
            <a:r>
              <a:rPr lang="bs-Latn-BA" dirty="0"/>
              <a:t>pravo. </a:t>
            </a:r>
            <a:endParaRPr lang="bs-Latn-BA" dirty="0" smtClean="0"/>
          </a:p>
          <a:p>
            <a:r>
              <a:rPr lang="bs-Latn-BA" dirty="0" smtClean="0"/>
              <a:t>Ovo </a:t>
            </a:r>
            <a:r>
              <a:rPr lang="bs-Latn-BA" dirty="0"/>
              <a:t>je specifična rimska pravna ustanova, koju ne susrećemo u drugim pravnim sistemima. </a:t>
            </a:r>
            <a:endParaRPr lang="bs-Latn-BA" dirty="0" smtClean="0"/>
          </a:p>
          <a:p>
            <a:r>
              <a:rPr lang="bs-Latn-BA" dirty="0" smtClean="0"/>
              <a:t>Predstavlja </a:t>
            </a:r>
            <a:r>
              <a:rPr lang="bs-Latn-BA" dirty="0"/>
              <a:t>pokušaj stvaranja kompromisa </a:t>
            </a:r>
            <a:r>
              <a:rPr lang="bs-Latn-BA" dirty="0" smtClean="0"/>
              <a:t>između </a:t>
            </a:r>
            <a:r>
              <a:rPr lang="bs-Latn-BA" dirty="0"/>
              <a:t>pravnog dejstva principa </a:t>
            </a:r>
            <a:r>
              <a:rPr lang="bs-Latn-BA" b="1" i="1" dirty="0"/>
              <a:t>superficies solo cedit </a:t>
            </a:r>
            <a:r>
              <a:rPr lang="bs-Latn-BA" dirty="0"/>
              <a:t>(po kome je vlasnik zemljišta istovremeno vlasnik svega onoga što se nalazi u zemljištu, na zemljištu i u zračnom prostoru iznad njega) i potrebe omogućavanja dugoročnog iskorištavanja zgrade podignute na </a:t>
            </a:r>
            <a:r>
              <a:rPr lang="bs-Latn-BA" dirty="0" smtClean="0"/>
              <a:t>tuđem </a:t>
            </a:r>
            <a:r>
              <a:rPr lang="bs-Latn-BA" dirty="0"/>
              <a:t>zemljištu. </a:t>
            </a:r>
          </a:p>
          <a:p>
            <a:endParaRPr lang="bs-Latn-BA" dirty="0"/>
          </a:p>
        </p:txBody>
      </p:sp>
    </p:spTree>
    <p:extLst>
      <p:ext uri="{BB962C8B-B14F-4D97-AF65-F5344CB8AC3E}">
        <p14:creationId xmlns:p14="http://schemas.microsoft.com/office/powerpoint/2010/main" val="278096923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bs-Latn-BA" dirty="0"/>
              <a:t>Sa razvojem tržišnih oblika </a:t>
            </a:r>
            <a:r>
              <a:rPr lang="bs-Latn-BA" dirty="0" smtClean="0"/>
              <a:t>privređivanja </a:t>
            </a:r>
            <a:r>
              <a:rPr lang="bs-Latn-BA" dirty="0"/>
              <a:t>došlo je i do ubrzanog razvoja gradskih naselja. </a:t>
            </a:r>
            <a:endParaRPr lang="bs-Latn-BA" dirty="0" smtClean="0"/>
          </a:p>
          <a:p>
            <a:r>
              <a:rPr lang="bs-Latn-BA" dirty="0" smtClean="0"/>
              <a:t>Formalno </a:t>
            </a:r>
            <a:r>
              <a:rPr lang="bs-Latn-BA" dirty="0"/>
              <a:t>pravno je vlasnik gradskih urbanih prostora bila rimska država. </a:t>
            </a:r>
            <a:endParaRPr lang="bs-Latn-BA" dirty="0" smtClean="0"/>
          </a:p>
          <a:p>
            <a:r>
              <a:rPr lang="bs-Latn-BA" dirty="0" smtClean="0"/>
              <a:t>Ona </a:t>
            </a:r>
            <a:r>
              <a:rPr lang="bs-Latn-BA" dirty="0"/>
              <a:t>je prva počela dodjeljivati gradske zemljišne parcele za izgradnju poslovnih prostora nosiocima novostvorenih privrednih djelatnosti. </a:t>
            </a:r>
            <a:endParaRPr lang="bs-Latn-BA" dirty="0" smtClean="0"/>
          </a:p>
          <a:p>
            <a:r>
              <a:rPr lang="bs-Latn-BA" dirty="0" smtClean="0"/>
              <a:t>U </a:t>
            </a:r>
            <a:r>
              <a:rPr lang="bs-Latn-BA" dirty="0"/>
              <a:t>izvorima se spominju tzv</a:t>
            </a:r>
            <a:r>
              <a:rPr lang="bs-Latn-BA" dirty="0" smtClean="0"/>
              <a:t>. </a:t>
            </a:r>
            <a:r>
              <a:rPr lang="bs-Latn-BA" b="1" i="1" dirty="0" smtClean="0"/>
              <a:t>tamberne </a:t>
            </a:r>
            <a:r>
              <a:rPr lang="bs-Latn-BA" b="1" i="1" dirty="0"/>
              <a:t>agentarie </a:t>
            </a:r>
            <a:r>
              <a:rPr lang="bs-Latn-BA" dirty="0"/>
              <a:t>kao poslovni prostori </a:t>
            </a:r>
            <a:r>
              <a:rPr lang="bs-Latn-BA" dirty="0" smtClean="0"/>
              <a:t>izgrađeni </a:t>
            </a:r>
            <a:r>
              <a:rPr lang="bs-Latn-BA" dirty="0"/>
              <a:t>od strane </a:t>
            </a:r>
            <a:r>
              <a:rPr lang="bs-Latn-BA" dirty="0" smtClean="0"/>
              <a:t>banaka.</a:t>
            </a:r>
          </a:p>
          <a:p>
            <a:r>
              <a:rPr lang="bs-Latn-BA" dirty="0" smtClean="0"/>
              <a:t>Kasnije </a:t>
            </a:r>
            <a:r>
              <a:rPr lang="bs-Latn-BA" dirty="0"/>
              <a:t>ovu praksu slijede različite korporacije i pojedinci. </a:t>
            </a:r>
          </a:p>
          <a:p>
            <a:endParaRPr lang="bs-Latn-BA" dirty="0"/>
          </a:p>
        </p:txBody>
      </p:sp>
    </p:spTree>
    <p:extLst>
      <p:ext uri="{BB962C8B-B14F-4D97-AF65-F5344CB8AC3E}">
        <p14:creationId xmlns:p14="http://schemas.microsoft.com/office/powerpoint/2010/main" val="156317026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bs-Latn-BA" dirty="0"/>
              <a:t>U </a:t>
            </a:r>
            <a:r>
              <a:rPr lang="bs-Latn-BA" dirty="0" smtClean="0"/>
              <a:t>određivanju </a:t>
            </a:r>
            <a:r>
              <a:rPr lang="bs-Latn-BA" dirty="0"/>
              <a:t>pravne prirode ovog prava rimski pravnici su bili dosta podijeljeni. </a:t>
            </a:r>
            <a:endParaRPr lang="bs-Latn-BA" dirty="0" smtClean="0"/>
          </a:p>
          <a:p>
            <a:r>
              <a:rPr lang="bs-Latn-BA" dirty="0" smtClean="0"/>
              <a:t>Neki </a:t>
            </a:r>
            <a:r>
              <a:rPr lang="bs-Latn-BA" dirty="0"/>
              <a:t>su smatrali da se ovdje radi o ugovoru o zakupu, dok su drugi smatrali da je to ugovor o kupoprodaji, ali ne same zgrade već prava njenog korištenja. </a:t>
            </a:r>
            <a:endParaRPr lang="bs-Latn-BA" dirty="0" smtClean="0"/>
          </a:p>
          <a:p>
            <a:r>
              <a:rPr lang="bs-Latn-BA" dirty="0" smtClean="0"/>
              <a:t>Sve </a:t>
            </a:r>
            <a:r>
              <a:rPr lang="bs-Latn-BA" dirty="0"/>
              <a:t>dileme razriješilo je Justinijanovo pravo </a:t>
            </a:r>
            <a:r>
              <a:rPr lang="bs-Latn-BA" dirty="0" smtClean="0"/>
              <a:t>određujući </a:t>
            </a:r>
            <a:r>
              <a:rPr lang="bs-Latn-BA" dirty="0"/>
              <a:t>da se ovdje radi o ugovoru o dugoročnom zakupu, obično na 99 godina, koji ima stvarnopravne učinke. </a:t>
            </a:r>
          </a:p>
        </p:txBody>
      </p:sp>
    </p:spTree>
    <p:extLst>
      <p:ext uri="{BB962C8B-B14F-4D97-AF65-F5344CB8AC3E}">
        <p14:creationId xmlns:p14="http://schemas.microsoft.com/office/powerpoint/2010/main" val="247029398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lnSpcReduction="10000"/>
          </a:bodyPr>
          <a:lstStyle/>
          <a:p>
            <a:r>
              <a:rPr lang="bs-Latn-BA" dirty="0"/>
              <a:t>Superficiar je bio dužan uredno plaćati godišnju zakupninu (</a:t>
            </a:r>
            <a:r>
              <a:rPr lang="bs-Latn-BA" b="1" i="1" dirty="0"/>
              <a:t>solarium</a:t>
            </a:r>
            <a:r>
              <a:rPr lang="bs-Latn-BA" dirty="0"/>
              <a:t>), a pod pretpostavkom urednog plaćanja zakupnine uživao je pravnu zaštitu koja je bila komplementarna pravnoj zaštiti samog vlasnika putem </a:t>
            </a:r>
            <a:r>
              <a:rPr lang="bs-Latn-BA" b="1" i="1" dirty="0"/>
              <a:t>actiones in rem utiles</a:t>
            </a:r>
            <a:r>
              <a:rPr lang="bs-Latn-BA" dirty="0"/>
              <a:t>. </a:t>
            </a:r>
            <a:endParaRPr lang="bs-Latn-BA" dirty="0" smtClean="0"/>
          </a:p>
          <a:p>
            <a:r>
              <a:rPr lang="bs-Latn-BA" dirty="0" smtClean="0"/>
              <a:t>Superficiar </a:t>
            </a:r>
            <a:r>
              <a:rPr lang="bs-Latn-BA" dirty="0"/>
              <a:t>bi gubio svoje pravo ukoliko ne bi 2 godine uzastopno platio godišnju zakupninu. </a:t>
            </a:r>
            <a:endParaRPr lang="bs-Latn-BA" dirty="0" smtClean="0"/>
          </a:p>
          <a:p>
            <a:r>
              <a:rPr lang="bs-Latn-BA" dirty="0" smtClean="0"/>
              <a:t>Interesantno </a:t>
            </a:r>
            <a:r>
              <a:rPr lang="bs-Latn-BA" dirty="0"/>
              <a:t>je da njegovo pravo ne prestaje propašću zgrade, pošto on uvijek ima mogućnost da ponovi izgradnju. </a:t>
            </a:r>
          </a:p>
          <a:p>
            <a:endParaRPr lang="bs-Latn-BA" dirty="0"/>
          </a:p>
        </p:txBody>
      </p:sp>
    </p:spTree>
    <p:extLst>
      <p:ext uri="{BB962C8B-B14F-4D97-AF65-F5344CB8AC3E}">
        <p14:creationId xmlns:p14="http://schemas.microsoft.com/office/powerpoint/2010/main" val="87220978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OBLICI ZALOŽNOG PRAVA </a:t>
            </a:r>
            <a:r>
              <a:rPr lang="bs-Latn-BA" dirty="0"/>
              <a:t/>
            </a:r>
            <a:br>
              <a:rPr lang="bs-Latn-BA" dirty="0"/>
            </a:br>
            <a:endParaRPr lang="bs-Latn-BA" dirty="0"/>
          </a:p>
        </p:txBody>
      </p:sp>
      <p:sp>
        <p:nvSpPr>
          <p:cNvPr id="3" name="Content Placeholder 2"/>
          <p:cNvSpPr>
            <a:spLocks noGrp="1"/>
          </p:cNvSpPr>
          <p:nvPr>
            <p:ph idx="1"/>
          </p:nvPr>
        </p:nvSpPr>
        <p:spPr/>
        <p:txBody>
          <a:bodyPr>
            <a:normAutofit fontScale="85000" lnSpcReduction="20000"/>
          </a:bodyPr>
          <a:lstStyle/>
          <a:p>
            <a:r>
              <a:rPr lang="bs-Latn-BA" dirty="0"/>
              <a:t>Založno pravo kao stvarno pravo na </a:t>
            </a:r>
            <a:r>
              <a:rPr lang="bs-Latn-BA" dirty="0" smtClean="0"/>
              <a:t>tuđoj </a:t>
            </a:r>
            <a:r>
              <a:rPr lang="bs-Latn-BA" dirty="0"/>
              <a:t>stvari ima funkciju realnog osiguranja vjerovnikovog </a:t>
            </a:r>
            <a:r>
              <a:rPr lang="bs-Latn-BA" dirty="0" smtClean="0"/>
              <a:t>potraživanja. </a:t>
            </a:r>
          </a:p>
          <a:p>
            <a:r>
              <a:rPr lang="bs-Latn-BA" dirty="0" smtClean="0"/>
              <a:t>Založno </a:t>
            </a:r>
            <a:r>
              <a:rPr lang="bs-Latn-BA" dirty="0"/>
              <a:t>pravo ograničava vlasničko ovlaštenje neograničenog raspolaganja sa stvari (</a:t>
            </a:r>
            <a:r>
              <a:rPr lang="bs-Latn-BA" i="1" dirty="0"/>
              <a:t>abusus </a:t>
            </a:r>
            <a:r>
              <a:rPr lang="bs-Latn-BA" dirty="0"/>
              <a:t>ili </a:t>
            </a:r>
            <a:r>
              <a:rPr lang="bs-Latn-BA" i="1" dirty="0"/>
              <a:t>abuti</a:t>
            </a:r>
            <a:r>
              <a:rPr lang="bs-Latn-BA" dirty="0"/>
              <a:t>), dok ostala stvarna prava na </a:t>
            </a:r>
            <a:r>
              <a:rPr lang="bs-Latn-BA" dirty="0" smtClean="0"/>
              <a:t>tuđoj </a:t>
            </a:r>
            <a:r>
              <a:rPr lang="bs-Latn-BA" dirty="0"/>
              <a:t>stvari ne ograničavaju </a:t>
            </a:r>
            <a:r>
              <a:rPr lang="bs-Latn-BA" i="1" dirty="0"/>
              <a:t>abusus</a:t>
            </a:r>
            <a:r>
              <a:rPr lang="bs-Latn-BA" dirty="0"/>
              <a:t>. </a:t>
            </a:r>
            <a:endParaRPr lang="bs-Latn-BA" dirty="0" smtClean="0"/>
          </a:p>
          <a:p>
            <a:r>
              <a:rPr lang="bs-Latn-BA" dirty="0" smtClean="0"/>
              <a:t>Založno </a:t>
            </a:r>
            <a:r>
              <a:rPr lang="bs-Latn-BA" dirty="0"/>
              <a:t>pravo u </a:t>
            </a:r>
            <a:r>
              <a:rPr lang="bs-Latn-BA" dirty="0" smtClean="0"/>
              <a:t>poređenju </a:t>
            </a:r>
            <a:r>
              <a:rPr lang="bs-Latn-BA" dirty="0"/>
              <a:t>sa drugim stvarnim pravima na </a:t>
            </a:r>
            <a:r>
              <a:rPr lang="bs-Latn-BA" dirty="0" smtClean="0"/>
              <a:t>tuđoj </a:t>
            </a:r>
            <a:r>
              <a:rPr lang="bs-Latn-BA" dirty="0"/>
              <a:t>stvari ima svoje specifične karakteristike. </a:t>
            </a:r>
            <a:endParaRPr lang="bs-Latn-BA" dirty="0" smtClean="0"/>
          </a:p>
          <a:p>
            <a:r>
              <a:rPr lang="bs-Latn-BA" dirty="0" smtClean="0"/>
              <a:t>To </a:t>
            </a:r>
            <a:r>
              <a:rPr lang="bs-Latn-BA" dirty="0"/>
              <a:t>su </a:t>
            </a:r>
            <a:r>
              <a:rPr lang="bs-Latn-BA" b="1" dirty="0"/>
              <a:t>akcesornost</a:t>
            </a:r>
            <a:r>
              <a:rPr lang="bs-Latn-BA" dirty="0"/>
              <a:t>, </a:t>
            </a:r>
            <a:r>
              <a:rPr lang="bs-Latn-BA" dirty="0" smtClean="0"/>
              <a:t>tj. vezanost </a:t>
            </a:r>
            <a:r>
              <a:rPr lang="bs-Latn-BA" dirty="0"/>
              <a:t>založnog prava za obvezni odnos. </a:t>
            </a:r>
            <a:endParaRPr lang="bs-Latn-BA" dirty="0" smtClean="0"/>
          </a:p>
          <a:p>
            <a:r>
              <a:rPr lang="bs-Latn-BA" dirty="0" smtClean="0"/>
              <a:t>Založno </a:t>
            </a:r>
            <a:r>
              <a:rPr lang="bs-Latn-BA" dirty="0"/>
              <a:t>pravo ne može egzistirati bez prethodnog zasnivanja obveznog odnosa. </a:t>
            </a:r>
          </a:p>
        </p:txBody>
      </p:sp>
    </p:spTree>
    <p:extLst>
      <p:ext uri="{BB962C8B-B14F-4D97-AF65-F5344CB8AC3E}">
        <p14:creationId xmlns:p14="http://schemas.microsoft.com/office/powerpoint/2010/main" val="3840504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r>
              <a:rPr lang="bs-Latn-BA" dirty="0"/>
              <a:t>Ukoliko je tužitelj vlasništvo na spornoj stvari stekao na derivativan (izvedeni) način, on je morao dokazivati načine sticanja svih svojih prethodnika, dok ne bi došao do osobe koja je vlasništvo te stvari prvobitno stekla originarnim putem. </a:t>
            </a:r>
            <a:endParaRPr lang="bs-Latn-BA" dirty="0" smtClean="0"/>
          </a:p>
          <a:p>
            <a:r>
              <a:rPr lang="bs-Latn-BA" dirty="0" smtClean="0"/>
              <a:t>Ovakav </a:t>
            </a:r>
            <a:r>
              <a:rPr lang="bs-Latn-BA" dirty="0"/>
              <a:t>način dokazivanja vlasništva je bio izuzetno težak i složen. </a:t>
            </a:r>
            <a:endParaRPr lang="bs-Latn-BA" dirty="0" smtClean="0"/>
          </a:p>
          <a:p>
            <a:r>
              <a:rPr lang="bs-Latn-BA" dirty="0" smtClean="0"/>
              <a:t>U </a:t>
            </a:r>
            <a:r>
              <a:rPr lang="bs-Latn-BA" dirty="0"/>
              <a:t>nekim konkretnim slučajevima čak je bilo nemoguće dokazati, zbog toga što stvar može imati bezbroj dosadašnjika. </a:t>
            </a:r>
            <a:endParaRPr lang="bs-Latn-BA" dirty="0" smtClean="0"/>
          </a:p>
          <a:p>
            <a:r>
              <a:rPr lang="bs-Latn-BA" dirty="0" smtClean="0"/>
              <a:t>Takvo </a:t>
            </a:r>
            <a:r>
              <a:rPr lang="bs-Latn-BA" dirty="0"/>
              <a:t>dokazivanje je nazvano </a:t>
            </a:r>
            <a:r>
              <a:rPr lang="bs-Latn-BA" b="1" i="1" dirty="0"/>
              <a:t>probatio diabolica </a:t>
            </a:r>
            <a:r>
              <a:rPr lang="bs-Latn-BA" dirty="0"/>
              <a:t>ili “Đavolsko dokazivanje”. </a:t>
            </a:r>
          </a:p>
        </p:txBody>
      </p:sp>
    </p:spTree>
    <p:extLst>
      <p:ext uri="{BB962C8B-B14F-4D97-AF65-F5344CB8AC3E}">
        <p14:creationId xmlns:p14="http://schemas.microsoft.com/office/powerpoint/2010/main" val="145239596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bs-Latn-BA" dirty="0"/>
              <a:t>Sudbina založnog prava je u svemu </a:t>
            </a:r>
            <a:r>
              <a:rPr lang="bs-Latn-BA" dirty="0" smtClean="0"/>
              <a:t>određena </a:t>
            </a:r>
            <a:r>
              <a:rPr lang="bs-Latn-BA" dirty="0"/>
              <a:t>sudbinom obveznog odnosa. </a:t>
            </a:r>
            <a:endParaRPr lang="bs-Latn-BA" dirty="0" smtClean="0"/>
          </a:p>
          <a:p>
            <a:r>
              <a:rPr lang="bs-Latn-BA" dirty="0" smtClean="0"/>
              <a:t>Pošto </a:t>
            </a:r>
            <a:r>
              <a:rPr lang="bs-Latn-BA" dirty="0"/>
              <a:t>su obvezna prava vremenita, tako su i založna prava vremenski ograničena, za razliku od drugih stvarnih prava koja su u principu trajna prava. </a:t>
            </a:r>
            <a:endParaRPr lang="bs-Latn-BA" dirty="0" smtClean="0"/>
          </a:p>
          <a:p>
            <a:r>
              <a:rPr lang="bs-Latn-BA" dirty="0" smtClean="0"/>
              <a:t>Založno </a:t>
            </a:r>
            <a:r>
              <a:rPr lang="bs-Latn-BA" dirty="0"/>
              <a:t>pravo kao posebna vrsta stvarnih prava na </a:t>
            </a:r>
            <a:r>
              <a:rPr lang="bs-Latn-BA" dirty="0" smtClean="0"/>
              <a:t>tuđoj </a:t>
            </a:r>
            <a:r>
              <a:rPr lang="bs-Latn-BA" dirty="0"/>
              <a:t>stvari se pojavilo tek sa razvojem robnonovčanih odnosa. </a:t>
            </a:r>
          </a:p>
          <a:p>
            <a:endParaRPr lang="bs-Latn-BA" dirty="0"/>
          </a:p>
        </p:txBody>
      </p:sp>
    </p:spTree>
    <p:extLst>
      <p:ext uri="{BB962C8B-B14F-4D97-AF65-F5344CB8AC3E}">
        <p14:creationId xmlns:p14="http://schemas.microsoft.com/office/powerpoint/2010/main" val="92051138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lnSpcReduction="10000"/>
          </a:bodyPr>
          <a:lstStyle/>
          <a:p>
            <a:r>
              <a:rPr lang="bs-Latn-BA" dirty="0"/>
              <a:t>Historijski posmatrano, u rimskom pravu su postojali slijedeći oblici založnog prava: </a:t>
            </a:r>
            <a:r>
              <a:rPr lang="bs-Latn-BA" b="1" i="1" dirty="0"/>
              <a:t>fiducia, pignus </a:t>
            </a:r>
            <a:r>
              <a:rPr lang="bs-Latn-BA" dirty="0"/>
              <a:t>i </a:t>
            </a:r>
            <a:r>
              <a:rPr lang="bs-Latn-BA" b="1" i="1" dirty="0"/>
              <a:t>hypotheca</a:t>
            </a:r>
            <a:r>
              <a:rPr lang="bs-Latn-BA" b="1" dirty="0"/>
              <a:t>. </a:t>
            </a:r>
            <a:endParaRPr lang="bs-Latn-BA" dirty="0"/>
          </a:p>
          <a:p>
            <a:r>
              <a:rPr lang="bs-Latn-BA" b="1" i="1" dirty="0"/>
              <a:t>Fiducia </a:t>
            </a:r>
            <a:r>
              <a:rPr lang="bs-Latn-BA" dirty="0"/>
              <a:t>je najstariji oblik založnog prava kod kojeg založni dužnik prenosi </a:t>
            </a:r>
            <a:r>
              <a:rPr lang="bs-Latn-BA" b="1" dirty="0"/>
              <a:t>vlasništvo </a:t>
            </a:r>
            <a:r>
              <a:rPr lang="bs-Latn-BA" dirty="0"/>
              <a:t>založene stvari na založnog vjerovnika, uz istovremeno sklapanje sporazuma, tzv</a:t>
            </a:r>
            <a:r>
              <a:rPr lang="bs-Latn-BA" dirty="0" smtClean="0"/>
              <a:t>. </a:t>
            </a:r>
            <a:r>
              <a:rPr lang="bs-Latn-BA" b="1" i="1" dirty="0" smtClean="0"/>
              <a:t>pactus </a:t>
            </a:r>
            <a:r>
              <a:rPr lang="bs-Latn-BA" b="1" i="1" dirty="0"/>
              <a:t>fiduciae</a:t>
            </a:r>
            <a:r>
              <a:rPr lang="bs-Latn-BA" dirty="0"/>
              <a:t>, po kojem se založni vjerovnik obvezuje da će vratiti vlasništvo založene stvari založnom dužniku kada mu ovaj uredno isplati dug. </a:t>
            </a:r>
          </a:p>
        </p:txBody>
      </p:sp>
    </p:spTree>
    <p:extLst>
      <p:ext uri="{BB962C8B-B14F-4D97-AF65-F5344CB8AC3E}">
        <p14:creationId xmlns:p14="http://schemas.microsoft.com/office/powerpoint/2010/main" val="95940182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10000"/>
          </a:bodyPr>
          <a:lstStyle/>
          <a:p>
            <a:r>
              <a:rPr lang="bs-Latn-BA" dirty="0"/>
              <a:t>Preuzeta obveza založnog vjerovnika da će vratiti vlasništvo založene stvari bila je moralne prirode. </a:t>
            </a:r>
            <a:endParaRPr lang="bs-Latn-BA" dirty="0" smtClean="0"/>
          </a:p>
          <a:p>
            <a:r>
              <a:rPr lang="bs-Latn-BA" dirty="0" smtClean="0"/>
              <a:t>Njeno </a:t>
            </a:r>
            <a:r>
              <a:rPr lang="bs-Latn-BA" dirty="0"/>
              <a:t>ispunjenje zavisilo je od dobre vjere i poštenja založnog vjerovnika. </a:t>
            </a:r>
            <a:endParaRPr lang="bs-Latn-BA" dirty="0" smtClean="0"/>
          </a:p>
          <a:p>
            <a:r>
              <a:rPr lang="bs-Latn-BA" dirty="0" smtClean="0"/>
              <a:t>Založni </a:t>
            </a:r>
            <a:r>
              <a:rPr lang="bs-Latn-BA" dirty="0"/>
              <a:t>dužnik nije imao pravno sredstvo kojim bi ga mogao na to procesualno pravno prinuditi. </a:t>
            </a:r>
            <a:endParaRPr lang="bs-Latn-BA" dirty="0" smtClean="0"/>
          </a:p>
          <a:p>
            <a:r>
              <a:rPr lang="bs-Latn-BA" dirty="0" smtClean="0"/>
              <a:t>U </a:t>
            </a:r>
            <a:r>
              <a:rPr lang="bs-Latn-BA" dirty="0"/>
              <a:t>početku je </a:t>
            </a:r>
            <a:r>
              <a:rPr lang="bs-Latn-BA" i="1" dirty="0"/>
              <a:t>fiducia </a:t>
            </a:r>
            <a:r>
              <a:rPr lang="bs-Latn-BA" dirty="0"/>
              <a:t>predstavljala prećutan dogovor između vjerovnika i dužnika, </a:t>
            </a:r>
            <a:r>
              <a:rPr lang="bs-Latn-BA" dirty="0" smtClean="0"/>
              <a:t>tzv. </a:t>
            </a:r>
            <a:r>
              <a:rPr lang="bs-Latn-BA" b="1" i="1" dirty="0" smtClean="0"/>
              <a:t>lex </a:t>
            </a:r>
            <a:r>
              <a:rPr lang="bs-Latn-BA" b="1" i="1" dirty="0"/>
              <a:t>commissoria</a:t>
            </a:r>
            <a:r>
              <a:rPr lang="bs-Latn-BA" dirty="0"/>
              <a:t>, da će predata stvar moći poslužiti kao zamjena za neispunjenu obvezu od strane dužnika. </a:t>
            </a:r>
          </a:p>
          <a:p>
            <a:endParaRPr lang="bs-Latn-BA" dirty="0"/>
          </a:p>
        </p:txBody>
      </p:sp>
    </p:spTree>
    <p:extLst>
      <p:ext uri="{BB962C8B-B14F-4D97-AF65-F5344CB8AC3E}">
        <p14:creationId xmlns:p14="http://schemas.microsoft.com/office/powerpoint/2010/main" val="33581581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lnSpcReduction="10000"/>
          </a:bodyPr>
          <a:lstStyle/>
          <a:p>
            <a:r>
              <a:rPr lang="bs-Latn-BA" i="1" dirty="0"/>
              <a:t>Fiducia </a:t>
            </a:r>
            <a:r>
              <a:rPr lang="bs-Latn-BA" dirty="0"/>
              <a:t>je bila veoma nepovoljna za založnog dužnika. </a:t>
            </a:r>
            <a:endParaRPr lang="bs-Latn-BA" dirty="0" smtClean="0"/>
          </a:p>
          <a:p>
            <a:r>
              <a:rPr lang="bs-Latn-BA" dirty="0" smtClean="0"/>
              <a:t>Da </a:t>
            </a:r>
            <a:r>
              <a:rPr lang="bs-Latn-BA" dirty="0"/>
              <a:t>bi se njegov položaj uvažio, u III, odnosno II vijeku p.n.e. pravni poredak mu je stavio na raspolaganje tužbu </a:t>
            </a:r>
            <a:r>
              <a:rPr lang="bs-Latn-BA" b="1" i="1" dirty="0"/>
              <a:t>actio fiduciae </a:t>
            </a:r>
            <a:r>
              <a:rPr lang="bs-Latn-BA" dirty="0"/>
              <a:t>sa kojom je od založnog vjerovnika tražio naknadu prouzrokovane štete u slučaju da je založni vjerovnik založenu stvar </a:t>
            </a:r>
            <a:r>
              <a:rPr lang="bs-Latn-BA" dirty="0" smtClean="0"/>
              <a:t>otuđio </a:t>
            </a:r>
            <a:r>
              <a:rPr lang="bs-Latn-BA" dirty="0"/>
              <a:t>trećem licu i time došao u nemogućnost ispunjenja preuzete obveze na povrat založene stvari. </a:t>
            </a:r>
            <a:endParaRPr lang="bs-Latn-BA" dirty="0" smtClean="0"/>
          </a:p>
          <a:p>
            <a:r>
              <a:rPr lang="bs-Latn-BA" dirty="0" smtClean="0"/>
              <a:t>Ova </a:t>
            </a:r>
            <a:r>
              <a:rPr lang="bs-Latn-BA" dirty="0"/>
              <a:t>tužba je za sobom povlačila </a:t>
            </a:r>
            <a:r>
              <a:rPr lang="bs-Latn-BA" i="1" dirty="0"/>
              <a:t>infamiu</a:t>
            </a:r>
            <a:r>
              <a:rPr lang="bs-Latn-BA" dirty="0"/>
              <a:t>. </a:t>
            </a:r>
          </a:p>
          <a:p>
            <a:endParaRPr lang="bs-Latn-BA" dirty="0"/>
          </a:p>
        </p:txBody>
      </p:sp>
    </p:spTree>
    <p:extLst>
      <p:ext uri="{BB962C8B-B14F-4D97-AF65-F5344CB8AC3E}">
        <p14:creationId xmlns:p14="http://schemas.microsoft.com/office/powerpoint/2010/main" val="50343432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10000"/>
          </a:bodyPr>
          <a:lstStyle/>
          <a:p>
            <a:r>
              <a:rPr lang="bs-Latn-BA" i="1" dirty="0"/>
              <a:t>Fiducia </a:t>
            </a:r>
            <a:r>
              <a:rPr lang="bs-Latn-BA" dirty="0"/>
              <a:t>se javljala u 2 oblika: </a:t>
            </a:r>
            <a:r>
              <a:rPr lang="bs-Latn-BA" b="1" i="1" dirty="0"/>
              <a:t>fiducia cum amicum </a:t>
            </a:r>
            <a:r>
              <a:rPr lang="bs-Latn-BA" dirty="0"/>
              <a:t>i </a:t>
            </a:r>
            <a:r>
              <a:rPr lang="bs-Latn-BA" b="1" i="1" dirty="0"/>
              <a:t>fiducia cum creditore</a:t>
            </a:r>
            <a:r>
              <a:rPr lang="bs-Latn-BA" dirty="0"/>
              <a:t>. </a:t>
            </a:r>
          </a:p>
          <a:p>
            <a:r>
              <a:rPr lang="bs-Latn-BA" b="1" i="1" dirty="0"/>
              <a:t>Fiducia cum amicum </a:t>
            </a:r>
            <a:r>
              <a:rPr lang="bs-Latn-BA" dirty="0"/>
              <a:t>javlja se uz lukrativne, besplatne pravne poslove meĐu prijateljima (npr.posudba). </a:t>
            </a:r>
          </a:p>
          <a:p>
            <a:r>
              <a:rPr lang="bs-Latn-BA" b="1" i="1" dirty="0"/>
              <a:t>Fiducija cum creditore </a:t>
            </a:r>
            <a:r>
              <a:rPr lang="bs-Latn-BA" dirty="0"/>
              <a:t>javlja se uz naplatne pravne poslove. </a:t>
            </a:r>
          </a:p>
          <a:p>
            <a:r>
              <a:rPr lang="bs-Latn-BA" i="1" dirty="0"/>
              <a:t>Fiducia </a:t>
            </a:r>
            <a:r>
              <a:rPr lang="bs-Latn-BA" dirty="0"/>
              <a:t>se obično dodavala uz akt mancipacije. Da bi se odstranile negativne strane </a:t>
            </a:r>
            <a:r>
              <a:rPr lang="bs-Latn-BA" i="1" dirty="0"/>
              <a:t>fiducia</a:t>
            </a:r>
            <a:r>
              <a:rPr lang="bs-Latn-BA" dirty="0"/>
              <a:t>-e i olakšao položaj založnog dužnika, kasnije će biti uveden novi oblik založnog prava, </a:t>
            </a:r>
            <a:r>
              <a:rPr lang="bs-Latn-BA" b="1" i="1" dirty="0"/>
              <a:t>pignus </a:t>
            </a:r>
            <a:r>
              <a:rPr lang="bs-Latn-BA" dirty="0"/>
              <a:t>(ručni zalog). </a:t>
            </a:r>
          </a:p>
          <a:p>
            <a:endParaRPr lang="bs-Latn-BA" dirty="0"/>
          </a:p>
        </p:txBody>
      </p:sp>
    </p:spTree>
    <p:extLst>
      <p:ext uri="{BB962C8B-B14F-4D97-AF65-F5344CB8AC3E}">
        <p14:creationId xmlns:p14="http://schemas.microsoft.com/office/powerpoint/2010/main" val="274011311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b="1" i="1" dirty="0"/>
              <a:t>Pignus </a:t>
            </a:r>
            <a:r>
              <a:rPr lang="bs-Latn-BA" dirty="0"/>
              <a:t>je oblik založnog prava kod kojeg založni dužnik na založnog vjerovnika prenosi </a:t>
            </a:r>
            <a:r>
              <a:rPr lang="bs-Latn-BA" b="1" dirty="0"/>
              <a:t>posjed </a:t>
            </a:r>
            <a:r>
              <a:rPr lang="bs-Latn-BA" dirty="0"/>
              <a:t>založene stvari. </a:t>
            </a:r>
            <a:endParaRPr lang="bs-Latn-BA" dirty="0" smtClean="0"/>
          </a:p>
          <a:p>
            <a:r>
              <a:rPr lang="bs-Latn-BA" dirty="0" smtClean="0"/>
              <a:t>Založni </a:t>
            </a:r>
            <a:r>
              <a:rPr lang="bs-Latn-BA" dirty="0"/>
              <a:t>vjerovnik postaje detentor ili izvedeni posjednik na založenoj stvari i predstavljaće prvi pozitivni izuzetak time što će mu biti pružena interdiktna posjedovna zaštita. </a:t>
            </a:r>
            <a:endParaRPr lang="bs-Latn-BA" dirty="0" smtClean="0"/>
          </a:p>
          <a:p>
            <a:r>
              <a:rPr lang="bs-Latn-BA" dirty="0" smtClean="0"/>
              <a:t>Predaji </a:t>
            </a:r>
            <a:r>
              <a:rPr lang="bs-Latn-BA" dirty="0"/>
              <a:t>posjeda založene stvari prethodi usmeni dogovor stranaka </a:t>
            </a:r>
            <a:r>
              <a:rPr lang="bs-Latn-BA" b="1" i="1" dirty="0"/>
              <a:t>contractus pigneraticius</a:t>
            </a:r>
            <a:r>
              <a:rPr lang="bs-Latn-BA" dirty="0"/>
              <a:t>. </a:t>
            </a:r>
          </a:p>
          <a:p>
            <a:endParaRPr lang="bs-Latn-BA" dirty="0"/>
          </a:p>
        </p:txBody>
      </p:sp>
    </p:spTree>
    <p:extLst>
      <p:ext uri="{BB962C8B-B14F-4D97-AF65-F5344CB8AC3E}">
        <p14:creationId xmlns:p14="http://schemas.microsoft.com/office/powerpoint/2010/main" val="274490111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HIPOTEKA (HYPOTHECA) </a:t>
            </a:r>
            <a:r>
              <a:rPr lang="bs-Latn-BA" dirty="0"/>
              <a:t/>
            </a:r>
            <a:br>
              <a:rPr lang="bs-Latn-BA" dirty="0"/>
            </a:br>
            <a:endParaRPr lang="bs-Latn-BA" dirty="0"/>
          </a:p>
        </p:txBody>
      </p:sp>
      <p:sp>
        <p:nvSpPr>
          <p:cNvPr id="3" name="Content Placeholder 2"/>
          <p:cNvSpPr>
            <a:spLocks noGrp="1"/>
          </p:cNvSpPr>
          <p:nvPr>
            <p:ph idx="1"/>
          </p:nvPr>
        </p:nvSpPr>
        <p:spPr>
          <a:xfrm>
            <a:off x="457200" y="1447800"/>
            <a:ext cx="8229600" cy="4953000"/>
          </a:xfrm>
        </p:spPr>
        <p:txBody>
          <a:bodyPr>
            <a:normAutofit fontScale="85000" lnSpcReduction="10000"/>
          </a:bodyPr>
          <a:lstStyle/>
          <a:p>
            <a:r>
              <a:rPr lang="bs-Latn-BA" dirty="0"/>
              <a:t>Hipoteka je ugovorni zalog bez posjeda založene stvari. </a:t>
            </a:r>
            <a:endParaRPr lang="bs-Latn-BA" dirty="0" smtClean="0"/>
          </a:p>
          <a:p>
            <a:r>
              <a:rPr lang="bs-Latn-BA" dirty="0" smtClean="0"/>
              <a:t>Dužnik </a:t>
            </a:r>
            <a:r>
              <a:rPr lang="bs-Latn-BA" dirty="0"/>
              <a:t>i vjerovnik zaključuju sporazum da će </a:t>
            </a:r>
            <a:r>
              <a:rPr lang="bs-Latn-BA" dirty="0" smtClean="0"/>
              <a:t>određena </a:t>
            </a:r>
            <a:r>
              <a:rPr lang="bs-Latn-BA" dirty="0"/>
              <a:t>stvar imati funkciju zaloga, s tim da ta stvar i dalje ostaje i u posjedu i u vlasništvu založnog dužnika. </a:t>
            </a:r>
          </a:p>
          <a:p>
            <a:r>
              <a:rPr lang="bs-Latn-BA" dirty="0"/>
              <a:t>Hipoteka se historijski pojavila kod ugovora o najmu poljoprivrednog zemljišta, a poljoprivredni inventar koji služi za obradu tog zemljišta ima funkciju zaloga. </a:t>
            </a:r>
            <a:endParaRPr lang="bs-Latn-BA" dirty="0" smtClean="0"/>
          </a:p>
          <a:p>
            <a:r>
              <a:rPr lang="bs-Latn-BA" dirty="0" smtClean="0"/>
              <a:t>Eventualna </a:t>
            </a:r>
            <a:r>
              <a:rPr lang="bs-Latn-BA" dirty="0"/>
              <a:t>predaja tog inventara založnom vjerovniku onemogućila bi realizaciju samog ugovora o najmu. </a:t>
            </a:r>
          </a:p>
          <a:p>
            <a:endParaRPr lang="bs-Latn-BA" dirty="0"/>
          </a:p>
        </p:txBody>
      </p:sp>
    </p:spTree>
    <p:extLst>
      <p:ext uri="{BB962C8B-B14F-4D97-AF65-F5344CB8AC3E}">
        <p14:creationId xmlns:p14="http://schemas.microsoft.com/office/powerpoint/2010/main" val="397912486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85000" lnSpcReduction="20000"/>
          </a:bodyPr>
          <a:lstStyle/>
          <a:p>
            <a:r>
              <a:rPr lang="bs-Latn-BA" dirty="0"/>
              <a:t>Kao osnovno, postavlja se pitanje kako se vrši realizacija prava iz hipoteke. </a:t>
            </a:r>
            <a:endParaRPr lang="bs-Latn-BA" dirty="0" smtClean="0"/>
          </a:p>
          <a:p>
            <a:r>
              <a:rPr lang="bs-Latn-BA" dirty="0" smtClean="0"/>
              <a:t>Založni </a:t>
            </a:r>
            <a:r>
              <a:rPr lang="bs-Latn-BA" dirty="0"/>
              <a:t>vjerovnik prvo mora doći do posjeda založene stvari. U tu svrhu prvobitno je koristio interdikt </a:t>
            </a:r>
            <a:r>
              <a:rPr lang="bs-Latn-BA" b="1" i="1" dirty="0"/>
              <a:t>interdictum Salvianum</a:t>
            </a:r>
            <a:r>
              <a:rPr lang="bs-Latn-BA" dirty="0"/>
              <a:t>. </a:t>
            </a:r>
            <a:endParaRPr lang="bs-Latn-BA" dirty="0" smtClean="0"/>
          </a:p>
          <a:p>
            <a:r>
              <a:rPr lang="bs-Latn-BA" dirty="0" smtClean="0"/>
              <a:t>Ovaj </a:t>
            </a:r>
            <a:r>
              <a:rPr lang="bs-Latn-BA" dirty="0"/>
              <a:t>interdikt je imao dejstvo samo prema založnom dužniku, dok njime vjerovnik nije mogao potraživati založenu stvar od trećih lica. </a:t>
            </a:r>
            <a:endParaRPr lang="bs-Latn-BA" dirty="0" smtClean="0"/>
          </a:p>
          <a:p>
            <a:r>
              <a:rPr lang="bs-Latn-BA" dirty="0" smtClean="0"/>
              <a:t>Zbog </a:t>
            </a:r>
            <a:r>
              <a:rPr lang="bs-Latn-BA" dirty="0"/>
              <a:t>toga se uvodi novo pravno sredstvo, stvarno pravna tužba </a:t>
            </a:r>
            <a:r>
              <a:rPr lang="bs-Latn-BA" b="1" i="1" dirty="0"/>
              <a:t>actio in rem </a:t>
            </a:r>
            <a:r>
              <a:rPr lang="bs-Latn-BA" dirty="0"/>
              <a:t>pod nazivom </a:t>
            </a:r>
            <a:r>
              <a:rPr lang="bs-Latn-BA" b="1" i="1" dirty="0"/>
              <a:t>actio Serviana</a:t>
            </a:r>
            <a:r>
              <a:rPr lang="bs-Latn-BA" dirty="0"/>
              <a:t>, sa kojom založni vjerovnik može potraživati založenu stvar i od trećih lica. </a:t>
            </a:r>
            <a:endParaRPr lang="bs-Latn-BA" dirty="0" smtClean="0"/>
          </a:p>
          <a:p>
            <a:r>
              <a:rPr lang="bs-Latn-BA" dirty="0" smtClean="0"/>
              <a:t>Tek </a:t>
            </a:r>
            <a:r>
              <a:rPr lang="bs-Latn-BA" dirty="0"/>
              <a:t>sa </a:t>
            </a:r>
            <a:r>
              <a:rPr lang="bs-Latn-BA" dirty="0" smtClean="0"/>
              <a:t>uvođenjem </a:t>
            </a:r>
            <a:r>
              <a:rPr lang="bs-Latn-BA" dirty="0"/>
              <a:t>ove tužbe koja je imala stvarnopravno dejstvo, hipoteka će zadobiti svojstva stvarnog prava na </a:t>
            </a:r>
            <a:r>
              <a:rPr lang="bs-Latn-BA" dirty="0" smtClean="0"/>
              <a:t>tuđoj </a:t>
            </a:r>
            <a:r>
              <a:rPr lang="bs-Latn-BA" dirty="0"/>
              <a:t>stvari. </a:t>
            </a:r>
          </a:p>
        </p:txBody>
      </p:sp>
    </p:spTree>
    <p:extLst>
      <p:ext uri="{BB962C8B-B14F-4D97-AF65-F5344CB8AC3E}">
        <p14:creationId xmlns:p14="http://schemas.microsoft.com/office/powerpoint/2010/main" val="131148229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Pored ugovora kao najčešćeg načina osnivanja hipoteke, ovaj oblik založnog prava može nastati </a:t>
            </a:r>
            <a:r>
              <a:rPr lang="bs-Latn-BA" dirty="0" smtClean="0"/>
              <a:t>putem: </a:t>
            </a:r>
          </a:p>
          <a:p>
            <a:r>
              <a:rPr lang="bs-Latn-BA" dirty="0" smtClean="0"/>
              <a:t>pravnih </a:t>
            </a:r>
            <a:r>
              <a:rPr lang="bs-Latn-BA" dirty="0"/>
              <a:t>poslova </a:t>
            </a:r>
            <a:r>
              <a:rPr lang="bs-Latn-BA" b="1" i="1" dirty="0"/>
              <a:t>mortis causa</a:t>
            </a:r>
            <a:r>
              <a:rPr lang="bs-Latn-BA" dirty="0"/>
              <a:t>, najčešće legatom, </a:t>
            </a:r>
            <a:endParaRPr lang="bs-Latn-BA" dirty="0" smtClean="0"/>
          </a:p>
          <a:p>
            <a:r>
              <a:rPr lang="bs-Latn-BA" dirty="0" smtClean="0"/>
              <a:t>sudskom </a:t>
            </a:r>
            <a:r>
              <a:rPr lang="bs-Latn-BA" dirty="0"/>
              <a:t>odlukom (tzv.</a:t>
            </a:r>
            <a:r>
              <a:rPr lang="bs-Latn-BA" b="1" i="1" dirty="0"/>
              <a:t>pignus iudiciale</a:t>
            </a:r>
            <a:r>
              <a:rPr lang="bs-Latn-BA" dirty="0"/>
              <a:t>), </a:t>
            </a:r>
            <a:endParaRPr lang="bs-Latn-BA" dirty="0" smtClean="0"/>
          </a:p>
          <a:p>
            <a:r>
              <a:rPr lang="bs-Latn-BA" dirty="0" smtClean="0"/>
              <a:t>odlukom </a:t>
            </a:r>
            <a:r>
              <a:rPr lang="bs-Latn-BA" dirty="0"/>
              <a:t>pretora (tzv.</a:t>
            </a:r>
            <a:r>
              <a:rPr lang="bs-Latn-BA" b="1" i="1" dirty="0"/>
              <a:t>pignus pretorium</a:t>
            </a:r>
            <a:r>
              <a:rPr lang="bs-Latn-BA" dirty="0"/>
              <a:t>), kao i </a:t>
            </a:r>
            <a:endParaRPr lang="bs-Latn-BA" dirty="0" smtClean="0"/>
          </a:p>
          <a:p>
            <a:r>
              <a:rPr lang="bs-Latn-BA" dirty="0" smtClean="0"/>
              <a:t>zakonom </a:t>
            </a:r>
            <a:r>
              <a:rPr lang="bs-Latn-BA" dirty="0"/>
              <a:t>(tzv</a:t>
            </a:r>
            <a:r>
              <a:rPr lang="bs-Latn-BA" dirty="0" smtClean="0"/>
              <a:t>. </a:t>
            </a:r>
            <a:r>
              <a:rPr lang="bs-Latn-BA" b="1" i="1" dirty="0" smtClean="0"/>
              <a:t>pignus </a:t>
            </a:r>
            <a:r>
              <a:rPr lang="bs-Latn-BA" b="1" i="1" dirty="0"/>
              <a:t>legale </a:t>
            </a:r>
            <a:r>
              <a:rPr lang="bs-Latn-BA" dirty="0"/>
              <a:t>ili </a:t>
            </a:r>
            <a:r>
              <a:rPr lang="bs-Latn-BA" b="1" i="1" dirty="0"/>
              <a:t>pignus tacitum</a:t>
            </a:r>
            <a:r>
              <a:rPr lang="bs-Latn-BA" dirty="0"/>
              <a:t>). </a:t>
            </a:r>
          </a:p>
          <a:p>
            <a:endParaRPr lang="bs-Latn-BA" dirty="0"/>
          </a:p>
        </p:txBody>
      </p:sp>
    </p:spTree>
    <p:extLst>
      <p:ext uri="{BB962C8B-B14F-4D97-AF65-F5344CB8AC3E}">
        <p14:creationId xmlns:p14="http://schemas.microsoft.com/office/powerpoint/2010/main" val="235285557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562600"/>
          </a:xfrm>
        </p:spPr>
        <p:txBody>
          <a:bodyPr>
            <a:normAutofit fontScale="85000" lnSpcReduction="20000"/>
          </a:bodyPr>
          <a:lstStyle/>
          <a:p>
            <a:r>
              <a:rPr lang="bs-Latn-BA" dirty="0"/>
              <a:t>Zakonske ili legalne hipoteke nastaju time što zakon </a:t>
            </a:r>
            <a:r>
              <a:rPr lang="bs-Latn-BA" dirty="0" smtClean="0"/>
              <a:t>određuje </a:t>
            </a:r>
            <a:r>
              <a:rPr lang="bs-Latn-BA" dirty="0"/>
              <a:t>da će neke stvari u </a:t>
            </a:r>
            <a:r>
              <a:rPr lang="bs-Latn-BA" dirty="0" smtClean="0"/>
              <a:t>određenim </a:t>
            </a:r>
            <a:r>
              <a:rPr lang="bs-Latn-BA" dirty="0"/>
              <a:t>situacijama imati funkciju založnog prava. </a:t>
            </a:r>
            <a:endParaRPr lang="bs-Latn-BA" dirty="0" smtClean="0"/>
          </a:p>
          <a:p>
            <a:r>
              <a:rPr lang="bs-Latn-BA" dirty="0" smtClean="0"/>
              <a:t>Tako </a:t>
            </a:r>
            <a:r>
              <a:rPr lang="bs-Latn-BA" dirty="0"/>
              <a:t>je npr. zakonom </a:t>
            </a:r>
            <a:r>
              <a:rPr lang="bs-Latn-BA" dirty="0" smtClean="0"/>
              <a:t>određeno </a:t>
            </a:r>
            <a:r>
              <a:rPr lang="bs-Latn-BA" dirty="0"/>
              <a:t>da žena ima legalnu hipoteku na cjelokupnu imovinu muža u pogledu osiguranja realizacije njenih zahtjeva na povrat miraza</a:t>
            </a:r>
            <a:r>
              <a:rPr lang="bs-Latn-BA" dirty="0" smtClean="0"/>
              <a:t>.</a:t>
            </a:r>
          </a:p>
          <a:p>
            <a:r>
              <a:rPr lang="bs-Latn-BA" dirty="0" smtClean="0"/>
              <a:t> </a:t>
            </a:r>
            <a:r>
              <a:rPr lang="bs-Latn-BA" dirty="0"/>
              <a:t>Država ima zakonsko založno pravo na cjelokupnu imovinu poreskih obveznika u cilju naplate poreza. </a:t>
            </a:r>
            <a:endParaRPr lang="bs-Latn-BA" dirty="0" smtClean="0"/>
          </a:p>
          <a:p>
            <a:r>
              <a:rPr lang="bs-Latn-BA" dirty="0" smtClean="0"/>
              <a:t>Najmodavac </a:t>
            </a:r>
            <a:r>
              <a:rPr lang="bs-Latn-BA" dirty="0"/>
              <a:t>stana ima zakonsku hipoteku nad stvarima unesenim u stan od strane najmoprimca u pogledu osiguranja naplate najamnine. </a:t>
            </a:r>
            <a:endParaRPr lang="bs-Latn-BA" dirty="0" smtClean="0"/>
          </a:p>
          <a:p>
            <a:r>
              <a:rPr lang="bs-Latn-BA" dirty="0" smtClean="0"/>
              <a:t>Zajmodavac </a:t>
            </a:r>
            <a:r>
              <a:rPr lang="bs-Latn-BA" dirty="0"/>
              <a:t>koji je dao novčana sredstva za popravak nekog </a:t>
            </a:r>
            <a:r>
              <a:rPr lang="bs-Latn-BA" dirty="0" smtClean="0"/>
              <a:t>građevinskog </a:t>
            </a:r>
            <a:r>
              <a:rPr lang="bs-Latn-BA" dirty="0"/>
              <a:t>objekta ima zakonsko založno pravo nad tim objektom u pogledu osiguranja vraćanja duga. </a:t>
            </a:r>
          </a:p>
        </p:txBody>
      </p:sp>
    </p:spTree>
    <p:extLst>
      <p:ext uri="{BB962C8B-B14F-4D97-AF65-F5344CB8AC3E}">
        <p14:creationId xmlns:p14="http://schemas.microsoft.com/office/powerpoint/2010/main" val="3717273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Da bi se olakšao položaj tužitelja u pogledu dokazivanja prava vlasništva, pravni poredak je uveo novu mogućnost dokazivanja, gdje se od tužitelja traži da dokaže pretpostavke uzukapije kao originarnog načina sticanja vlasništva, i to one pretpostavke koje su tražene po rimskom klasičnom pravu i ukoliko ih dokaže, smatralo se da je dokazao svoje pravo vlasništva. </a:t>
            </a:r>
          </a:p>
          <a:p>
            <a:endParaRPr lang="bs-Latn-BA" dirty="0"/>
          </a:p>
        </p:txBody>
      </p:sp>
    </p:spTree>
    <p:extLst>
      <p:ext uri="{BB962C8B-B14F-4D97-AF65-F5344CB8AC3E}">
        <p14:creationId xmlns:p14="http://schemas.microsoft.com/office/powerpoint/2010/main" val="377141900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r>
              <a:rPr lang="bs-Latn-BA" dirty="0"/>
              <a:t>Nedorasli i minori imaju zakonsku hipoteku nad cjelokupnom imovinom njihovog tutora-skrbnika u pogledu osiguranja eventualnih protuzahtjeva nastalih iz odnosa starateljstva. </a:t>
            </a:r>
            <a:endParaRPr lang="bs-Latn-BA" dirty="0" smtClean="0"/>
          </a:p>
          <a:p>
            <a:r>
              <a:rPr lang="bs-Latn-BA" dirty="0" smtClean="0"/>
              <a:t>Zakonska </a:t>
            </a:r>
            <a:r>
              <a:rPr lang="bs-Latn-BA" dirty="0"/>
              <a:t>(legalna) hipoteka ima prednost u realizaciji nad ugovornom hipotekom. </a:t>
            </a:r>
          </a:p>
          <a:p>
            <a:endParaRPr lang="bs-Latn-BA" dirty="0"/>
          </a:p>
        </p:txBody>
      </p:sp>
    </p:spTree>
    <p:extLst>
      <p:ext uri="{BB962C8B-B14F-4D97-AF65-F5344CB8AC3E}">
        <p14:creationId xmlns:p14="http://schemas.microsoft.com/office/powerpoint/2010/main" val="99550772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lnSpcReduction="10000"/>
          </a:bodyPr>
          <a:lstStyle/>
          <a:p>
            <a:r>
              <a:rPr lang="bs-Latn-BA" dirty="0"/>
              <a:t>Kada je založni vjerovnik dobio posjed založene stvari, on je time ostvario prvi element svojih ovlaštenja </a:t>
            </a:r>
            <a:r>
              <a:rPr lang="bs-Latn-BA" b="1" i="1" dirty="0"/>
              <a:t>ius possidendi</a:t>
            </a:r>
            <a:r>
              <a:rPr lang="bs-Latn-BA" dirty="0"/>
              <a:t>. </a:t>
            </a:r>
            <a:endParaRPr lang="bs-Latn-BA" dirty="0" smtClean="0"/>
          </a:p>
          <a:p>
            <a:r>
              <a:rPr lang="bs-Latn-BA" dirty="0" smtClean="0"/>
              <a:t>Car </a:t>
            </a:r>
            <a:r>
              <a:rPr lang="bs-Latn-BA" dirty="0"/>
              <a:t>Gordijan III je 327</a:t>
            </a:r>
            <a:r>
              <a:rPr lang="bs-Latn-BA" dirty="0" smtClean="0"/>
              <a:t>. godine </a:t>
            </a:r>
            <a:r>
              <a:rPr lang="bs-Latn-BA" dirty="0"/>
              <a:t>n.e. svojom konstitucijom omogućio primjenu instituta tzv</a:t>
            </a:r>
            <a:r>
              <a:rPr lang="bs-Latn-BA" dirty="0" smtClean="0"/>
              <a:t>. retencije</a:t>
            </a:r>
            <a:r>
              <a:rPr lang="bs-Latn-BA" dirty="0"/>
              <a:t>, gdje je založni vjerovnik mogao zadržavati založenu stvar kao sredstvo pritiska na založnog dužnika da mu ispuni i neke druge dužničke radnje koje prvobitno nisu bile osigurane hipotekom. </a:t>
            </a:r>
            <a:endParaRPr lang="bs-Latn-BA" dirty="0" smtClean="0"/>
          </a:p>
          <a:p>
            <a:r>
              <a:rPr lang="bs-Latn-BA" dirty="0" smtClean="0"/>
              <a:t>To </a:t>
            </a:r>
            <a:r>
              <a:rPr lang="bs-Latn-BA" dirty="0"/>
              <a:t>je tzv</a:t>
            </a:r>
            <a:r>
              <a:rPr lang="bs-Latn-BA" dirty="0" smtClean="0"/>
              <a:t>. </a:t>
            </a:r>
            <a:r>
              <a:rPr lang="bs-Latn-BA" b="1" i="1" dirty="0" smtClean="0"/>
              <a:t>pignus </a:t>
            </a:r>
            <a:r>
              <a:rPr lang="bs-Latn-BA" b="1" i="1" dirty="0"/>
              <a:t>gordianum</a:t>
            </a:r>
            <a:r>
              <a:rPr lang="bs-Latn-BA" dirty="0"/>
              <a:t>. </a:t>
            </a:r>
          </a:p>
          <a:p>
            <a:endParaRPr lang="bs-Latn-BA" dirty="0"/>
          </a:p>
        </p:txBody>
      </p:sp>
    </p:spTree>
    <p:extLst>
      <p:ext uri="{BB962C8B-B14F-4D97-AF65-F5344CB8AC3E}">
        <p14:creationId xmlns:p14="http://schemas.microsoft.com/office/powerpoint/2010/main" val="361981063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r>
              <a:rPr lang="bs-Latn-BA" dirty="0"/>
              <a:t>Založni vjerovnik nije smio upotrebljavati založenu stvar. </a:t>
            </a:r>
            <a:endParaRPr lang="bs-Latn-BA" dirty="0" smtClean="0"/>
          </a:p>
          <a:p>
            <a:r>
              <a:rPr lang="bs-Latn-BA" dirty="0" smtClean="0"/>
              <a:t>Ukoliko </a:t>
            </a:r>
            <a:r>
              <a:rPr lang="bs-Latn-BA" dirty="0"/>
              <a:t>bi to pak učinio, izvršio bi tzv</a:t>
            </a:r>
            <a:r>
              <a:rPr lang="bs-Latn-BA" dirty="0" smtClean="0"/>
              <a:t>. </a:t>
            </a:r>
            <a:r>
              <a:rPr lang="bs-Latn-BA" b="1" i="1" dirty="0" smtClean="0"/>
              <a:t>furtum </a:t>
            </a:r>
            <a:r>
              <a:rPr lang="bs-Latn-BA" b="1" i="1" dirty="0"/>
              <a:t>usus </a:t>
            </a:r>
            <a:r>
              <a:rPr lang="bs-Latn-BA" dirty="0"/>
              <a:t>ili “</a:t>
            </a:r>
            <a:r>
              <a:rPr lang="bs-Latn-BA" dirty="0" smtClean="0"/>
              <a:t>krađu </a:t>
            </a:r>
            <a:r>
              <a:rPr lang="bs-Latn-BA" dirty="0"/>
              <a:t>upotrebe stvari”. </a:t>
            </a:r>
            <a:endParaRPr lang="bs-Latn-BA" dirty="0" smtClean="0"/>
          </a:p>
          <a:p>
            <a:r>
              <a:rPr lang="bs-Latn-BA" dirty="0" smtClean="0"/>
              <a:t>On također </a:t>
            </a:r>
            <a:r>
              <a:rPr lang="bs-Latn-BA" dirty="0"/>
              <a:t>nije bio ovlašten da crpi plodove sa plodonosne stvari, s tim što je bilo dozvoljeno ugovoriti da uzimanje plodova može imati funkciju zamjene za ugovorene kamate. </a:t>
            </a:r>
            <a:endParaRPr lang="bs-Latn-BA" dirty="0" smtClean="0"/>
          </a:p>
          <a:p>
            <a:r>
              <a:rPr lang="bs-Latn-BA" dirty="0" smtClean="0"/>
              <a:t>Kada </a:t>
            </a:r>
            <a:r>
              <a:rPr lang="bs-Latn-BA" dirty="0"/>
              <a:t>je stekao posjed, založni vjerovnik bi pristupao realiziranju svog drugog ovlaštenja, </a:t>
            </a:r>
            <a:r>
              <a:rPr lang="bs-Latn-BA" b="1" i="1" dirty="0"/>
              <a:t>ius distrahendi</a:t>
            </a:r>
            <a:r>
              <a:rPr lang="bs-Latn-BA" dirty="0"/>
              <a:t>. </a:t>
            </a:r>
            <a:endParaRPr lang="bs-Latn-BA" dirty="0" smtClean="0"/>
          </a:p>
          <a:p>
            <a:r>
              <a:rPr lang="bs-Latn-BA" dirty="0" smtClean="0"/>
              <a:t>Pristupao </a:t>
            </a:r>
            <a:r>
              <a:rPr lang="bs-Latn-BA" dirty="0"/>
              <a:t>bi </a:t>
            </a:r>
            <a:r>
              <a:rPr lang="bs-Latn-BA" b="1" dirty="0"/>
              <a:t>prodaji </a:t>
            </a:r>
            <a:r>
              <a:rPr lang="bs-Latn-BA" dirty="0"/>
              <a:t>založene stvari. </a:t>
            </a:r>
          </a:p>
        </p:txBody>
      </p:sp>
    </p:spTree>
    <p:extLst>
      <p:ext uri="{BB962C8B-B14F-4D97-AF65-F5344CB8AC3E}">
        <p14:creationId xmlns:p14="http://schemas.microsoft.com/office/powerpoint/2010/main" val="42823200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Založni vjerovnik ne može zadržati za sebe založenu stvar jer hipoteka nije način sticanja prava vlasništva, već on mora izvršiti prodaju založene stvari, kako bi iz kupoprodajne cijene namirio svoje potraživanje. </a:t>
            </a:r>
            <a:endParaRPr lang="bs-Latn-BA" dirty="0" smtClean="0"/>
          </a:p>
          <a:p>
            <a:r>
              <a:rPr lang="bs-Latn-BA" dirty="0" smtClean="0"/>
              <a:t>Eventualno </a:t>
            </a:r>
            <a:r>
              <a:rPr lang="bs-Latn-BA" dirty="0"/>
              <a:t>ostvareni višak cijene, (tzv</a:t>
            </a:r>
            <a:r>
              <a:rPr lang="bs-Latn-BA" dirty="0" smtClean="0"/>
              <a:t>. </a:t>
            </a:r>
            <a:r>
              <a:rPr lang="bs-Latn-BA" b="1" i="1" dirty="0" smtClean="0"/>
              <a:t>hipeloma</a:t>
            </a:r>
            <a:r>
              <a:rPr lang="bs-Latn-BA" dirty="0"/>
              <a:t>) bio je dužan vratiti založnom dužniku. </a:t>
            </a:r>
          </a:p>
          <a:p>
            <a:endParaRPr lang="bs-Latn-BA" dirty="0"/>
          </a:p>
        </p:txBody>
      </p:sp>
    </p:spTree>
    <p:extLst>
      <p:ext uri="{BB962C8B-B14F-4D97-AF65-F5344CB8AC3E}">
        <p14:creationId xmlns:p14="http://schemas.microsoft.com/office/powerpoint/2010/main" val="56476106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172200"/>
          </a:xfrm>
        </p:spPr>
        <p:txBody>
          <a:bodyPr>
            <a:normAutofit lnSpcReduction="10000"/>
          </a:bodyPr>
          <a:lstStyle/>
          <a:p>
            <a:r>
              <a:rPr lang="bs-Latn-BA" dirty="0"/>
              <a:t>Založni dužnik je mogao istu stvar zalagati kod više založnih povjerilaca u svrhu osiguranja različitih potraživanja. </a:t>
            </a:r>
            <a:endParaRPr lang="bs-Latn-BA" dirty="0" smtClean="0"/>
          </a:p>
          <a:p>
            <a:r>
              <a:rPr lang="bs-Latn-BA" dirty="0" smtClean="0"/>
              <a:t>U </a:t>
            </a:r>
            <a:r>
              <a:rPr lang="bs-Latn-BA" dirty="0"/>
              <a:t>tom slučaju problem nastaje kada se istovremeno više založnih povjerilaca žele namiriti iz iste stvari. </a:t>
            </a:r>
            <a:endParaRPr lang="bs-Latn-BA" dirty="0" smtClean="0"/>
          </a:p>
          <a:p>
            <a:r>
              <a:rPr lang="bs-Latn-BA" dirty="0" smtClean="0"/>
              <a:t>Rješenje </a:t>
            </a:r>
            <a:r>
              <a:rPr lang="bs-Latn-BA" dirty="0"/>
              <a:t>je </a:t>
            </a:r>
            <a:r>
              <a:rPr lang="bs-Latn-BA" dirty="0" smtClean="0"/>
              <a:t>nađeno </a:t>
            </a:r>
            <a:r>
              <a:rPr lang="bs-Latn-BA" dirty="0"/>
              <a:t>u uspostavljanju principa </a:t>
            </a:r>
            <a:r>
              <a:rPr lang="bs-Latn-BA" b="1" i="1" dirty="0"/>
              <a:t>prior tempore quotior iure </a:t>
            </a:r>
            <a:r>
              <a:rPr lang="bs-Latn-BA" dirty="0"/>
              <a:t>ili “raniji u vremenu, jači u pravu”. </a:t>
            </a:r>
            <a:endParaRPr lang="bs-Latn-BA" dirty="0" smtClean="0"/>
          </a:p>
          <a:p>
            <a:r>
              <a:rPr lang="bs-Latn-BA" dirty="0" smtClean="0"/>
              <a:t>Po </a:t>
            </a:r>
            <a:r>
              <a:rPr lang="bs-Latn-BA" dirty="0"/>
              <a:t>ovom principu prvenstvo u namirenju će imati onaj založni vjerovnik kome je stvar ranije založena. </a:t>
            </a:r>
            <a:endParaRPr lang="bs-Latn-BA" dirty="0" smtClean="0"/>
          </a:p>
          <a:p>
            <a:endParaRPr lang="bs-Latn-BA" dirty="0"/>
          </a:p>
        </p:txBody>
      </p:sp>
    </p:spTree>
    <p:extLst>
      <p:ext uri="{BB962C8B-B14F-4D97-AF65-F5344CB8AC3E}">
        <p14:creationId xmlns:p14="http://schemas.microsoft.com/office/powerpoint/2010/main" val="175821444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bs-Latn-BA" dirty="0"/>
              <a:t>Istovremeno se uvodi mogućnost da kasniji založni vjerovnik može doći na mjesto svog prethodnika u redoslijedu namirenja, ukoliko mu isplati njegovo potraživanje.</a:t>
            </a:r>
          </a:p>
          <a:p>
            <a:r>
              <a:rPr lang="bs-Latn-BA" dirty="0"/>
              <a:t>To je tzv. </a:t>
            </a:r>
            <a:r>
              <a:rPr lang="bs-Latn-BA" b="1" i="1" dirty="0"/>
              <a:t>ius offerendi</a:t>
            </a:r>
            <a:r>
              <a:rPr lang="bs-Latn-BA" dirty="0"/>
              <a:t>. </a:t>
            </a:r>
          </a:p>
          <a:p>
            <a:r>
              <a:rPr lang="bs-Latn-BA" dirty="0"/>
              <a:t>Inače, princip </a:t>
            </a:r>
            <a:r>
              <a:rPr lang="bs-Latn-BA" i="1" dirty="0"/>
              <a:t>prior tempore quotior iure</a:t>
            </a:r>
            <a:r>
              <a:rPr lang="bs-Latn-BA" dirty="0"/>
              <a:t>, iako je izvorno nastao za založno pravo, kasnije će dobiti univerzalno značenje u svim granama prava. </a:t>
            </a:r>
          </a:p>
          <a:p>
            <a:endParaRPr lang="bs-Latn-BA" dirty="0"/>
          </a:p>
        </p:txBody>
      </p:sp>
    </p:spTree>
    <p:extLst>
      <p:ext uri="{BB962C8B-B14F-4D97-AF65-F5344CB8AC3E}">
        <p14:creationId xmlns:p14="http://schemas.microsoft.com/office/powerpoint/2010/main" val="297928145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Rimsko postklasično pravo je dosta učinilo na </a:t>
            </a:r>
            <a:r>
              <a:rPr lang="bs-Latn-BA" dirty="0" smtClean="0"/>
              <a:t>uvođenju </a:t>
            </a:r>
            <a:r>
              <a:rPr lang="bs-Latn-BA" dirty="0"/>
              <a:t>principa publiciteta založnog prava time što je prednost u odnosu na ostale oblike založnog prava davalo založnim pravima ustanovljenim putem javne isprave (tzv</a:t>
            </a:r>
            <a:r>
              <a:rPr lang="bs-Latn-BA" dirty="0" smtClean="0"/>
              <a:t>. </a:t>
            </a:r>
            <a:r>
              <a:rPr lang="bs-Latn-BA" b="1" i="1" dirty="0" smtClean="0"/>
              <a:t>pignus </a:t>
            </a:r>
            <a:r>
              <a:rPr lang="bs-Latn-BA" b="1" i="1" dirty="0"/>
              <a:t>publikum</a:t>
            </a:r>
            <a:r>
              <a:rPr lang="bs-Latn-BA" dirty="0"/>
              <a:t>) ili založnim pravima putem privatne isprave potpisane od strane 3 svjedoka. </a:t>
            </a:r>
          </a:p>
          <a:p>
            <a:endParaRPr lang="bs-Latn-BA" dirty="0"/>
          </a:p>
        </p:txBody>
      </p:sp>
    </p:spTree>
    <p:extLst>
      <p:ext uri="{BB962C8B-B14F-4D97-AF65-F5344CB8AC3E}">
        <p14:creationId xmlns:p14="http://schemas.microsoft.com/office/powerpoint/2010/main" val="360612590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POSTANAK I PRESTANAK ZALOŽNOG PRAVA </a:t>
            </a:r>
            <a:r>
              <a:rPr lang="bs-Latn-BA" dirty="0"/>
              <a:t/>
            </a:r>
            <a:br>
              <a:rPr lang="bs-Latn-BA" dirty="0"/>
            </a:br>
            <a:endParaRPr lang="bs-Latn-BA" dirty="0"/>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r>
              <a:rPr lang="bs-Latn-BA" dirty="0"/>
              <a:t>Založno pravo po pravilu nastaje </a:t>
            </a:r>
            <a:r>
              <a:rPr lang="bs-Latn-BA" b="1" dirty="0"/>
              <a:t>neformalnim ugovorom</a:t>
            </a:r>
            <a:r>
              <a:rPr lang="bs-Latn-BA" dirty="0"/>
              <a:t>. </a:t>
            </a:r>
            <a:endParaRPr lang="bs-Latn-BA" dirty="0" smtClean="0"/>
          </a:p>
          <a:p>
            <a:r>
              <a:rPr lang="bs-Latn-BA" dirty="0" smtClean="0"/>
              <a:t>Zbog </a:t>
            </a:r>
            <a:r>
              <a:rPr lang="bs-Latn-BA" dirty="0"/>
              <a:t>akcesornosti založnog prava moralo je postojati potraživanje koje treba osigurati zalogom. </a:t>
            </a:r>
            <a:endParaRPr lang="bs-Latn-BA" dirty="0" smtClean="0"/>
          </a:p>
          <a:p>
            <a:r>
              <a:rPr lang="bs-Latn-BA" dirty="0" smtClean="0"/>
              <a:t>Pored </a:t>
            </a:r>
            <a:r>
              <a:rPr lang="bs-Latn-BA" dirty="0"/>
              <a:t>toga, založno pravo moglo je nastati i sudskim rješenjem u svhu izvršenja u ekstraordinarnom postupku ili magistratskom odlukom kod </a:t>
            </a:r>
            <a:r>
              <a:rPr lang="bs-Latn-BA" dirty="0" smtClean="0"/>
              <a:t>uvođenja </a:t>
            </a:r>
            <a:r>
              <a:rPr lang="bs-Latn-BA" dirty="0"/>
              <a:t>u posjed </a:t>
            </a:r>
            <a:r>
              <a:rPr lang="bs-Latn-BA" dirty="0" smtClean="0"/>
              <a:t>tuđe </a:t>
            </a:r>
            <a:r>
              <a:rPr lang="bs-Latn-BA" dirty="0"/>
              <a:t>imovine radi osiguranja (ali bez prava prodaje). </a:t>
            </a:r>
            <a:endParaRPr lang="bs-Latn-BA" dirty="0" smtClean="0"/>
          </a:p>
          <a:p>
            <a:r>
              <a:rPr lang="bs-Latn-BA" dirty="0" smtClean="0"/>
              <a:t>To </a:t>
            </a:r>
            <a:r>
              <a:rPr lang="bs-Latn-BA" dirty="0"/>
              <a:t>je tzv</a:t>
            </a:r>
            <a:r>
              <a:rPr lang="bs-Latn-BA" dirty="0" smtClean="0"/>
              <a:t>. </a:t>
            </a:r>
            <a:r>
              <a:rPr lang="bs-Latn-BA" b="1" i="1" dirty="0" smtClean="0"/>
              <a:t>pignus </a:t>
            </a:r>
            <a:r>
              <a:rPr lang="bs-Latn-BA" b="1" i="1" dirty="0"/>
              <a:t>praetorium</a:t>
            </a:r>
            <a:r>
              <a:rPr lang="bs-Latn-BA" dirty="0"/>
              <a:t>. </a:t>
            </a:r>
            <a:endParaRPr lang="bs-Latn-BA" dirty="0" smtClean="0"/>
          </a:p>
          <a:p>
            <a:r>
              <a:rPr lang="bs-Latn-BA" dirty="0" smtClean="0"/>
              <a:t>U </a:t>
            </a:r>
            <a:r>
              <a:rPr lang="bs-Latn-BA" dirty="0"/>
              <a:t>carsko doba razvijaju se i zakonska založna prava, tzv</a:t>
            </a:r>
            <a:r>
              <a:rPr lang="bs-Latn-BA" dirty="0" smtClean="0"/>
              <a:t>. </a:t>
            </a:r>
            <a:r>
              <a:rPr lang="bs-Latn-BA" b="1" dirty="0" smtClean="0"/>
              <a:t>zakonske </a:t>
            </a:r>
            <a:r>
              <a:rPr lang="bs-Latn-BA" b="1" dirty="0"/>
              <a:t>ili legalne hipoteke (</a:t>
            </a:r>
            <a:r>
              <a:rPr lang="bs-Latn-BA" b="1" i="1" dirty="0"/>
              <a:t>pignus tacitum </a:t>
            </a:r>
            <a:r>
              <a:rPr lang="bs-Latn-BA" dirty="0"/>
              <a:t>ili </a:t>
            </a:r>
            <a:r>
              <a:rPr lang="bs-Latn-BA" b="1" i="1" dirty="0"/>
              <a:t>legale</a:t>
            </a:r>
            <a:r>
              <a:rPr lang="bs-Latn-BA" b="1" dirty="0"/>
              <a:t>). </a:t>
            </a:r>
            <a:endParaRPr lang="bs-Latn-BA" dirty="0"/>
          </a:p>
          <a:p>
            <a:endParaRPr lang="bs-Latn-BA" dirty="0"/>
          </a:p>
        </p:txBody>
      </p:sp>
    </p:spTree>
    <p:extLst>
      <p:ext uri="{BB962C8B-B14F-4D97-AF65-F5344CB8AC3E}">
        <p14:creationId xmlns:p14="http://schemas.microsoft.com/office/powerpoint/2010/main" val="390591095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lnSpcReduction="20000"/>
          </a:bodyPr>
          <a:lstStyle/>
          <a:p>
            <a:r>
              <a:rPr lang="bs-Latn-BA" dirty="0"/>
              <a:t>Založno pravo prestaje: </a:t>
            </a:r>
          </a:p>
          <a:p>
            <a:r>
              <a:rPr lang="bs-Latn-BA" dirty="0"/>
              <a:t>a) Prestankom potraživanja</a:t>
            </a:r>
            <a:r>
              <a:rPr lang="bs-Latn-BA"/>
              <a:t>. </a:t>
            </a:r>
            <a:endParaRPr lang="bs-Latn-BA" dirty="0"/>
          </a:p>
          <a:p>
            <a:r>
              <a:rPr lang="bs-Latn-BA" dirty="0"/>
              <a:t>b) Propašću založene stvari, konfuzijom (založni vjerovnik postaje vlasnikom založene stvari) i odricanjem. </a:t>
            </a:r>
          </a:p>
          <a:p>
            <a:r>
              <a:rPr lang="bs-Latn-BA" dirty="0"/>
              <a:t>c) Ukoliko treći stekne založenu stvar </a:t>
            </a:r>
            <a:r>
              <a:rPr lang="bs-Latn-BA" i="1" dirty="0"/>
              <a:t>bona fide </a:t>
            </a:r>
            <a:r>
              <a:rPr lang="bs-Latn-BA" dirty="0"/>
              <a:t>(ne znajući za založno pravo) i na osnovu valjanog </a:t>
            </a:r>
            <a:r>
              <a:rPr lang="bs-Latn-BA" i="1" dirty="0"/>
              <a:t>titulus</a:t>
            </a:r>
            <a:r>
              <a:rPr lang="bs-Latn-BA" dirty="0"/>
              <a:t>-a, prestaje založno pravo prema njemu za 10, odnosno 20 godina (</a:t>
            </a:r>
            <a:r>
              <a:rPr lang="bs-Latn-BA" i="1" dirty="0"/>
              <a:t>longi temporis praescriptio</a:t>
            </a:r>
            <a:r>
              <a:rPr lang="bs-Latn-BA" dirty="0"/>
              <a:t>). Za 30, odnosno 40 godina, treći </a:t>
            </a:r>
            <a:r>
              <a:rPr lang="bs-Latn-BA" i="1" dirty="0"/>
              <a:t>bonae fidei possessor </a:t>
            </a:r>
            <a:r>
              <a:rPr lang="bs-Latn-BA" dirty="0"/>
              <a:t>ostvaruje isti učinak i bez </a:t>
            </a:r>
            <a:r>
              <a:rPr lang="bs-Latn-BA" i="1" dirty="0"/>
              <a:t>titulus</a:t>
            </a:r>
            <a:r>
              <a:rPr lang="bs-Latn-BA" dirty="0"/>
              <a:t>-a (</a:t>
            </a:r>
            <a:r>
              <a:rPr lang="bs-Latn-BA" i="1" dirty="0"/>
              <a:t>longissimi temporis praescriptio</a:t>
            </a:r>
            <a:r>
              <a:rPr lang="bs-Latn-BA" dirty="0"/>
              <a:t>). </a:t>
            </a:r>
          </a:p>
          <a:p>
            <a:pPr marL="0" indent="0">
              <a:buNone/>
            </a:pPr>
            <a:endParaRPr lang="bs-Latn-BA" dirty="0"/>
          </a:p>
        </p:txBody>
      </p:sp>
    </p:spTree>
    <p:extLst>
      <p:ext uri="{BB962C8B-B14F-4D97-AF65-F5344CB8AC3E}">
        <p14:creationId xmlns:p14="http://schemas.microsoft.com/office/powerpoint/2010/main" val="1683541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Dugo vremena je u rimskom sudskom postupku presuda u vlasničkoj parnici glasila na platež novčane protuvrijednosti sporne stvari, a ne na povrat posjedovanja sporne stvari, tako da i pod pretpostavkom da je uredno dokazao pravo vlasništva tužitelj (vlasnik) nikada nije bio siguran sa će spornu stvar dobiti natrag u svoj posjed. </a:t>
            </a:r>
          </a:p>
        </p:txBody>
      </p:sp>
    </p:spTree>
    <p:extLst>
      <p:ext uri="{BB962C8B-B14F-4D97-AF65-F5344CB8AC3E}">
        <p14:creationId xmlns:p14="http://schemas.microsoft.com/office/powerpoint/2010/main" val="3990230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bs-Latn-BA" dirty="0"/>
              <a:t>Tuženi je po presudi primarno bio dužan platiti novčanu protuvrijednost stvari, a samo ukoliko je on to želio, mogao je umjesto plaćanja tužitelju vratiti posjed sporne stvari. </a:t>
            </a:r>
            <a:endParaRPr lang="bs-Latn-BA" dirty="0" smtClean="0"/>
          </a:p>
          <a:p>
            <a:r>
              <a:rPr lang="bs-Latn-BA" dirty="0" smtClean="0"/>
              <a:t>Ta </a:t>
            </a:r>
            <a:r>
              <a:rPr lang="bs-Latn-BA" dirty="0"/>
              <a:t>mogućnost njegovog izbora naziva se </a:t>
            </a:r>
            <a:r>
              <a:rPr lang="bs-Latn-BA" b="1" i="1" dirty="0"/>
              <a:t>facultas alternativa</a:t>
            </a:r>
            <a:r>
              <a:rPr lang="bs-Latn-BA" dirty="0"/>
              <a:t>. </a:t>
            </a:r>
            <a:endParaRPr lang="bs-Latn-BA" dirty="0" smtClean="0"/>
          </a:p>
          <a:p>
            <a:pPr marL="0" indent="0">
              <a:buNone/>
            </a:pPr>
            <a:endParaRPr lang="bs-Latn-BA" dirty="0"/>
          </a:p>
        </p:txBody>
      </p:sp>
    </p:spTree>
    <p:extLst>
      <p:ext uri="{BB962C8B-B14F-4D97-AF65-F5344CB8AC3E}">
        <p14:creationId xmlns:p14="http://schemas.microsoft.com/office/powerpoint/2010/main" val="23970535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773</TotalTime>
  <Words>5274</Words>
  <Application>Microsoft Office PowerPoint</Application>
  <PresentationFormat>On-screen Show (4:3)</PresentationFormat>
  <Paragraphs>270</Paragraphs>
  <Slides>78</Slides>
  <Notes>0</Notes>
  <HiddenSlides>0</HiddenSlides>
  <MMClips>0</MMClips>
  <ScaleCrop>false</ScaleCrop>
  <HeadingPairs>
    <vt:vector size="4" baseType="variant">
      <vt:variant>
        <vt:lpstr>Theme</vt:lpstr>
      </vt:variant>
      <vt:variant>
        <vt:i4>1</vt:i4>
      </vt:variant>
      <vt:variant>
        <vt:lpstr>Slide Titles</vt:lpstr>
      </vt:variant>
      <vt:variant>
        <vt:i4>78</vt:i4>
      </vt:variant>
    </vt:vector>
  </HeadingPairs>
  <TitlesOfParts>
    <vt:vector size="79" baseType="lpstr">
      <vt:lpstr>Office Theme</vt:lpstr>
      <vt:lpstr>Institucije rimskog prava I</vt:lpstr>
      <vt:lpstr>REI VINDICATIO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ACTIO PUBLICIANA </vt:lpstr>
      <vt:lpstr>PowerPoint Presentation</vt:lpstr>
      <vt:lpstr>PowerPoint Presentation</vt:lpstr>
      <vt:lpstr>ACTIO NEGATORIA </vt:lpstr>
      <vt:lpstr>PowerPoint Presentation</vt:lpstr>
      <vt:lpstr>PowerPoint Presentation</vt:lpstr>
      <vt:lpstr>ZEMLJIŠNE SLUŽNOSTI (SERVITUTES PRAEDIORUM)  </vt:lpstr>
      <vt:lpstr>PowerPoint Presentation</vt:lpstr>
      <vt:lpstr>PowerPoint Presentation</vt:lpstr>
      <vt:lpstr>PowerPoint Presentation</vt:lpstr>
      <vt:lpstr>PowerPoint Presentation</vt:lpstr>
      <vt:lpstr>PowerPoint Presentation</vt:lpstr>
      <vt:lpstr>PowerPoint Presentation</vt:lpstr>
      <vt:lpstr>OSOBNE SLUŽNOSTI (SERVITUTES PERSONARUM)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STICANJE I PRESTANAK SLUŽNOSTI </vt:lpstr>
      <vt:lpstr>PowerPoint Presentation</vt:lpstr>
      <vt:lpstr>PowerPoint Presentation</vt:lpstr>
      <vt:lpstr>PowerPoint Presentation</vt:lpstr>
      <vt:lpstr>PowerPoint Presentation</vt:lpstr>
      <vt:lpstr>PowerPoint Presentation</vt:lpstr>
      <vt:lpstr>PowerPoint Presentation</vt:lpstr>
      <vt:lpstr>EMFITEUZA </vt:lpstr>
      <vt:lpstr>PowerPoint Presentation</vt:lpstr>
      <vt:lpstr>PowerPoint Presentation</vt:lpstr>
      <vt:lpstr>PowerPoint Presentation</vt:lpstr>
      <vt:lpstr>PowerPoint Presentation</vt:lpstr>
      <vt:lpstr>PowerPoint Presentation</vt:lpstr>
      <vt:lpstr>SUPERFITIES </vt:lpstr>
      <vt:lpstr>PowerPoint Presentation</vt:lpstr>
      <vt:lpstr>PowerPoint Presentation</vt:lpstr>
      <vt:lpstr>PowerPoint Presentation</vt:lpstr>
      <vt:lpstr>OBLICI ZALOŽNOG PRAVA  </vt:lpstr>
      <vt:lpstr>PowerPoint Presentation</vt:lpstr>
      <vt:lpstr>PowerPoint Presentation</vt:lpstr>
      <vt:lpstr>PowerPoint Presentation</vt:lpstr>
      <vt:lpstr>PowerPoint Presentation</vt:lpstr>
      <vt:lpstr>PowerPoint Presentation</vt:lpstr>
      <vt:lpstr>PowerPoint Presentation</vt:lpstr>
      <vt:lpstr>HIPOTEKA (HYPOTHECA)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POSTANAK I PRESTANAK ZALOŽNOG PRAVA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Institucije rimskog prava I</dc:title>
  <dc:creator>PFK2</dc:creator>
  <cp:lastModifiedBy>PFK.LAP2</cp:lastModifiedBy>
  <cp:revision>49</cp:revision>
  <dcterms:created xsi:type="dcterms:W3CDTF">2006-08-16T00:00:00Z</dcterms:created>
  <dcterms:modified xsi:type="dcterms:W3CDTF">2018-12-03T22:02:28Z</dcterms:modified>
</cp:coreProperties>
</file>