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467" r:id="rId3"/>
    <p:sldId id="468" r:id="rId4"/>
    <p:sldId id="469" r:id="rId5"/>
    <p:sldId id="470" r:id="rId6"/>
    <p:sldId id="471" r:id="rId7"/>
    <p:sldId id="472" r:id="rId8"/>
    <p:sldId id="473" r:id="rId9"/>
    <p:sldId id="474" r:id="rId10"/>
    <p:sldId id="475" r:id="rId11"/>
    <p:sldId id="476" r:id="rId12"/>
    <p:sldId id="477" r:id="rId13"/>
    <p:sldId id="478" r:id="rId14"/>
    <p:sldId id="479" r:id="rId15"/>
    <p:sldId id="480" r:id="rId16"/>
    <p:sldId id="481" r:id="rId17"/>
    <p:sldId id="482" r:id="rId18"/>
    <p:sldId id="483" r:id="rId19"/>
    <p:sldId id="484" r:id="rId20"/>
    <p:sldId id="485" r:id="rId21"/>
    <p:sldId id="486" r:id="rId22"/>
    <p:sldId id="487" r:id="rId23"/>
    <p:sldId id="488" r:id="rId24"/>
    <p:sldId id="489" r:id="rId25"/>
    <p:sldId id="490" r:id="rId26"/>
    <p:sldId id="491" r:id="rId27"/>
    <p:sldId id="492" r:id="rId28"/>
    <p:sldId id="493" r:id="rId29"/>
    <p:sldId id="494" r:id="rId30"/>
    <p:sldId id="495" r:id="rId31"/>
    <p:sldId id="496" r:id="rId32"/>
    <p:sldId id="497" r:id="rId33"/>
    <p:sldId id="499" r:id="rId34"/>
    <p:sldId id="500" r:id="rId35"/>
    <p:sldId id="498" r:id="rId36"/>
    <p:sldId id="501" r:id="rId37"/>
    <p:sldId id="502" r:id="rId38"/>
    <p:sldId id="503" r:id="rId39"/>
    <p:sldId id="504" r:id="rId40"/>
    <p:sldId id="505" r:id="rId41"/>
    <p:sldId id="506" r:id="rId42"/>
    <p:sldId id="507" r:id="rId43"/>
    <p:sldId id="508" r:id="rId44"/>
    <p:sldId id="509" r:id="rId45"/>
    <p:sldId id="510" r:id="rId46"/>
    <p:sldId id="511" r:id="rId47"/>
    <p:sldId id="512" r:id="rId48"/>
    <p:sldId id="513" r:id="rId49"/>
    <p:sldId id="514" r:id="rId50"/>
    <p:sldId id="515" r:id="rId51"/>
    <p:sldId id="516" r:id="rId52"/>
    <p:sldId id="517" r:id="rId53"/>
    <p:sldId id="518" r:id="rId54"/>
    <p:sldId id="519" r:id="rId55"/>
    <p:sldId id="520" r:id="rId56"/>
    <p:sldId id="521" r:id="rId57"/>
    <p:sldId id="522" r:id="rId58"/>
    <p:sldId id="523" r:id="rId59"/>
    <p:sldId id="524" r:id="rId60"/>
    <p:sldId id="525" r:id="rId61"/>
    <p:sldId id="527" r:id="rId62"/>
    <p:sldId id="528" r:id="rId63"/>
    <p:sldId id="529" r:id="rId64"/>
    <p:sldId id="530" r:id="rId65"/>
    <p:sldId id="531" r:id="rId66"/>
    <p:sldId id="532" r:id="rId67"/>
    <p:sldId id="533" r:id="rId68"/>
    <p:sldId id="534" r:id="rId69"/>
    <p:sldId id="535" r:id="rId70"/>
    <p:sldId id="536" r:id="rId71"/>
    <p:sldId id="537" r:id="rId72"/>
    <p:sldId id="538" r:id="rId73"/>
    <p:sldId id="539" r:id="rId74"/>
    <p:sldId id="540" r:id="rId75"/>
    <p:sldId id="541" r:id="rId76"/>
    <p:sldId id="542" r:id="rId77"/>
    <p:sldId id="543" r:id="rId78"/>
    <p:sldId id="544" r:id="rId79"/>
    <p:sldId id="545" r:id="rId80"/>
    <p:sldId id="546" r:id="rId81"/>
    <p:sldId id="547" r:id="rId82"/>
    <p:sldId id="548" r:id="rId83"/>
    <p:sldId id="549" r:id="rId84"/>
    <p:sldId id="550" r:id="rId85"/>
    <p:sldId id="551" r:id="rId86"/>
    <p:sldId id="552" r:id="rId87"/>
    <p:sldId id="553" r:id="rId88"/>
    <p:sldId id="554" r:id="rId89"/>
    <p:sldId id="555" r:id="rId90"/>
    <p:sldId id="556" r:id="rId91"/>
    <p:sldId id="557" r:id="rId92"/>
    <p:sldId id="558" r:id="rId93"/>
    <p:sldId id="559" r:id="rId94"/>
    <p:sldId id="560" r:id="rId95"/>
    <p:sldId id="561" r:id="rId96"/>
    <p:sldId id="562" r:id="rId97"/>
    <p:sldId id="563" r:id="rId98"/>
    <p:sldId id="564" r:id="rId99"/>
    <p:sldId id="565" r:id="rId100"/>
    <p:sldId id="566" r:id="rId101"/>
    <p:sldId id="567" r:id="rId102"/>
    <p:sldId id="568" r:id="rId103"/>
    <p:sldId id="569" r:id="rId104"/>
    <p:sldId id="570" r:id="rId105"/>
    <p:sldId id="571" r:id="rId106"/>
    <p:sldId id="572" r:id="rId107"/>
    <p:sldId id="573" r:id="rId108"/>
    <p:sldId id="574" r:id="rId109"/>
    <p:sldId id="575" r:id="rId110"/>
    <p:sldId id="576" r:id="rId111"/>
    <p:sldId id="577" r:id="rId112"/>
    <p:sldId id="578" r:id="rId113"/>
    <p:sldId id="579" r:id="rId114"/>
    <p:sldId id="580" r:id="rId115"/>
    <p:sldId id="581" r:id="rId116"/>
    <p:sldId id="582" r:id="rId117"/>
    <p:sldId id="583" r:id="rId118"/>
    <p:sldId id="584" r:id="rId119"/>
    <p:sldId id="585" r:id="rId120"/>
    <p:sldId id="586" r:id="rId1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bs-Latn-BA" dirty="0" smtClean="0"/>
              <a:t>Institucije rimskog prava I</a:t>
            </a:r>
            <a:endParaRPr lang="bs-Latn-BA" dirty="0"/>
          </a:p>
        </p:txBody>
      </p:sp>
      <p:sp>
        <p:nvSpPr>
          <p:cNvPr id="3" name="Subtitle 2"/>
          <p:cNvSpPr>
            <a:spLocks noGrp="1"/>
          </p:cNvSpPr>
          <p:nvPr>
            <p:ph type="subTitle" idx="1"/>
          </p:nvPr>
        </p:nvSpPr>
        <p:spPr/>
        <p:txBody>
          <a:bodyPr/>
          <a:lstStyle/>
          <a:p>
            <a:endParaRPr lang="bs-Latn-BA" dirty="0"/>
          </a:p>
        </p:txBody>
      </p:sp>
    </p:spTree>
    <p:extLst>
      <p:ext uri="{BB962C8B-B14F-4D97-AF65-F5344CB8AC3E}">
        <p14:creationId xmlns:p14="http://schemas.microsoft.com/office/powerpoint/2010/main" val="1994641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r>
              <a:rPr lang="bs-Latn-BA" dirty="0"/>
              <a:t>Nezamjenjive stvari označene su terminom </a:t>
            </a:r>
            <a:r>
              <a:rPr lang="bs-Latn-BA" b="1" i="1" dirty="0"/>
              <a:t>species. </a:t>
            </a:r>
            <a:endParaRPr lang="bs-Latn-BA" b="1" i="1" dirty="0" smtClean="0"/>
          </a:p>
          <a:p>
            <a:r>
              <a:rPr lang="bs-Latn-BA" dirty="0" smtClean="0"/>
              <a:t>To </a:t>
            </a:r>
            <a:r>
              <a:rPr lang="bs-Latn-BA" dirty="0"/>
              <a:t>su stvari koje se u pravnom prometu pojavljuju prema svojim strogo </a:t>
            </a:r>
            <a:r>
              <a:rPr lang="bs-Latn-BA" dirty="0" smtClean="0"/>
              <a:t>određenim </a:t>
            </a:r>
            <a:r>
              <a:rPr lang="bs-Latn-BA" dirty="0"/>
              <a:t>individualiziranim osobinama. </a:t>
            </a:r>
            <a:endParaRPr lang="bs-Latn-BA" dirty="0" smtClean="0"/>
          </a:p>
          <a:p>
            <a:r>
              <a:rPr lang="bs-Latn-BA" dirty="0" smtClean="0"/>
              <a:t>Ukoliko dođe </a:t>
            </a:r>
            <a:r>
              <a:rPr lang="bs-Latn-BA" dirty="0"/>
              <a:t>do propasti </a:t>
            </a:r>
            <a:r>
              <a:rPr lang="bs-Latn-BA" i="1" dirty="0"/>
              <a:t>species</a:t>
            </a:r>
            <a:r>
              <a:rPr lang="bs-Latn-BA" dirty="0"/>
              <a:t>-a kod prodavca bez njegove krivice, teret propasti će pasti na kupca prema pravilu: </a:t>
            </a:r>
            <a:r>
              <a:rPr lang="bs-Latn-BA" b="1" i="1" dirty="0"/>
              <a:t>periculum est enctoris</a:t>
            </a:r>
            <a:r>
              <a:rPr lang="bs-Latn-BA" dirty="0"/>
              <a:t>. </a:t>
            </a:r>
            <a:endParaRPr lang="bs-Latn-BA" dirty="0" smtClean="0"/>
          </a:p>
          <a:p>
            <a:r>
              <a:rPr lang="bs-Latn-BA" dirty="0" smtClean="0"/>
              <a:t>Primjer </a:t>
            </a:r>
            <a:r>
              <a:rPr lang="bs-Latn-BA" i="1" dirty="0"/>
              <a:t>speciesa </a:t>
            </a:r>
            <a:r>
              <a:rPr lang="bs-Latn-BA" dirty="0"/>
              <a:t>je umjetnička slika </a:t>
            </a:r>
            <a:r>
              <a:rPr lang="bs-Latn-BA" dirty="0" smtClean="0"/>
              <a:t>određenog </a:t>
            </a:r>
            <a:r>
              <a:rPr lang="bs-Latn-BA" dirty="0"/>
              <a:t>autora. </a:t>
            </a:r>
          </a:p>
          <a:p>
            <a:endParaRPr lang="bs-Latn-BA" dirty="0"/>
          </a:p>
        </p:txBody>
      </p:sp>
    </p:spTree>
    <p:extLst>
      <p:ext uri="{BB962C8B-B14F-4D97-AF65-F5344CB8AC3E}">
        <p14:creationId xmlns:p14="http://schemas.microsoft.com/office/powerpoint/2010/main" val="180519570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 tempus – vrijeme posjedovanja je ostalo nepromijenjeno, odnosno rokovi su isti koje je odredio Zakon XII ploča (1 i 2 godine), a klasično pravo dozvoljava accessio temporis, pribrajanje vremena posjedovanja prethodnika, najčešće ostavitelja.</a:t>
            </a:r>
          </a:p>
          <a:p>
            <a:r>
              <a:rPr lang="bs-Latn-BA" dirty="0"/>
              <a:t>Uzukapija spada u poslove starog civilnog prava i kao takva je bila pristupačna samo rimskim </a:t>
            </a:r>
            <a:r>
              <a:rPr lang="bs-Latn-BA" dirty="0" smtClean="0"/>
              <a:t>građanima</a:t>
            </a:r>
            <a:r>
              <a:rPr lang="bs-Latn-BA" dirty="0"/>
              <a:t>.</a:t>
            </a:r>
          </a:p>
          <a:p>
            <a:endParaRPr lang="bs-Latn-BA" dirty="0"/>
          </a:p>
        </p:txBody>
      </p:sp>
    </p:spTree>
    <p:extLst>
      <p:ext uri="{BB962C8B-B14F-4D97-AF65-F5344CB8AC3E}">
        <p14:creationId xmlns:p14="http://schemas.microsoft.com/office/powerpoint/2010/main" val="332925705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85000" lnSpcReduction="10000"/>
          </a:bodyPr>
          <a:lstStyle/>
          <a:p>
            <a:r>
              <a:rPr lang="bs-Latn-BA" dirty="0"/>
              <a:t>Uzukapija je mogla biti primjenjivana samo na italska zemljišta, dok se za provincijska zemljišta uvodi institut longi temporis praescriptio</a:t>
            </a:r>
            <a:r>
              <a:rPr lang="bs-Latn-BA" dirty="0" smtClean="0"/>
              <a:t>.</a:t>
            </a:r>
          </a:p>
          <a:p>
            <a:r>
              <a:rPr lang="bs-Latn-BA" dirty="0" smtClean="0"/>
              <a:t> </a:t>
            </a:r>
            <a:r>
              <a:rPr lang="bs-Latn-BA" dirty="0"/>
              <a:t>Ovaj institut nije imao učinak sticanja prava vlasništva kao uzukapija, već učinak tzv.prigovora na tužbu. </a:t>
            </a:r>
            <a:endParaRPr lang="bs-Latn-BA" dirty="0" smtClean="0"/>
          </a:p>
          <a:p>
            <a:r>
              <a:rPr lang="bs-Latn-BA" dirty="0" smtClean="0"/>
              <a:t>Ukoliko </a:t>
            </a:r>
            <a:r>
              <a:rPr lang="bs-Latn-BA" dirty="0"/>
              <a:t>vlasnik provincijskog zemljišta ne bi duže vrijeme vodio računa o svom zemljištu i ako bi se nakon toga pojavio sa vlasničkom tužbom protiv lica koje je u </a:t>
            </a:r>
            <a:r>
              <a:rPr lang="bs-Latn-BA" dirty="0" smtClean="0"/>
              <a:t>međuvremenu obrađivalo </a:t>
            </a:r>
            <a:r>
              <a:rPr lang="bs-Latn-BA" dirty="0"/>
              <a:t>njegovo zemljište, onda je ovaj na njegovu tužbu mogao uložiti prigovor exceptio longi temporis praescriptio i na taj način će tužbeni zahtjev biti odbačen. </a:t>
            </a:r>
          </a:p>
        </p:txBody>
      </p:sp>
    </p:spTree>
    <p:extLst>
      <p:ext uri="{BB962C8B-B14F-4D97-AF65-F5344CB8AC3E}">
        <p14:creationId xmlns:p14="http://schemas.microsoft.com/office/powerpoint/2010/main" val="53316923"/>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105400"/>
          </a:xfrm>
        </p:spPr>
        <p:txBody>
          <a:bodyPr/>
          <a:lstStyle/>
          <a:p>
            <a:r>
              <a:rPr lang="bs-Latn-BA" dirty="0"/>
              <a:t>Takav prigovor se mogao uspješno suprotstaviti vlasnikovom zahtjevu za povrat stvari nakon 10 godina inter praesentes (tj.ako su obje stranke boravile u istoj pokrajini ili općini, po Justinijanu u istoj provinciji) ili nakon 20 godina inter absentes (ako ne borave u istom području). </a:t>
            </a:r>
            <a:endParaRPr lang="bs-Latn-BA" dirty="0" smtClean="0"/>
          </a:p>
          <a:p>
            <a:r>
              <a:rPr lang="bs-Latn-BA" dirty="0" smtClean="0"/>
              <a:t>Car </a:t>
            </a:r>
            <a:r>
              <a:rPr lang="bs-Latn-BA" dirty="0"/>
              <a:t>Karakala je primjenu ovog instituta proširio i na pokretne stvari peregrina.</a:t>
            </a:r>
          </a:p>
          <a:p>
            <a:endParaRPr lang="bs-Latn-BA" dirty="0"/>
          </a:p>
        </p:txBody>
      </p:sp>
    </p:spTree>
    <p:extLst>
      <p:ext uri="{BB962C8B-B14F-4D97-AF65-F5344CB8AC3E}">
        <p14:creationId xmlns:p14="http://schemas.microsoft.com/office/powerpoint/2010/main" val="3137421586"/>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dirty="0"/>
              <a:t>Pretpostavke djelotvornosti longi temporis praescriptio su bile postojanje pravnog razloga (iustus titulus) i dobre vjere (bona fides). </a:t>
            </a:r>
            <a:endParaRPr lang="bs-Latn-BA" dirty="0" smtClean="0"/>
          </a:p>
          <a:p>
            <a:r>
              <a:rPr lang="bs-Latn-BA" dirty="0" smtClean="0"/>
              <a:t>Kod </a:t>
            </a:r>
            <a:r>
              <a:rPr lang="bs-Latn-BA" dirty="0"/>
              <a:t>ovog instituta bilo je dozvoljeno i tzv.mirovanje toka dosjelosti. </a:t>
            </a:r>
            <a:endParaRPr lang="bs-Latn-BA" dirty="0" smtClean="0"/>
          </a:p>
          <a:p>
            <a:r>
              <a:rPr lang="bs-Latn-BA" dirty="0" smtClean="0"/>
              <a:t>Ukoliko </a:t>
            </a:r>
            <a:r>
              <a:rPr lang="bs-Latn-BA" dirty="0"/>
              <a:t>bi neko usljed maloljetnosti ili odsustva zbog vojne službe morao prekinuti posjedovanje i korištenje stvari, dotadašnji tok posjedovanja bi mu bio pribrojan u slučaju eventualnog naknadnog nastavljanja posjedovanja.</a:t>
            </a:r>
          </a:p>
          <a:p>
            <a:endParaRPr lang="bs-Latn-BA" dirty="0"/>
          </a:p>
        </p:txBody>
      </p:sp>
    </p:spTree>
    <p:extLst>
      <p:ext uri="{BB962C8B-B14F-4D97-AF65-F5344CB8AC3E}">
        <p14:creationId xmlns:p14="http://schemas.microsoft.com/office/powerpoint/2010/main" val="2832446926"/>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Longissimi temporis praescriptio uvodi se od IV vijeka n.e. </a:t>
            </a:r>
            <a:endParaRPr lang="bs-Latn-BA" dirty="0" smtClean="0"/>
          </a:p>
          <a:p>
            <a:r>
              <a:rPr lang="bs-Latn-BA" dirty="0" smtClean="0"/>
              <a:t>Ovaj </a:t>
            </a:r>
            <a:r>
              <a:rPr lang="bs-Latn-BA" dirty="0"/>
              <a:t>institut imao je učinak zastare vlasničke tužbe pod pretpostavkom da je neko 40 godina, a kasnije 30 godina, bez posjedovanja iustus titulus-a i bona fides koristio </a:t>
            </a:r>
            <a:r>
              <a:rPr lang="bs-Latn-BA" dirty="0" smtClean="0"/>
              <a:t>tuđu </a:t>
            </a:r>
            <a:r>
              <a:rPr lang="bs-Latn-BA" dirty="0"/>
              <a:t>stvar.</a:t>
            </a:r>
          </a:p>
          <a:p>
            <a:endParaRPr lang="bs-Latn-BA" dirty="0"/>
          </a:p>
        </p:txBody>
      </p:sp>
    </p:spTree>
    <p:extLst>
      <p:ext uri="{BB962C8B-B14F-4D97-AF65-F5344CB8AC3E}">
        <p14:creationId xmlns:p14="http://schemas.microsoft.com/office/powerpoint/2010/main" val="128201121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20000"/>
          </a:bodyPr>
          <a:lstStyle/>
          <a:p>
            <a:r>
              <a:rPr lang="bs-Latn-BA" dirty="0"/>
              <a:t>Justinijanovo pravo je izvršilo reorganiziranje i cjelokupnog sistema dosjelosti, podijelivši ga u 2 kategorije: redovne i izvanredne dosjelosti. </a:t>
            </a:r>
            <a:endParaRPr lang="bs-Latn-BA" dirty="0" smtClean="0"/>
          </a:p>
          <a:p>
            <a:r>
              <a:rPr lang="bs-Latn-BA" dirty="0" smtClean="0"/>
              <a:t>U </a:t>
            </a:r>
            <a:r>
              <a:rPr lang="bs-Latn-BA" dirty="0"/>
              <a:t>okviru redovne dosjelosti su 2 instituta:</a:t>
            </a:r>
          </a:p>
          <a:p>
            <a:r>
              <a:rPr lang="bs-Latn-BA" dirty="0"/>
              <a:t>- usucapio kao dosjelost na pokretnim stvarima, gdje je rok posjedovanja sada </a:t>
            </a:r>
            <a:r>
              <a:rPr lang="bs-Latn-BA" dirty="0" smtClean="0"/>
              <a:t>određen </a:t>
            </a:r>
            <a:r>
              <a:rPr lang="bs-Latn-BA" dirty="0"/>
              <a:t>na 3 godine;</a:t>
            </a:r>
          </a:p>
          <a:p>
            <a:r>
              <a:rPr lang="bs-Latn-BA" dirty="0"/>
              <a:t>- longi temporis praescriptio kao dosjelost na nepokretnim stvarima, sa rokovima od 10 godina posjedovanja inter praesentes i 20 godina inter absentes. Od ovoga su izuzete crkve i crkvena zaklada.</a:t>
            </a:r>
          </a:p>
          <a:p>
            <a:endParaRPr lang="bs-Latn-BA" dirty="0"/>
          </a:p>
        </p:txBody>
      </p:sp>
    </p:spTree>
    <p:extLst>
      <p:ext uri="{BB962C8B-B14F-4D97-AF65-F5344CB8AC3E}">
        <p14:creationId xmlns:p14="http://schemas.microsoft.com/office/powerpoint/2010/main" val="3001938297"/>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U izvanrednoj dosjelosti Justinijanovo pravo uvodi institut longissimi temporis praescriptio čija se pravna priroda mijenja</a:t>
            </a:r>
            <a:r>
              <a:rPr lang="bs-Latn-BA" dirty="0" smtClean="0"/>
              <a:t>.</a:t>
            </a:r>
          </a:p>
          <a:p>
            <a:r>
              <a:rPr lang="bs-Latn-BA" dirty="0" smtClean="0"/>
              <a:t> </a:t>
            </a:r>
            <a:r>
              <a:rPr lang="bs-Latn-BA" dirty="0"/>
              <a:t>Od dotadašnje zastare vlasničke tužbe, ovaj institut će imati učinak sticanja vlasništva nakon posjedovanja stvari od 30 godina uz prepostavku posjedovanja bona fides, dok se iustus titulus nije tražio (izuzet je jedino silom stečeni posjed).</a:t>
            </a:r>
          </a:p>
          <a:p>
            <a:endParaRPr lang="bs-Latn-BA" dirty="0"/>
          </a:p>
        </p:txBody>
      </p:sp>
    </p:spTree>
    <p:extLst>
      <p:ext uri="{BB962C8B-B14F-4D97-AF65-F5344CB8AC3E}">
        <p14:creationId xmlns:p14="http://schemas.microsoft.com/office/powerpoint/2010/main" val="676462411"/>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u="sng" dirty="0"/>
              <a:t>MANCIPATIO</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Mancipacija spada u derivativne načine sticanja vlasništva. </a:t>
            </a:r>
            <a:endParaRPr lang="bs-Latn-BA" dirty="0" smtClean="0"/>
          </a:p>
          <a:p>
            <a:r>
              <a:rPr lang="bs-Latn-BA" dirty="0" smtClean="0"/>
              <a:t>To </a:t>
            </a:r>
            <a:r>
              <a:rPr lang="bs-Latn-BA" dirty="0"/>
              <a:t>su načini koji se temelje na pravu prethodnika, odnosno pravo vlasništva se izvodi iz prava vlasništva prethodnika. </a:t>
            </a:r>
            <a:endParaRPr lang="bs-Latn-BA" dirty="0" smtClean="0"/>
          </a:p>
          <a:p>
            <a:r>
              <a:rPr lang="bs-Latn-BA" dirty="0" smtClean="0"/>
              <a:t>U </a:t>
            </a:r>
            <a:r>
              <a:rPr lang="bs-Latn-BA" dirty="0"/>
              <a:t>derivativne načine sticanja vlasništva, pored mancipacije spadaju in iure cesija i tradicija.</a:t>
            </a:r>
          </a:p>
          <a:p>
            <a:endParaRPr lang="bs-Latn-BA" dirty="0"/>
          </a:p>
        </p:txBody>
      </p:sp>
    </p:spTree>
    <p:extLst>
      <p:ext uri="{BB962C8B-B14F-4D97-AF65-F5344CB8AC3E}">
        <p14:creationId xmlns:p14="http://schemas.microsoft.com/office/powerpoint/2010/main" val="1918311929"/>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dirty="0"/>
              <a:t>Mancipacija kao pravni posao iz skupine gesta per aes et libram prvobitno je imala 2 funkcije: bila je realna kupoprodaja iz ruke u ruku, a </a:t>
            </a:r>
            <a:r>
              <a:rPr lang="bs-Latn-BA" dirty="0" smtClean="0"/>
              <a:t>takođe </a:t>
            </a:r>
            <a:r>
              <a:rPr lang="bs-Latn-BA" dirty="0"/>
              <a:t>je bila forma za prenos civilnog vlasništva na res mancipi. </a:t>
            </a:r>
            <a:endParaRPr lang="bs-Latn-BA" dirty="0" smtClean="0"/>
          </a:p>
          <a:p>
            <a:r>
              <a:rPr lang="bs-Latn-BA" dirty="0" smtClean="0"/>
              <a:t>Sa </a:t>
            </a:r>
            <a:r>
              <a:rPr lang="bs-Latn-BA" dirty="0"/>
              <a:t>pojavom novca kao općeg platežnog sredstva doći će i do stvaranja novog pravnog posla konsenzualne kupoprodaje. </a:t>
            </a:r>
          </a:p>
        </p:txBody>
      </p:sp>
    </p:spTree>
    <p:extLst>
      <p:ext uri="{BB962C8B-B14F-4D97-AF65-F5344CB8AC3E}">
        <p14:creationId xmlns:p14="http://schemas.microsoft.com/office/powerpoint/2010/main" val="2342176696"/>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lnSpcReduction="10000"/>
          </a:bodyPr>
          <a:lstStyle/>
          <a:p>
            <a:r>
              <a:rPr lang="bs-Latn-BA" dirty="0"/>
              <a:t>Usmeni dogovor stranaka koji je inače prethodio aktu mancipacije će se sada izdvojiti iz tog akta i osamostaliti. </a:t>
            </a:r>
            <a:endParaRPr lang="bs-Latn-BA" dirty="0" smtClean="0"/>
          </a:p>
          <a:p>
            <a:r>
              <a:rPr lang="bs-Latn-BA" dirty="0" smtClean="0"/>
              <a:t>Na </a:t>
            </a:r>
            <a:r>
              <a:rPr lang="bs-Latn-BA" dirty="0"/>
              <a:t>taj način će mancipacija izgubiti svoju prvobitnu funkciju realne kupoprodaje iz ruke u ruku, a zadržaće samo drugu: ostaće prenos civilnog vlasništva na res mancipi. </a:t>
            </a:r>
            <a:endParaRPr lang="bs-Latn-BA" dirty="0" smtClean="0"/>
          </a:p>
          <a:p>
            <a:r>
              <a:rPr lang="bs-Latn-BA" dirty="0" smtClean="0"/>
              <a:t>Na </a:t>
            </a:r>
            <a:r>
              <a:rPr lang="bs-Latn-BA" dirty="0"/>
              <a:t>ovaj način će mancipacija od jednog do tada tipičnog kauzalnog pravnog posla, postati apstraktan pravni posao.</a:t>
            </a:r>
          </a:p>
          <a:p>
            <a:endParaRPr lang="bs-Latn-BA" dirty="0"/>
          </a:p>
        </p:txBody>
      </p:sp>
    </p:spTree>
    <p:extLst>
      <p:ext uri="{BB962C8B-B14F-4D97-AF65-F5344CB8AC3E}">
        <p14:creationId xmlns:p14="http://schemas.microsoft.com/office/powerpoint/2010/main" val="804156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85000" lnSpcReduction="20000"/>
          </a:bodyPr>
          <a:lstStyle/>
          <a:p>
            <a:r>
              <a:rPr lang="bs-Latn-BA" dirty="0"/>
              <a:t>- </a:t>
            </a:r>
            <a:r>
              <a:rPr lang="bs-Latn-BA" b="1" i="1" dirty="0"/>
              <a:t>res consumptibiles i res non consumptibiles, </a:t>
            </a:r>
            <a:r>
              <a:rPr lang="bs-Latn-BA" dirty="0"/>
              <a:t>tj</a:t>
            </a:r>
            <a:r>
              <a:rPr lang="bs-Latn-BA" dirty="0" smtClean="0"/>
              <a:t>. potrošne </a:t>
            </a:r>
            <a:r>
              <a:rPr lang="bs-Latn-BA" dirty="0"/>
              <a:t>i nepotrošne stvari razlikuju se prema tome da li se nakon prve namjenske upotrebe uništavaju ili ne. </a:t>
            </a:r>
            <a:endParaRPr lang="bs-Latn-BA" dirty="0" smtClean="0"/>
          </a:p>
          <a:p>
            <a:r>
              <a:rPr lang="bs-Latn-BA" dirty="0" smtClean="0"/>
              <a:t>Potrošne </a:t>
            </a:r>
            <a:r>
              <a:rPr lang="bs-Latn-BA" dirty="0"/>
              <a:t>stvari npr</a:t>
            </a:r>
            <a:r>
              <a:rPr lang="bs-Latn-BA" dirty="0" smtClean="0"/>
              <a:t>. su </a:t>
            </a:r>
            <a:r>
              <a:rPr lang="bs-Latn-BA" dirty="0"/>
              <a:t>vino, žito, ali i novac jer se davanjem on troši ekonomski i za bivšeg vlasnika prestaje mogućnost njegove ponovne upotrebe</a:t>
            </a:r>
            <a:r>
              <a:rPr lang="bs-Latn-BA" dirty="0" smtClean="0"/>
              <a:t>.</a:t>
            </a:r>
          </a:p>
          <a:p>
            <a:r>
              <a:rPr lang="bs-Latn-BA" dirty="0" smtClean="0"/>
              <a:t> </a:t>
            </a:r>
            <a:r>
              <a:rPr lang="bs-Latn-BA" dirty="0"/>
              <a:t>Justinijan je uveo i treću kategoriju stvari koje se upotrebom samo pogoršavaju, npr</a:t>
            </a:r>
            <a:r>
              <a:rPr lang="bs-Latn-BA" dirty="0" smtClean="0"/>
              <a:t>. odijela</a:t>
            </a:r>
            <a:r>
              <a:rPr lang="bs-Latn-BA" dirty="0"/>
              <a:t>. </a:t>
            </a:r>
            <a:endParaRPr lang="bs-Latn-BA" dirty="0" smtClean="0"/>
          </a:p>
          <a:p>
            <a:r>
              <a:rPr lang="bs-Latn-BA" dirty="0" smtClean="0"/>
              <a:t>Podjela </a:t>
            </a:r>
            <a:r>
              <a:rPr lang="bs-Latn-BA" dirty="0"/>
              <a:t>na potrošne i nepotrošne stvari važna je npr. kod posudbe, gdje stvar mora biti vraćena nakon </a:t>
            </a:r>
            <a:r>
              <a:rPr lang="bs-Latn-BA" dirty="0" smtClean="0"/>
              <a:t>određenog </a:t>
            </a:r>
            <a:r>
              <a:rPr lang="bs-Latn-BA" dirty="0"/>
              <a:t>vremena, te samim time mora biti nepotrošna. </a:t>
            </a:r>
          </a:p>
          <a:p>
            <a:r>
              <a:rPr lang="bs-Latn-BA" dirty="0"/>
              <a:t> </a:t>
            </a:r>
          </a:p>
          <a:p>
            <a:endParaRPr lang="bs-Latn-BA" dirty="0"/>
          </a:p>
        </p:txBody>
      </p:sp>
    </p:spTree>
    <p:extLst>
      <p:ext uri="{BB962C8B-B14F-4D97-AF65-F5344CB8AC3E}">
        <p14:creationId xmlns:p14="http://schemas.microsoft.com/office/powerpoint/2010/main" val="86490928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Kod kauzalnih pravnih poslova iz samog pravnog posla je vidljiva kauza, odnosno svrha, namjena, cilj tog pravnog posla</a:t>
            </a:r>
            <a:r>
              <a:rPr lang="bs-Latn-BA" dirty="0" smtClean="0"/>
              <a:t>.</a:t>
            </a:r>
          </a:p>
          <a:p>
            <a:r>
              <a:rPr lang="bs-Latn-BA" dirty="0" smtClean="0"/>
              <a:t> </a:t>
            </a:r>
            <a:r>
              <a:rPr lang="bs-Latn-BA" dirty="0"/>
              <a:t>Nema pravnog posla bez kauze, ona uvijek mora postojati. </a:t>
            </a:r>
            <a:endParaRPr lang="bs-Latn-BA" dirty="0" smtClean="0"/>
          </a:p>
          <a:p>
            <a:r>
              <a:rPr lang="bs-Latn-BA" dirty="0" smtClean="0"/>
              <a:t>Kod </a:t>
            </a:r>
            <a:r>
              <a:rPr lang="bs-Latn-BA" dirty="0"/>
              <a:t>apstraktnih pravnih poslova ta kauza je nevidljiva.</a:t>
            </a:r>
          </a:p>
          <a:p>
            <a:endParaRPr lang="bs-Latn-BA" dirty="0"/>
          </a:p>
        </p:txBody>
      </p:sp>
    </p:spTree>
    <p:extLst>
      <p:ext uri="{BB962C8B-B14F-4D97-AF65-F5344CB8AC3E}">
        <p14:creationId xmlns:p14="http://schemas.microsoft.com/office/powerpoint/2010/main" val="265103413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bs-Latn-BA" dirty="0"/>
              <a:t>Posljedica apstraknosti nekih pravnih poslova je njihova vrlo široka primjena za različite namjene i u različitim područjima prava. </a:t>
            </a:r>
            <a:endParaRPr lang="bs-Latn-BA" dirty="0" smtClean="0"/>
          </a:p>
          <a:p>
            <a:r>
              <a:rPr lang="bs-Latn-BA" dirty="0" smtClean="0"/>
              <a:t>Npr</a:t>
            </a:r>
            <a:r>
              <a:rPr lang="bs-Latn-BA" dirty="0"/>
              <a:t>. mancipacija kao apstraktni pravni posao pored već navedene primjene prenosa civilnog vlasništva na res mancipi upotrebljavala se u statusnom pravu za obavljanje akta emancipacije, u porodičnom pravu za sklapanje jednog oblika braka, u nasljednom pravu kao jedna forma testamenta itd.</a:t>
            </a:r>
          </a:p>
          <a:p>
            <a:endParaRPr lang="bs-Latn-BA" dirty="0"/>
          </a:p>
        </p:txBody>
      </p:sp>
    </p:spTree>
    <p:extLst>
      <p:ext uri="{BB962C8B-B14F-4D97-AF65-F5344CB8AC3E}">
        <p14:creationId xmlns:p14="http://schemas.microsoft.com/office/powerpoint/2010/main" val="2540105751"/>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Mancipacija je značajna po tome što su prvi oblici odgovornosti prodavca za nedostatak prodate stvari ustanovljeni baš kod ovog pravnog instituta. </a:t>
            </a:r>
            <a:endParaRPr lang="bs-Latn-BA" dirty="0" smtClean="0"/>
          </a:p>
          <a:p>
            <a:r>
              <a:rPr lang="bs-Latn-BA" dirty="0" smtClean="0"/>
              <a:t>Dvije </a:t>
            </a:r>
            <a:r>
              <a:rPr lang="bs-Latn-BA" dirty="0"/>
              <a:t>su vrste odgovornosti prodavca:</a:t>
            </a:r>
          </a:p>
          <a:p>
            <a:r>
              <a:rPr lang="bs-Latn-BA" dirty="0"/>
              <a:t>a) Odgovornost za pravne nedostatke prodate stvari ili odgovornost za evikciju;</a:t>
            </a:r>
          </a:p>
          <a:p>
            <a:r>
              <a:rPr lang="bs-Latn-BA" dirty="0"/>
              <a:t>b) Odgovornost za faktičke nedostatke prodate stvari.</a:t>
            </a:r>
          </a:p>
          <a:p>
            <a:endParaRPr lang="bs-Latn-BA" dirty="0"/>
          </a:p>
        </p:txBody>
      </p:sp>
    </p:spTree>
    <p:extLst>
      <p:ext uri="{BB962C8B-B14F-4D97-AF65-F5344CB8AC3E}">
        <p14:creationId xmlns:p14="http://schemas.microsoft.com/office/powerpoint/2010/main" val="663484416"/>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a:bodyPr>
          <a:lstStyle/>
          <a:p>
            <a:r>
              <a:rPr lang="bs-Latn-BA" dirty="0"/>
              <a:t>Odgovornost za evikciju postoji kada se nakon obavljenog akta mancipacije prema sticatelju vlasništva (mancipataru) pojavi treća osoba sa podignutom vlasničkom tužbom rei vindikacijom, tvrdeći da je stvar njegovo vlasništvo i tražeći predaju posjeda te stvari. </a:t>
            </a:r>
            <a:endParaRPr lang="bs-Latn-BA" dirty="0" smtClean="0"/>
          </a:p>
          <a:p>
            <a:r>
              <a:rPr lang="bs-Latn-BA" dirty="0" smtClean="0"/>
              <a:t>Tada </a:t>
            </a:r>
            <a:r>
              <a:rPr lang="bs-Latn-BA" dirty="0"/>
              <a:t>je sticatelj morao izvijestiti mancipanta (prodavca) o tužbenom zahtjevu trećeg lica kako bi mu ovaj pružio pomoć u vlasničkoj parnici i odbranio ga. </a:t>
            </a:r>
          </a:p>
        </p:txBody>
      </p:sp>
    </p:spTree>
    <p:extLst>
      <p:ext uri="{BB962C8B-B14F-4D97-AF65-F5344CB8AC3E}">
        <p14:creationId xmlns:p14="http://schemas.microsoft.com/office/powerpoint/2010/main" val="3802463570"/>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Ukoliko mancipant ne bi želio pružiti pomoć ili ukoliko je nakon pružene pomoći mancipatar izgubio spor protiv trećeg lica, tada je on protiv mancipanta mogao podići tužbu actio autoritatis sa kojom bi od mancipanta tražio plaćanje dvostruke vrijednosti onoga što je plaćeno za izgubljenu stvar.</a:t>
            </a:r>
          </a:p>
          <a:p>
            <a:endParaRPr lang="bs-Latn-BA" dirty="0"/>
          </a:p>
        </p:txBody>
      </p:sp>
    </p:spTree>
    <p:extLst>
      <p:ext uri="{BB962C8B-B14F-4D97-AF65-F5344CB8AC3E}">
        <p14:creationId xmlns:p14="http://schemas.microsoft.com/office/powerpoint/2010/main" val="132285833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u="sng" dirty="0"/>
              <a:t>IN IURE CESSIO</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In iure cessio je derivativni način sticanja vlasništva, obavljan u formi tzv</a:t>
            </a:r>
            <a:r>
              <a:rPr lang="bs-Latn-BA" dirty="0" smtClean="0"/>
              <a:t>. prividne </a:t>
            </a:r>
            <a:r>
              <a:rPr lang="bs-Latn-BA" dirty="0"/>
              <a:t>parnice pred magistratom, pri čemu bi sticatelj postavljao tvrdnju da je </a:t>
            </a:r>
            <a:r>
              <a:rPr lang="bs-Latn-BA" dirty="0" smtClean="0"/>
              <a:t>određena </a:t>
            </a:r>
            <a:r>
              <a:rPr lang="bs-Latn-BA" dirty="0"/>
              <a:t>stvar njegovo vlasništvo. </a:t>
            </a:r>
            <a:endParaRPr lang="bs-Latn-BA" dirty="0" smtClean="0"/>
          </a:p>
          <a:p>
            <a:r>
              <a:rPr lang="bs-Latn-BA" dirty="0" smtClean="0"/>
              <a:t>Otuđivalac </a:t>
            </a:r>
            <a:r>
              <a:rPr lang="bs-Latn-BA" dirty="0"/>
              <a:t>u ulozi tuženog ne bi se protivio toj tvrdnji, dok bi magistrat nakon toga stvar usudio u korist sticatelja.</a:t>
            </a:r>
          </a:p>
          <a:p>
            <a:endParaRPr lang="bs-Latn-BA" dirty="0"/>
          </a:p>
        </p:txBody>
      </p:sp>
    </p:spTree>
    <p:extLst>
      <p:ext uri="{BB962C8B-B14F-4D97-AF65-F5344CB8AC3E}">
        <p14:creationId xmlns:p14="http://schemas.microsoft.com/office/powerpoint/2010/main" val="183876789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marL="0" indent="0">
              <a:buNone/>
            </a:pPr>
            <a:endParaRPr lang="bs-Latn-BA" dirty="0"/>
          </a:p>
          <a:p>
            <a:r>
              <a:rPr lang="bs-Latn-BA" dirty="0"/>
              <a:t>Za razliku od mancipacije, in iure cesija je od početka svog razvoja bila apstraktni pravni posao i imala mnogostruku primjenu. </a:t>
            </a:r>
            <a:endParaRPr lang="bs-Latn-BA" dirty="0" smtClean="0"/>
          </a:p>
          <a:p>
            <a:r>
              <a:rPr lang="bs-Latn-BA" dirty="0" smtClean="0"/>
              <a:t>Bila </a:t>
            </a:r>
            <a:r>
              <a:rPr lang="bs-Latn-BA" dirty="0"/>
              <a:t>je naročito pogodna za rješavanje pitanja prenosa nekih prava, npr.najčešćim njenim predmetom su bile služnosti. </a:t>
            </a:r>
            <a:endParaRPr lang="bs-Latn-BA" dirty="0" smtClean="0"/>
          </a:p>
          <a:p>
            <a:r>
              <a:rPr lang="bs-Latn-BA" dirty="0" smtClean="0"/>
              <a:t>Karakteristično </a:t>
            </a:r>
            <a:r>
              <a:rPr lang="bs-Latn-BA" dirty="0"/>
              <a:t>je da </a:t>
            </a:r>
            <a:r>
              <a:rPr lang="bs-Latn-BA" dirty="0" smtClean="0"/>
              <a:t>otuđivalac </a:t>
            </a:r>
            <a:r>
              <a:rPr lang="bs-Latn-BA" dirty="0"/>
              <a:t>kod ovog akta prenosa vlasništva nije imao odgovornosti za pravne i faktičke nedostatke stvari.</a:t>
            </a:r>
          </a:p>
        </p:txBody>
      </p:sp>
    </p:spTree>
    <p:extLst>
      <p:ext uri="{BB962C8B-B14F-4D97-AF65-F5344CB8AC3E}">
        <p14:creationId xmlns:p14="http://schemas.microsoft.com/office/powerpoint/2010/main" val="708621131"/>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In iure cesija bila je dostupna samo rimskim </a:t>
            </a:r>
            <a:r>
              <a:rPr lang="bs-Latn-BA" dirty="0" smtClean="0"/>
              <a:t>građanima</a:t>
            </a:r>
            <a:r>
              <a:rPr lang="bs-Latn-BA" dirty="0"/>
              <a:t>. </a:t>
            </a:r>
            <a:endParaRPr lang="bs-Latn-BA" dirty="0" smtClean="0"/>
          </a:p>
          <a:p>
            <a:r>
              <a:rPr lang="bs-Latn-BA" dirty="0" smtClean="0"/>
              <a:t>Koristila </a:t>
            </a:r>
            <a:r>
              <a:rPr lang="bs-Latn-BA" dirty="0"/>
              <a:t>se za osnivanje, prenošenje i ukidanje porodičnih vlasti koje su mogle biti predmetom vindikacione parnice (npr</a:t>
            </a:r>
            <a:r>
              <a:rPr lang="bs-Latn-BA" dirty="0" smtClean="0"/>
              <a:t>. adopcija</a:t>
            </a:r>
            <a:r>
              <a:rPr lang="bs-Latn-BA" dirty="0"/>
              <a:t>, prenošenje nasljedstva, </a:t>
            </a:r>
            <a:r>
              <a:rPr lang="bs-Latn-BA" dirty="0" smtClean="0"/>
              <a:t>oslobađanje </a:t>
            </a:r>
            <a:r>
              <a:rPr lang="bs-Latn-BA" dirty="0"/>
              <a:t>robova). </a:t>
            </a:r>
            <a:endParaRPr lang="bs-Latn-BA" dirty="0" smtClean="0"/>
          </a:p>
          <a:p>
            <a:r>
              <a:rPr lang="bs-Latn-BA" dirty="0" smtClean="0"/>
              <a:t>U </a:t>
            </a:r>
            <a:r>
              <a:rPr lang="bs-Latn-BA" dirty="0"/>
              <a:t>postklasično doba nestala je iz prakse, a u Justinijanovom pravu je brisana.</a:t>
            </a:r>
          </a:p>
          <a:p>
            <a:endParaRPr lang="bs-Latn-BA" dirty="0"/>
          </a:p>
        </p:txBody>
      </p:sp>
    </p:spTree>
    <p:extLst>
      <p:ext uri="{BB962C8B-B14F-4D97-AF65-F5344CB8AC3E}">
        <p14:creationId xmlns:p14="http://schemas.microsoft.com/office/powerpoint/2010/main" val="11725906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u="sng" dirty="0"/>
              <a:t>TRADITIO</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Tradicija je najvažniji način derivativnog sticanja vlasništva. </a:t>
            </a:r>
            <a:endParaRPr lang="bs-Latn-BA" dirty="0" smtClean="0"/>
          </a:p>
          <a:p>
            <a:r>
              <a:rPr lang="bs-Latn-BA" dirty="0" smtClean="0"/>
              <a:t>Svoje </a:t>
            </a:r>
            <a:r>
              <a:rPr lang="bs-Latn-BA" dirty="0"/>
              <a:t>porijeklo vuče iz tzv. ius gentium-a. </a:t>
            </a:r>
            <a:endParaRPr lang="bs-Latn-BA" dirty="0" smtClean="0"/>
          </a:p>
          <a:p>
            <a:r>
              <a:rPr lang="bs-Latn-BA" dirty="0" smtClean="0"/>
              <a:t>Tradirati </a:t>
            </a:r>
            <a:r>
              <a:rPr lang="bs-Latn-BA" dirty="0"/>
              <a:t>znači predati. </a:t>
            </a:r>
            <a:endParaRPr lang="bs-Latn-BA" dirty="0" smtClean="0"/>
          </a:p>
          <a:p>
            <a:r>
              <a:rPr lang="bs-Latn-BA" dirty="0" smtClean="0"/>
              <a:t>Tradicija </a:t>
            </a:r>
            <a:r>
              <a:rPr lang="bs-Latn-BA" dirty="0"/>
              <a:t>je neformalni način prenosa vlasništva putem proste predaje stvari. </a:t>
            </a:r>
            <a:endParaRPr lang="bs-Latn-BA" dirty="0" smtClean="0"/>
          </a:p>
          <a:p>
            <a:r>
              <a:rPr lang="bs-Latn-BA" dirty="0" smtClean="0"/>
              <a:t>Međutim</a:t>
            </a:r>
            <a:r>
              <a:rPr lang="bs-Latn-BA" dirty="0"/>
              <a:t>, svaka predaja posjeda stvari neće imati učinak prenosa vlasništva. </a:t>
            </a:r>
          </a:p>
        </p:txBody>
      </p:sp>
    </p:spTree>
    <p:extLst>
      <p:ext uri="{BB962C8B-B14F-4D97-AF65-F5344CB8AC3E}">
        <p14:creationId xmlns:p14="http://schemas.microsoft.com/office/powerpoint/2010/main" val="2726779766"/>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a:bodyPr>
          <a:lstStyle/>
          <a:p>
            <a:r>
              <a:rPr lang="bs-Latn-BA" dirty="0"/>
              <a:t>Da bi tradicija dovela do prenosa vlasništva morale su biti ispunjene slijedeće pretpostavke:</a:t>
            </a:r>
          </a:p>
          <a:p>
            <a:r>
              <a:rPr lang="bs-Latn-BA" dirty="0"/>
              <a:t>a) Tradent mora biti vlasnik stvari, osim izuzetaka u slučaju založnog vjerovnika, tutora i skrbnika;</a:t>
            </a:r>
          </a:p>
          <a:p>
            <a:r>
              <a:rPr lang="bs-Latn-BA" dirty="0"/>
              <a:t>b) Volja stranaka da se prenese, odnosno preuzme pravo vlasništva na nekoj stvari, tzv.animus transpherendi et aquirendi</a:t>
            </a:r>
          </a:p>
          <a:p>
            <a:endParaRPr lang="bs-Latn-BA" dirty="0"/>
          </a:p>
        </p:txBody>
      </p:sp>
    </p:spTree>
    <p:extLst>
      <p:ext uri="{BB962C8B-B14F-4D97-AF65-F5344CB8AC3E}">
        <p14:creationId xmlns:p14="http://schemas.microsoft.com/office/powerpoint/2010/main" val="32211872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dirty="0"/>
              <a:t>- </a:t>
            </a:r>
            <a:r>
              <a:rPr lang="bs-Latn-BA" b="1" dirty="0"/>
              <a:t>djeljive i nedjeljive stvari </a:t>
            </a:r>
            <a:endParaRPr lang="bs-Latn-BA" b="1" dirty="0" smtClean="0"/>
          </a:p>
          <a:p>
            <a:r>
              <a:rPr lang="bs-Latn-BA" dirty="0" smtClean="0"/>
              <a:t>– </a:t>
            </a:r>
            <a:r>
              <a:rPr lang="bs-Latn-BA" dirty="0"/>
              <a:t>pravno djeljive su stvari koje se mogu rastaviti na više istovrsnih dijelova, a da se pri tome ne umanji njihova vrijednost. </a:t>
            </a:r>
            <a:endParaRPr lang="bs-Latn-BA" dirty="0" smtClean="0"/>
          </a:p>
          <a:p>
            <a:r>
              <a:rPr lang="bs-Latn-BA" dirty="0" smtClean="0"/>
              <a:t>Dijelovi </a:t>
            </a:r>
            <a:r>
              <a:rPr lang="bs-Latn-BA" dirty="0"/>
              <a:t>i dalje treba da ispunjavaju jednaku ekonomsko-socijalnu funkciju kao cjelina. </a:t>
            </a:r>
            <a:endParaRPr lang="bs-Latn-BA" dirty="0" smtClean="0"/>
          </a:p>
          <a:p>
            <a:r>
              <a:rPr lang="bs-Latn-BA" dirty="0" smtClean="0"/>
              <a:t>Djeljive </a:t>
            </a:r>
            <a:r>
              <a:rPr lang="bs-Latn-BA" dirty="0"/>
              <a:t>stvari su npr</a:t>
            </a:r>
            <a:r>
              <a:rPr lang="bs-Latn-BA" dirty="0" smtClean="0"/>
              <a:t>. zemljišta</a:t>
            </a:r>
            <a:r>
              <a:rPr lang="bs-Latn-BA" dirty="0"/>
              <a:t>. </a:t>
            </a:r>
            <a:endParaRPr lang="bs-Latn-BA" dirty="0" smtClean="0"/>
          </a:p>
          <a:p>
            <a:r>
              <a:rPr lang="bs-Latn-BA" dirty="0" smtClean="0"/>
              <a:t>Ova </a:t>
            </a:r>
            <a:r>
              <a:rPr lang="bs-Latn-BA" dirty="0"/>
              <a:t>klasifikacija posebno je značajna kod suvlasništva i obveza sa više vjerovnika i više dužnika. </a:t>
            </a:r>
          </a:p>
          <a:p>
            <a:endParaRPr lang="bs-Latn-BA" dirty="0"/>
          </a:p>
        </p:txBody>
      </p:sp>
    </p:spTree>
    <p:extLst>
      <p:ext uri="{BB962C8B-B14F-4D97-AF65-F5344CB8AC3E}">
        <p14:creationId xmlns:p14="http://schemas.microsoft.com/office/powerpoint/2010/main" val="262388989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r>
              <a:rPr lang="bs-Latn-BA" dirty="0"/>
              <a:t>c) Iusta causa traditionis ili pravni razlog, osnov tradicije koji može biti predstavljen u onim pravnim poslovima koji su po svojoj pravnoj prirodi upućeni na prenos i sticanje vlasništva, kao npr</a:t>
            </a:r>
            <a:r>
              <a:rPr lang="bs-Latn-BA" dirty="0" smtClean="0"/>
              <a:t>. kupoprodaja</a:t>
            </a:r>
            <a:r>
              <a:rPr lang="bs-Latn-BA" dirty="0"/>
              <a:t>, darovanje, obećanje miraza itd.</a:t>
            </a:r>
          </a:p>
          <a:p>
            <a:r>
              <a:rPr lang="bs-Latn-BA" dirty="0"/>
              <a:t>Potrebna je materijalna predaja stvari, stoga se nefizičke stvari (prava) ne mogu prenositi tradicijom. </a:t>
            </a:r>
            <a:endParaRPr lang="bs-Latn-BA" dirty="0" smtClean="0"/>
          </a:p>
          <a:p>
            <a:endParaRPr lang="bs-Latn-BA" dirty="0"/>
          </a:p>
        </p:txBody>
      </p:sp>
    </p:spTree>
    <p:extLst>
      <p:ext uri="{BB962C8B-B14F-4D97-AF65-F5344CB8AC3E}">
        <p14:creationId xmlns:p14="http://schemas.microsoft.com/office/powerpoint/2010/main" val="3080664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 </a:t>
            </a:r>
            <a:r>
              <a:rPr lang="bs-Latn-BA" b="1" dirty="0"/>
              <a:t>jednostavne stvari, sastavljene stvari i skupine stvari </a:t>
            </a:r>
            <a:endParaRPr lang="bs-Latn-BA" b="1" dirty="0" smtClean="0"/>
          </a:p>
          <a:p>
            <a:r>
              <a:rPr lang="bs-Latn-BA" dirty="0" smtClean="0"/>
              <a:t>– </a:t>
            </a:r>
            <a:r>
              <a:rPr lang="bs-Latn-BA" b="1" dirty="0"/>
              <a:t>Jednostavne stvari </a:t>
            </a:r>
            <a:r>
              <a:rPr lang="bs-Latn-BA" dirty="0"/>
              <a:t>su takve stvari koje po uobičajenom shvatanju predstavljaju jedinstvo. </a:t>
            </a:r>
            <a:endParaRPr lang="bs-Latn-BA" dirty="0" smtClean="0"/>
          </a:p>
          <a:p>
            <a:r>
              <a:rPr lang="bs-Latn-BA" dirty="0" smtClean="0"/>
              <a:t>To </a:t>
            </a:r>
            <a:r>
              <a:rPr lang="bs-Latn-BA" dirty="0"/>
              <a:t>su stvari koje se u pravnom prometu pojavljuju onakve kakve se pojavljuju i u prirodi (npr</a:t>
            </a:r>
            <a:r>
              <a:rPr lang="bs-Latn-BA" dirty="0" smtClean="0"/>
              <a:t>. životinje</a:t>
            </a:r>
            <a:r>
              <a:rPr lang="bs-Latn-BA" dirty="0"/>
              <a:t>, biljke, robovi). </a:t>
            </a:r>
          </a:p>
        </p:txBody>
      </p:sp>
    </p:spTree>
    <p:extLst>
      <p:ext uri="{BB962C8B-B14F-4D97-AF65-F5344CB8AC3E}">
        <p14:creationId xmlns:p14="http://schemas.microsoft.com/office/powerpoint/2010/main" val="469609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bs-Latn-BA" b="1" dirty="0"/>
              <a:t>Sastavljene stvari </a:t>
            </a:r>
            <a:r>
              <a:rPr lang="bs-Latn-BA" dirty="0"/>
              <a:t>nastaju spajanjem više jednostavnih stvari u novu cjelinu, koje tim spajanjem gube svoju samostalnost jer objektom prava postaje samo nova cjelina (npr</a:t>
            </a:r>
            <a:r>
              <a:rPr lang="bs-Latn-BA" dirty="0" smtClean="0"/>
              <a:t>. kameni </a:t>
            </a:r>
            <a:r>
              <a:rPr lang="bs-Latn-BA" dirty="0"/>
              <a:t>zid ili kuća). </a:t>
            </a:r>
            <a:endParaRPr lang="bs-Latn-BA" dirty="0" smtClean="0"/>
          </a:p>
          <a:p>
            <a:r>
              <a:rPr lang="bs-Latn-BA" dirty="0" smtClean="0"/>
              <a:t>Ranija </a:t>
            </a:r>
            <a:r>
              <a:rPr lang="bs-Latn-BA" dirty="0"/>
              <a:t>prava na dijelovima ne prestaju definitivno, već samo miruju dok cjelina postoji. </a:t>
            </a:r>
            <a:endParaRPr lang="bs-Latn-BA" dirty="0" smtClean="0"/>
          </a:p>
          <a:p>
            <a:r>
              <a:rPr lang="bs-Latn-BA" dirty="0" smtClean="0"/>
              <a:t>Rastavljanjem </a:t>
            </a:r>
            <a:r>
              <a:rPr lang="bs-Latn-BA" dirty="0"/>
              <a:t>cjeline ta prava ponovo oživljavaju. (Npr</a:t>
            </a:r>
            <a:r>
              <a:rPr lang="bs-Latn-BA" dirty="0" smtClean="0"/>
              <a:t>. tuđa </a:t>
            </a:r>
            <a:r>
              <a:rPr lang="bs-Latn-BA" dirty="0"/>
              <a:t>greda </a:t>
            </a:r>
            <a:r>
              <a:rPr lang="bs-Latn-BA" dirty="0" smtClean="0"/>
              <a:t>ugrađena </a:t>
            </a:r>
            <a:r>
              <a:rPr lang="bs-Latn-BA" dirty="0"/>
              <a:t>u kuću vlasništvo je vlasnika kuće dok kuća postoji. Rušenjem kuće pravo vlasnika na njegovu gredu ponovo oživljava). </a:t>
            </a:r>
          </a:p>
        </p:txBody>
      </p:sp>
    </p:spTree>
    <p:extLst>
      <p:ext uri="{BB962C8B-B14F-4D97-AF65-F5344CB8AC3E}">
        <p14:creationId xmlns:p14="http://schemas.microsoft.com/office/powerpoint/2010/main" val="1390049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bs-Latn-BA" b="1" dirty="0"/>
              <a:t>Skupine stvari </a:t>
            </a:r>
            <a:r>
              <a:rPr lang="bs-Latn-BA" dirty="0"/>
              <a:t>sastoje se od stvari koje su fizički odvojene, ali se zbog </a:t>
            </a:r>
            <a:r>
              <a:rPr lang="bs-Latn-BA" dirty="0" smtClean="0"/>
              <a:t>određene </a:t>
            </a:r>
            <a:r>
              <a:rPr lang="bs-Latn-BA" dirty="0"/>
              <a:t>svrhe u pravnom prometu pojavljuju kao cjelina (npr</a:t>
            </a:r>
            <a:r>
              <a:rPr lang="bs-Latn-BA" dirty="0" smtClean="0"/>
              <a:t>. stado </a:t>
            </a:r>
            <a:r>
              <a:rPr lang="bs-Latn-BA" dirty="0"/>
              <a:t>ovaca, roj pčela i sl). </a:t>
            </a:r>
            <a:endParaRPr lang="bs-Latn-BA" dirty="0" smtClean="0"/>
          </a:p>
          <a:p>
            <a:r>
              <a:rPr lang="bs-Latn-BA" dirty="0" smtClean="0"/>
              <a:t>Bitno </a:t>
            </a:r>
            <a:r>
              <a:rPr lang="bs-Latn-BA" dirty="0"/>
              <a:t>je istaći da se posjed ne ostvaruje na skupini, već na svakoj pojedinačnoj stvari. </a:t>
            </a:r>
          </a:p>
          <a:p>
            <a:r>
              <a:rPr lang="bs-Latn-BA" dirty="0"/>
              <a:t> </a:t>
            </a:r>
          </a:p>
          <a:p>
            <a:endParaRPr lang="bs-Latn-BA" dirty="0"/>
          </a:p>
        </p:txBody>
      </p:sp>
    </p:spTree>
    <p:extLst>
      <p:ext uri="{BB962C8B-B14F-4D97-AF65-F5344CB8AC3E}">
        <p14:creationId xmlns:p14="http://schemas.microsoft.com/office/powerpoint/2010/main" val="1564110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 </a:t>
            </a:r>
            <a:r>
              <a:rPr lang="bs-Latn-BA" b="1" dirty="0"/>
              <a:t>glavna stvar i pripadak (pertinencija</a:t>
            </a:r>
            <a:r>
              <a:rPr lang="bs-Latn-BA" b="1" dirty="0" smtClean="0"/>
              <a:t>)</a:t>
            </a:r>
          </a:p>
          <a:p>
            <a:r>
              <a:rPr lang="bs-Latn-BA" b="1" dirty="0" smtClean="0"/>
              <a:t> </a:t>
            </a:r>
            <a:r>
              <a:rPr lang="bs-Latn-BA" b="1" dirty="0"/>
              <a:t>– </a:t>
            </a:r>
            <a:r>
              <a:rPr lang="bs-Latn-BA" dirty="0"/>
              <a:t>Pripadak je samostalna, fizički odvojena stvar koja po uobičajenim shvatanjima prometa trajno služi potrebama neke druge stvari, “glavne” stvari. </a:t>
            </a:r>
            <a:endParaRPr lang="bs-Latn-BA" dirty="0" smtClean="0"/>
          </a:p>
          <a:p>
            <a:r>
              <a:rPr lang="bs-Latn-BA" dirty="0" smtClean="0"/>
              <a:t>Važio </a:t>
            </a:r>
            <a:r>
              <a:rPr lang="bs-Latn-BA" dirty="0"/>
              <a:t>je princip </a:t>
            </a:r>
            <a:r>
              <a:rPr lang="bs-Latn-BA" b="1" i="1" dirty="0"/>
              <a:t>accesorum sequitur principale </a:t>
            </a:r>
            <a:r>
              <a:rPr lang="bs-Latn-BA" dirty="0"/>
              <a:t>ili </a:t>
            </a:r>
            <a:r>
              <a:rPr lang="bs-Latn-BA" i="1" dirty="0"/>
              <a:t>pripadak dijeli pravnu sudbinu glavne stvari </a:t>
            </a:r>
            <a:r>
              <a:rPr lang="bs-Latn-BA" dirty="0"/>
              <a:t>(npr</a:t>
            </a:r>
            <a:r>
              <a:rPr lang="bs-Latn-BA" dirty="0" smtClean="0"/>
              <a:t>. gudalo </a:t>
            </a:r>
            <a:r>
              <a:rPr lang="bs-Latn-BA" dirty="0"/>
              <a:t>je pripadak violine). </a:t>
            </a:r>
          </a:p>
          <a:p>
            <a:endParaRPr lang="bs-Latn-BA" dirty="0"/>
          </a:p>
        </p:txBody>
      </p:sp>
    </p:spTree>
    <p:extLst>
      <p:ext uri="{BB962C8B-B14F-4D97-AF65-F5344CB8AC3E}">
        <p14:creationId xmlns:p14="http://schemas.microsoft.com/office/powerpoint/2010/main" val="3062733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r>
              <a:rPr lang="bs-Latn-BA" b="1" dirty="0"/>
              <a:t>plodonosne stvari i </a:t>
            </a:r>
            <a:r>
              <a:rPr lang="bs-Latn-BA" b="1" dirty="0" smtClean="0"/>
              <a:t>plodovi</a:t>
            </a:r>
          </a:p>
          <a:p>
            <a:r>
              <a:rPr lang="bs-Latn-BA" b="1" dirty="0" smtClean="0"/>
              <a:t> </a:t>
            </a:r>
            <a:r>
              <a:rPr lang="bs-Latn-BA" b="1" dirty="0"/>
              <a:t>– </a:t>
            </a:r>
            <a:r>
              <a:rPr lang="bs-Latn-BA" dirty="0"/>
              <a:t>Plodonosne stvari su takve stvari koje u </a:t>
            </a:r>
            <a:r>
              <a:rPr lang="bs-Latn-BA" dirty="0" smtClean="0"/>
              <a:t>određenim </a:t>
            </a:r>
            <a:r>
              <a:rPr lang="bs-Latn-BA" dirty="0"/>
              <a:t>vremenskim ciklusima daju prinose, odnosno plodove. </a:t>
            </a:r>
            <a:endParaRPr lang="bs-Latn-BA" dirty="0" smtClean="0"/>
          </a:p>
          <a:p>
            <a:r>
              <a:rPr lang="bs-Latn-BA" dirty="0" smtClean="0"/>
              <a:t>Sa </a:t>
            </a:r>
            <a:r>
              <a:rPr lang="bs-Latn-BA" dirty="0"/>
              <a:t>pravnog aspekta razlikujemo 2 vrste plodova: </a:t>
            </a:r>
            <a:r>
              <a:rPr lang="bs-Latn-BA" b="1" i="1" dirty="0"/>
              <a:t>fructus naturales </a:t>
            </a:r>
            <a:r>
              <a:rPr lang="bs-Latn-BA" dirty="0"/>
              <a:t>ili prirodni plodovi i </a:t>
            </a:r>
            <a:r>
              <a:rPr lang="bs-Latn-BA" b="1" i="1" dirty="0"/>
              <a:t>fructus civiles </a:t>
            </a:r>
            <a:r>
              <a:rPr lang="bs-Latn-BA" dirty="0"/>
              <a:t>ili civilni plodovi. </a:t>
            </a:r>
            <a:endParaRPr lang="bs-Latn-BA" dirty="0" smtClean="0"/>
          </a:p>
          <a:p>
            <a:r>
              <a:rPr lang="bs-Latn-BA" dirty="0" smtClean="0"/>
              <a:t>Prirodni </a:t>
            </a:r>
            <a:r>
              <a:rPr lang="bs-Latn-BA" dirty="0"/>
              <a:t>plod postaje samostalni objekt prava tek nakon odvajanja od plodonosne stvari. </a:t>
            </a:r>
            <a:endParaRPr lang="bs-Latn-BA" dirty="0" smtClean="0"/>
          </a:p>
          <a:p>
            <a:r>
              <a:rPr lang="bs-Latn-BA" dirty="0" smtClean="0"/>
              <a:t>Do </a:t>
            </a:r>
            <a:r>
              <a:rPr lang="bs-Latn-BA" dirty="0"/>
              <a:t>tog momenta predstavlja sastavni dio plodonosne stvari. </a:t>
            </a:r>
          </a:p>
        </p:txBody>
      </p:sp>
    </p:spTree>
    <p:extLst>
      <p:ext uri="{BB962C8B-B14F-4D97-AF65-F5344CB8AC3E}">
        <p14:creationId xmlns:p14="http://schemas.microsoft.com/office/powerpoint/2010/main" val="22115361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85000" lnSpcReduction="20000"/>
          </a:bodyPr>
          <a:lstStyle/>
          <a:p>
            <a:r>
              <a:rPr lang="bs-Latn-BA" dirty="0"/>
              <a:t>U razrješavanju važnih pitanja naknade i povrata, odnosno vraćanja plodova, pravo razlikuje slijedeće vrste prirodnih plodova: </a:t>
            </a:r>
          </a:p>
          <a:p>
            <a:r>
              <a:rPr lang="bs-Latn-BA" dirty="0"/>
              <a:t>a) </a:t>
            </a:r>
            <a:r>
              <a:rPr lang="bs-Latn-BA" i="1" dirty="0"/>
              <a:t>fructus pendentes </a:t>
            </a:r>
            <a:r>
              <a:rPr lang="bs-Latn-BA" dirty="0"/>
              <a:t>ili viseći plodovi </a:t>
            </a:r>
          </a:p>
          <a:p>
            <a:r>
              <a:rPr lang="bs-Latn-BA" dirty="0"/>
              <a:t>b) </a:t>
            </a:r>
            <a:r>
              <a:rPr lang="bs-Latn-BA" i="1" dirty="0"/>
              <a:t>fructus separati </a:t>
            </a:r>
            <a:r>
              <a:rPr lang="bs-Latn-BA" dirty="0"/>
              <a:t>ili odvojeni plodovi </a:t>
            </a:r>
          </a:p>
          <a:p>
            <a:r>
              <a:rPr lang="bs-Latn-BA" dirty="0"/>
              <a:t>c) </a:t>
            </a:r>
            <a:r>
              <a:rPr lang="bs-Latn-BA" i="1" dirty="0"/>
              <a:t>fructus percepti </a:t>
            </a:r>
            <a:r>
              <a:rPr lang="bs-Latn-BA" dirty="0"/>
              <a:t>ili ubrani plodovi </a:t>
            </a:r>
          </a:p>
          <a:p>
            <a:r>
              <a:rPr lang="bs-Latn-BA" dirty="0"/>
              <a:t>d) </a:t>
            </a:r>
            <a:r>
              <a:rPr lang="bs-Latn-BA" i="1" dirty="0"/>
              <a:t>fructus percipiendi </a:t>
            </a:r>
            <a:r>
              <a:rPr lang="bs-Latn-BA" dirty="0"/>
              <a:t>ili plodovi koji su trebali biti ubrani, ali to nije učinjeno </a:t>
            </a:r>
          </a:p>
          <a:p>
            <a:r>
              <a:rPr lang="bs-Latn-BA" dirty="0"/>
              <a:t>e) </a:t>
            </a:r>
            <a:r>
              <a:rPr lang="bs-Latn-BA" i="1" dirty="0"/>
              <a:t>fructus extantes </a:t>
            </a:r>
            <a:r>
              <a:rPr lang="bs-Latn-BA" dirty="0"/>
              <a:t>ili ubrani plodovi koji nisu potrošeni do </a:t>
            </a:r>
            <a:r>
              <a:rPr lang="bs-Latn-BA" dirty="0" smtClean="0"/>
              <a:t>određenog </a:t>
            </a:r>
            <a:r>
              <a:rPr lang="bs-Latn-BA" dirty="0"/>
              <a:t>trenutka i </a:t>
            </a:r>
          </a:p>
          <a:p>
            <a:r>
              <a:rPr lang="bs-Latn-BA" dirty="0"/>
              <a:t>f) </a:t>
            </a:r>
            <a:r>
              <a:rPr lang="bs-Latn-BA" i="1" dirty="0"/>
              <a:t>fructus consumpti </a:t>
            </a:r>
            <a:r>
              <a:rPr lang="bs-Latn-BA" dirty="0"/>
              <a:t>ili potrošeni plodovi. </a:t>
            </a:r>
          </a:p>
          <a:p>
            <a:r>
              <a:rPr lang="bs-Latn-BA" dirty="0"/>
              <a:t>Civilni plodovi predstavljaju prinose koje stvar daje njenim stavljanjem u pravni promet, npr.kamata, najamnina, zakupnina itd. </a:t>
            </a:r>
          </a:p>
          <a:p>
            <a:endParaRPr lang="bs-Latn-BA" dirty="0"/>
          </a:p>
        </p:txBody>
      </p:sp>
    </p:spTree>
    <p:extLst>
      <p:ext uri="{BB962C8B-B14F-4D97-AF65-F5344CB8AC3E}">
        <p14:creationId xmlns:p14="http://schemas.microsoft.com/office/powerpoint/2010/main" val="35978202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bs-Latn-BA" b="1" u="sng" dirty="0"/>
              <a:t>POJAM I VRSTE POSJEDA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lnSpcReduction="20000"/>
          </a:bodyPr>
          <a:lstStyle/>
          <a:p>
            <a:r>
              <a:rPr lang="bs-Latn-BA" dirty="0"/>
              <a:t>Posjed nije pravo. </a:t>
            </a:r>
            <a:endParaRPr lang="bs-Latn-BA" dirty="0" smtClean="0"/>
          </a:p>
          <a:p>
            <a:r>
              <a:rPr lang="bs-Latn-BA" dirty="0" smtClean="0"/>
              <a:t>Mora </a:t>
            </a:r>
            <a:r>
              <a:rPr lang="bs-Latn-BA" dirty="0"/>
              <a:t>se strogo razlikovati od prava vlasništva. Posjed je faktičko stanje, faktička vlast na tjelesnoj stvari, neovisno od toga da li posjednik ima neko pravo na toj stvari. </a:t>
            </a:r>
            <a:endParaRPr lang="bs-Latn-BA" dirty="0" smtClean="0"/>
          </a:p>
          <a:p>
            <a:r>
              <a:rPr lang="bs-Latn-BA" dirty="0" smtClean="0"/>
              <a:t>Obično </a:t>
            </a:r>
            <a:r>
              <a:rPr lang="bs-Latn-BA" dirty="0"/>
              <a:t>je vlasnik stvari istovremeno i posjednik</a:t>
            </a:r>
            <a:r>
              <a:rPr lang="bs-Latn-BA" dirty="0" smtClean="0"/>
              <a:t>.</a:t>
            </a:r>
          </a:p>
          <a:p>
            <a:r>
              <a:rPr lang="bs-Latn-BA" dirty="0" smtClean="0"/>
              <a:t> Međutim</a:t>
            </a:r>
            <a:r>
              <a:rPr lang="bs-Latn-BA" dirty="0"/>
              <a:t>, neko može biti posjednik a da nije vlasnik stvari i obrnuto. </a:t>
            </a:r>
            <a:endParaRPr lang="bs-Latn-BA" dirty="0" smtClean="0"/>
          </a:p>
          <a:p>
            <a:r>
              <a:rPr lang="bs-Latn-BA" dirty="0" smtClean="0"/>
              <a:t>Posjed </a:t>
            </a:r>
            <a:r>
              <a:rPr lang="bs-Latn-BA" dirty="0"/>
              <a:t>je činjenica koja ima </a:t>
            </a:r>
            <a:r>
              <a:rPr lang="bs-Latn-BA" dirty="0" smtClean="0"/>
              <a:t>određene </a:t>
            </a:r>
            <a:r>
              <a:rPr lang="bs-Latn-BA" dirty="0"/>
              <a:t>posljedice u pravu, pa se zbog toga kaže da je </a:t>
            </a:r>
            <a:r>
              <a:rPr lang="bs-Latn-BA" b="1" dirty="0"/>
              <a:t>posjed pravna ili jursitička činjenica</a:t>
            </a:r>
            <a:r>
              <a:rPr lang="bs-Latn-BA" dirty="0"/>
              <a:t>. </a:t>
            </a:r>
          </a:p>
        </p:txBody>
      </p:sp>
    </p:spTree>
    <p:extLst>
      <p:ext uri="{BB962C8B-B14F-4D97-AF65-F5344CB8AC3E}">
        <p14:creationId xmlns:p14="http://schemas.microsoft.com/office/powerpoint/2010/main" val="3268302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a:t>PODJELE STVARI </a:t>
            </a:r>
          </a:p>
        </p:txBody>
      </p:sp>
      <p:sp>
        <p:nvSpPr>
          <p:cNvPr id="3" name="Content Placeholder 2"/>
          <p:cNvSpPr>
            <a:spLocks noGrp="1"/>
          </p:cNvSpPr>
          <p:nvPr>
            <p:ph idx="1"/>
          </p:nvPr>
        </p:nvSpPr>
        <p:spPr>
          <a:xfrm>
            <a:off x="457200" y="1447800"/>
            <a:ext cx="8229600" cy="4953000"/>
          </a:xfrm>
        </p:spPr>
        <p:txBody>
          <a:bodyPr>
            <a:normAutofit fontScale="85000" lnSpcReduction="10000"/>
          </a:bodyPr>
          <a:lstStyle/>
          <a:p>
            <a:r>
              <a:rPr lang="bs-Latn-BA" b="1" dirty="0"/>
              <a:t>Stvari </a:t>
            </a:r>
            <a:r>
              <a:rPr lang="bs-Latn-BA" dirty="0"/>
              <a:t>su prostorno podijeljeni dijelovi vanjske prirode, dostupni ljudima. </a:t>
            </a:r>
            <a:endParaRPr lang="bs-Latn-BA" dirty="0" smtClean="0"/>
          </a:p>
          <a:p>
            <a:r>
              <a:rPr lang="bs-Latn-BA" dirty="0" smtClean="0"/>
              <a:t>Ovo </a:t>
            </a:r>
            <a:r>
              <a:rPr lang="bs-Latn-BA" dirty="0"/>
              <a:t>prvobitno određenje pojma stvari kasnije će biti prošireno, tako da će se pod stvarima podrazumijevati sve ono što može biti predmetom pravnih odnosa, sve ono što može ulaziti u nečiju imovinu. </a:t>
            </a:r>
            <a:endParaRPr lang="bs-Latn-BA" dirty="0" smtClean="0"/>
          </a:p>
          <a:p>
            <a:r>
              <a:rPr lang="bs-Latn-BA" dirty="0" smtClean="0"/>
              <a:t>Pojam </a:t>
            </a:r>
            <a:r>
              <a:rPr lang="bs-Latn-BA" dirty="0"/>
              <a:t>stvar sa pravnog aspekta nije identičan sa pojmom stvari u nekim drugim, prvenstveno bio-tehničkim naukama. </a:t>
            </a:r>
            <a:endParaRPr lang="bs-Latn-BA" dirty="0" smtClean="0"/>
          </a:p>
          <a:p>
            <a:r>
              <a:rPr lang="bs-Latn-BA" dirty="0" smtClean="0"/>
              <a:t>Pravo </a:t>
            </a:r>
            <a:r>
              <a:rPr lang="bs-Latn-BA" dirty="0"/>
              <a:t>je izgradilo sopstvene socijalno-privredne kriterije u </a:t>
            </a:r>
            <a:r>
              <a:rPr lang="bs-Latn-BA" dirty="0" smtClean="0"/>
              <a:t>određivanju </a:t>
            </a:r>
            <a:r>
              <a:rPr lang="bs-Latn-BA" dirty="0"/>
              <a:t>pojma i izvršenju različitih podjela stvari.</a:t>
            </a:r>
          </a:p>
        </p:txBody>
      </p:sp>
    </p:spTree>
    <p:extLst>
      <p:ext uri="{BB962C8B-B14F-4D97-AF65-F5344CB8AC3E}">
        <p14:creationId xmlns:p14="http://schemas.microsoft.com/office/powerpoint/2010/main" val="2393637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Posjed proizvodi slijedeće posljedice u pravu: </a:t>
            </a:r>
          </a:p>
          <a:p>
            <a:r>
              <a:rPr lang="bs-Latn-BA" dirty="0"/>
              <a:t>- Posjed može predstavljati osnovu za sticanje prava vlasništva. </a:t>
            </a:r>
            <a:endParaRPr lang="bs-Latn-BA" dirty="0" smtClean="0"/>
          </a:p>
          <a:p>
            <a:r>
              <a:rPr lang="bs-Latn-BA" dirty="0" smtClean="0"/>
              <a:t>Primjer </a:t>
            </a:r>
            <a:r>
              <a:rPr lang="bs-Latn-BA" dirty="0"/>
              <a:t>je </a:t>
            </a:r>
            <a:r>
              <a:rPr lang="bs-Latn-BA" b="1" dirty="0"/>
              <a:t>uzukapija, </a:t>
            </a:r>
            <a:r>
              <a:rPr lang="bs-Latn-BA" dirty="0"/>
              <a:t>gdje činjenica posjedovanja stvari kroz zakonom </a:t>
            </a:r>
            <a:r>
              <a:rPr lang="bs-Latn-BA" dirty="0" smtClean="0"/>
              <a:t>određeno </a:t>
            </a:r>
            <a:r>
              <a:rPr lang="bs-Latn-BA" dirty="0"/>
              <a:t>vrijeme, pod </a:t>
            </a:r>
            <a:r>
              <a:rPr lang="bs-Latn-BA" dirty="0" smtClean="0"/>
              <a:t>određenim </a:t>
            </a:r>
            <a:r>
              <a:rPr lang="bs-Latn-BA" dirty="0"/>
              <a:t>pretpostavkama može dovesti do sticanja civilnog vlasništva. </a:t>
            </a:r>
            <a:endParaRPr lang="bs-Latn-BA" dirty="0" smtClean="0"/>
          </a:p>
          <a:p>
            <a:endParaRPr lang="bs-Latn-BA" dirty="0"/>
          </a:p>
          <a:p>
            <a:endParaRPr lang="bs-Latn-BA" dirty="0"/>
          </a:p>
        </p:txBody>
      </p:sp>
    </p:spTree>
    <p:extLst>
      <p:ext uri="{BB962C8B-B14F-4D97-AF65-F5344CB8AC3E}">
        <p14:creationId xmlns:p14="http://schemas.microsoft.com/office/powerpoint/2010/main" val="12525540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a:bodyPr>
          <a:lstStyle/>
          <a:p>
            <a:r>
              <a:rPr lang="bs-Latn-BA" dirty="0"/>
              <a:t>Posjed se sastoji iz 2 elementa: </a:t>
            </a:r>
            <a:r>
              <a:rPr lang="bs-Latn-BA" b="1" i="1" dirty="0"/>
              <a:t>corpus </a:t>
            </a:r>
            <a:r>
              <a:rPr lang="bs-Latn-BA" dirty="0"/>
              <a:t>i </a:t>
            </a:r>
            <a:r>
              <a:rPr lang="bs-Latn-BA" b="1" i="1" dirty="0"/>
              <a:t>animus</a:t>
            </a:r>
            <a:r>
              <a:rPr lang="bs-Latn-BA" dirty="0"/>
              <a:t>. </a:t>
            </a:r>
            <a:endParaRPr lang="bs-Latn-BA" dirty="0" smtClean="0"/>
          </a:p>
          <a:p>
            <a:r>
              <a:rPr lang="bs-Latn-BA" b="1" i="1" dirty="0" smtClean="0"/>
              <a:t>Corpus </a:t>
            </a:r>
            <a:r>
              <a:rPr lang="bs-Latn-BA" dirty="0"/>
              <a:t>predstavlja objektivni element posjeda, a to je faktička vlast na tjelesnoj stvari</a:t>
            </a:r>
            <a:r>
              <a:rPr lang="bs-Latn-BA" dirty="0" smtClean="0"/>
              <a:t>.</a:t>
            </a:r>
          </a:p>
          <a:p>
            <a:r>
              <a:rPr lang="bs-Latn-BA" dirty="0" smtClean="0"/>
              <a:t> </a:t>
            </a:r>
            <a:r>
              <a:rPr lang="bs-Latn-BA" b="1" i="1" dirty="0"/>
              <a:t>Animus </a:t>
            </a:r>
            <a:r>
              <a:rPr lang="bs-Latn-BA" dirty="0"/>
              <a:t>(</a:t>
            </a:r>
            <a:r>
              <a:rPr lang="bs-Latn-BA" i="1" dirty="0"/>
              <a:t>animus possidendi</a:t>
            </a:r>
            <a:r>
              <a:rPr lang="bs-Latn-BA" dirty="0"/>
              <a:t>) predstavlja subjektivni element posjeda, a sadržan je u volji posjednika da stvar posjeduje za sebe. </a:t>
            </a:r>
            <a:endParaRPr lang="bs-Latn-BA" dirty="0" smtClean="0"/>
          </a:p>
          <a:p>
            <a:r>
              <a:rPr lang="bs-Latn-BA" dirty="0" smtClean="0"/>
              <a:t>Ova </a:t>
            </a:r>
            <a:r>
              <a:rPr lang="bs-Latn-BA" dirty="0"/>
              <a:t>2 elementa posjeda su kumulativno postavljena, znači moraju oba egzistirati da bi posjed egzistirao. </a:t>
            </a:r>
            <a:endParaRPr lang="bs-Latn-BA" dirty="0" smtClean="0"/>
          </a:p>
          <a:p>
            <a:r>
              <a:rPr lang="bs-Latn-BA" dirty="0" smtClean="0"/>
              <a:t>Gubitkom </a:t>
            </a:r>
            <a:r>
              <a:rPr lang="bs-Latn-BA" dirty="0"/>
              <a:t>jednog elementa posjed prestaje. </a:t>
            </a:r>
          </a:p>
          <a:p>
            <a:endParaRPr lang="bs-Latn-BA" dirty="0"/>
          </a:p>
        </p:txBody>
      </p:sp>
    </p:spTree>
    <p:extLst>
      <p:ext uri="{BB962C8B-B14F-4D97-AF65-F5344CB8AC3E}">
        <p14:creationId xmlns:p14="http://schemas.microsoft.com/office/powerpoint/2010/main" val="23402551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Pravna nauka je izvršila klasificiranje posjeda na slijedeće načine: </a:t>
            </a:r>
          </a:p>
          <a:p>
            <a:r>
              <a:rPr lang="bs-Latn-BA" dirty="0"/>
              <a:t>a) </a:t>
            </a:r>
            <a:r>
              <a:rPr lang="bs-Latn-BA" b="1" i="1" dirty="0"/>
              <a:t>Possessio ad interdicta </a:t>
            </a:r>
            <a:r>
              <a:rPr lang="bs-Latn-BA" dirty="0"/>
              <a:t>ili juristički posjed je posjed koji sadrži oba pomenuta elementa i zaštićen je posjedovnom interdiktnom zaštitom. </a:t>
            </a:r>
          </a:p>
          <a:p>
            <a:endParaRPr lang="bs-Latn-BA" dirty="0"/>
          </a:p>
        </p:txBody>
      </p:sp>
    </p:spTree>
    <p:extLst>
      <p:ext uri="{BB962C8B-B14F-4D97-AF65-F5344CB8AC3E}">
        <p14:creationId xmlns:p14="http://schemas.microsoft.com/office/powerpoint/2010/main" val="33930146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r>
              <a:rPr lang="bs-Latn-BA" dirty="0"/>
              <a:t>b) </a:t>
            </a:r>
            <a:r>
              <a:rPr lang="bs-Latn-BA" b="1" i="1" dirty="0"/>
              <a:t>Possessio naturalis </a:t>
            </a:r>
            <a:r>
              <a:rPr lang="bs-Latn-BA" dirty="0"/>
              <a:t>ili </a:t>
            </a:r>
            <a:r>
              <a:rPr lang="bs-Latn-BA" b="1" dirty="0"/>
              <a:t>detencija </a:t>
            </a:r>
            <a:r>
              <a:rPr lang="bs-Latn-BA" dirty="0"/>
              <a:t>(držanje) ili izvedeni posjed, predstavlja faktičku vlast na tjelesnoj stvari, bez </a:t>
            </a:r>
            <a:r>
              <a:rPr lang="bs-Latn-BA" i="1" dirty="0"/>
              <a:t>animus possidendi</a:t>
            </a:r>
            <a:r>
              <a:rPr lang="bs-Latn-BA" dirty="0"/>
              <a:t>. </a:t>
            </a:r>
            <a:endParaRPr lang="bs-Latn-BA" dirty="0" smtClean="0"/>
          </a:p>
          <a:p>
            <a:r>
              <a:rPr lang="bs-Latn-BA" dirty="0" smtClean="0"/>
              <a:t>Ovdje </a:t>
            </a:r>
            <a:r>
              <a:rPr lang="bs-Latn-BA" dirty="0"/>
              <a:t>neko drži stvar za nekog trećeg, ne za sebe. </a:t>
            </a:r>
            <a:endParaRPr lang="bs-Latn-BA" dirty="0" smtClean="0"/>
          </a:p>
          <a:p>
            <a:r>
              <a:rPr lang="bs-Latn-BA" dirty="0" smtClean="0"/>
              <a:t>Posjednik </a:t>
            </a:r>
            <a:r>
              <a:rPr lang="bs-Latn-BA" dirty="0"/>
              <a:t>je taj treći, a onaj kod kojeg je stvar je samo detentor. </a:t>
            </a:r>
            <a:endParaRPr lang="bs-Latn-BA" dirty="0" smtClean="0"/>
          </a:p>
          <a:p>
            <a:r>
              <a:rPr lang="bs-Latn-BA" dirty="0" smtClean="0"/>
              <a:t>Npr.zakupac</a:t>
            </a:r>
            <a:r>
              <a:rPr lang="bs-Latn-BA" dirty="0"/>
              <a:t>, najmoprimac, depozitar su osobe koje su stvar preuzele od trećeg, po osnovu nekog pravnog posla.</a:t>
            </a:r>
          </a:p>
        </p:txBody>
      </p:sp>
    </p:spTree>
    <p:extLst>
      <p:ext uri="{BB962C8B-B14F-4D97-AF65-F5344CB8AC3E}">
        <p14:creationId xmlns:p14="http://schemas.microsoft.com/office/powerpoint/2010/main" val="2470334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Detentor ne uživa posjedovnu zaštitu, osim u 3 posebna izuzetka predstavljena u: </a:t>
            </a:r>
            <a:endParaRPr lang="bs-Latn-BA" dirty="0" smtClean="0"/>
          </a:p>
          <a:p>
            <a:r>
              <a:rPr lang="bs-Latn-BA" b="1" dirty="0" smtClean="0"/>
              <a:t>založnom </a:t>
            </a:r>
            <a:r>
              <a:rPr lang="bs-Latn-BA" b="1" dirty="0"/>
              <a:t>vjerovniku </a:t>
            </a:r>
            <a:r>
              <a:rPr lang="bs-Latn-BA" dirty="0"/>
              <a:t>kojem je stvar predata u </a:t>
            </a:r>
            <a:r>
              <a:rPr lang="bs-Latn-BA" b="1" i="1" dirty="0"/>
              <a:t>pignus, </a:t>
            </a:r>
            <a:endParaRPr lang="bs-Latn-BA" b="1" i="1" dirty="0" smtClean="0"/>
          </a:p>
          <a:p>
            <a:r>
              <a:rPr lang="bs-Latn-BA" b="1" dirty="0" smtClean="0"/>
              <a:t>prekaristi</a:t>
            </a:r>
            <a:r>
              <a:rPr lang="bs-Latn-BA" dirty="0"/>
              <a:t>, tj.osobi kojoj je stvar predata na korištenje do svakodobnog opoziva i </a:t>
            </a:r>
            <a:endParaRPr lang="bs-Latn-BA" dirty="0" smtClean="0"/>
          </a:p>
          <a:p>
            <a:r>
              <a:rPr lang="bs-Latn-BA" b="1" dirty="0" smtClean="0"/>
              <a:t>sekvestru</a:t>
            </a:r>
            <a:r>
              <a:rPr lang="bs-Latn-BA" dirty="0"/>
              <a:t>, tj. osobi kojoj dvije stranke u sporu povodom neke stvari predaju spornu stvar da je sekvestar čuva za vrijeme spora sa dužnošću da je preda osobi koja je pobijedila u sporu. </a:t>
            </a:r>
          </a:p>
        </p:txBody>
      </p:sp>
    </p:spTree>
    <p:extLst>
      <p:ext uri="{BB962C8B-B14F-4D97-AF65-F5344CB8AC3E}">
        <p14:creationId xmlns:p14="http://schemas.microsoft.com/office/powerpoint/2010/main" val="4056520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Bitno je napomenuti da </a:t>
            </a:r>
            <a:r>
              <a:rPr lang="bs-Latn-BA" b="1" i="1" dirty="0"/>
              <a:t>infantes </a:t>
            </a:r>
            <a:r>
              <a:rPr lang="bs-Latn-BA" dirty="0" smtClean="0"/>
              <a:t>(</a:t>
            </a:r>
            <a:r>
              <a:rPr lang="bs-Latn-BA" dirty="0"/>
              <a:t>osobe do 7 godina starosti) i duševno bolesne osobe mogi biti samo detentori, a ne i posjednici jer nemaju pravno relevantnu volju. </a:t>
            </a:r>
          </a:p>
          <a:p>
            <a:endParaRPr lang="bs-Latn-BA" dirty="0"/>
          </a:p>
        </p:txBody>
      </p:sp>
    </p:spTree>
    <p:extLst>
      <p:ext uri="{BB962C8B-B14F-4D97-AF65-F5344CB8AC3E}">
        <p14:creationId xmlns:p14="http://schemas.microsoft.com/office/powerpoint/2010/main" val="736741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dirty="0"/>
              <a:t>c) </a:t>
            </a:r>
            <a:r>
              <a:rPr lang="bs-Latn-BA" b="1" i="1" dirty="0"/>
              <a:t>Possessio vitiosa </a:t>
            </a:r>
            <a:r>
              <a:rPr lang="bs-Latn-BA" dirty="0"/>
              <a:t>i </a:t>
            </a:r>
            <a:r>
              <a:rPr lang="bs-Latn-BA" b="1" i="1" dirty="0"/>
              <a:t>possessio non vitiosa – </a:t>
            </a:r>
            <a:r>
              <a:rPr lang="bs-Latn-BA" dirty="0"/>
              <a:t>Viciozan (pogrešan) je onaj posjed koji je stečen </a:t>
            </a:r>
            <a:r>
              <a:rPr lang="bs-Latn-BA" b="1" i="1" dirty="0"/>
              <a:t>vi, clam </a:t>
            </a:r>
            <a:r>
              <a:rPr lang="bs-Latn-BA" dirty="0"/>
              <a:t>i </a:t>
            </a:r>
            <a:r>
              <a:rPr lang="bs-Latn-BA" b="1" i="1" dirty="0"/>
              <a:t>precario</a:t>
            </a:r>
            <a:r>
              <a:rPr lang="bs-Latn-BA" dirty="0"/>
              <a:t>, odnosno silom, prevarno ili prekarist na opoziv ne vraća stvar</a:t>
            </a:r>
            <a:r>
              <a:rPr lang="bs-Latn-BA" dirty="0" smtClean="0"/>
              <a:t>.</a:t>
            </a:r>
          </a:p>
          <a:p>
            <a:r>
              <a:rPr lang="bs-Latn-BA" dirty="0" smtClean="0"/>
              <a:t> </a:t>
            </a:r>
            <a:r>
              <a:rPr lang="bs-Latn-BA" dirty="0"/>
              <a:t>Kriterij vicioznosti poseban značaj ima u postupku interdiktne zaštite. </a:t>
            </a:r>
          </a:p>
          <a:p>
            <a:endParaRPr lang="bs-Latn-BA" dirty="0"/>
          </a:p>
        </p:txBody>
      </p:sp>
    </p:spTree>
    <p:extLst>
      <p:ext uri="{BB962C8B-B14F-4D97-AF65-F5344CB8AC3E}">
        <p14:creationId xmlns:p14="http://schemas.microsoft.com/office/powerpoint/2010/main" val="10966904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638800"/>
          </a:xfrm>
        </p:spPr>
        <p:txBody>
          <a:bodyPr>
            <a:normAutofit fontScale="92500" lnSpcReduction="10000"/>
          </a:bodyPr>
          <a:lstStyle/>
          <a:p>
            <a:r>
              <a:rPr lang="bs-Latn-BA" dirty="0"/>
              <a:t>d) </a:t>
            </a:r>
            <a:r>
              <a:rPr lang="bs-Latn-BA" b="1" i="1" dirty="0"/>
              <a:t>Possessio bonae fidei </a:t>
            </a:r>
            <a:r>
              <a:rPr lang="bs-Latn-BA" dirty="0"/>
              <a:t>i </a:t>
            </a:r>
            <a:r>
              <a:rPr lang="bs-Latn-BA" b="1" i="1" dirty="0"/>
              <a:t>malae fidei</a:t>
            </a:r>
            <a:r>
              <a:rPr lang="bs-Latn-BA" dirty="0"/>
              <a:t>, odnosno pošteni i nepošteni posjed. </a:t>
            </a:r>
            <a:endParaRPr lang="bs-Latn-BA" dirty="0" smtClean="0"/>
          </a:p>
          <a:p>
            <a:r>
              <a:rPr lang="bs-Latn-BA" b="1" i="1" dirty="0" smtClean="0"/>
              <a:t>Bonae </a:t>
            </a:r>
            <a:r>
              <a:rPr lang="bs-Latn-BA" b="1" i="1" dirty="0"/>
              <a:t>fidei possessor </a:t>
            </a:r>
            <a:r>
              <a:rPr lang="bs-Latn-BA" dirty="0"/>
              <a:t>stiče posjed od nevlasnika, a ne zna za tu činjenicu. </a:t>
            </a:r>
            <a:endParaRPr lang="bs-Latn-BA" dirty="0" smtClean="0"/>
          </a:p>
          <a:p>
            <a:r>
              <a:rPr lang="bs-Latn-BA" dirty="0" smtClean="0"/>
              <a:t>Nalazi </a:t>
            </a:r>
            <a:r>
              <a:rPr lang="bs-Latn-BA" dirty="0"/>
              <a:t>se u oprostivoj zabludi, a istovremeno je </a:t>
            </a:r>
            <a:r>
              <a:rPr lang="bs-Latn-BA" dirty="0" smtClean="0"/>
              <a:t>ubijeđen </a:t>
            </a:r>
            <a:r>
              <a:rPr lang="bs-Latn-BA" dirty="0"/>
              <a:t>u zakonitost svog sticanja. </a:t>
            </a:r>
            <a:endParaRPr lang="bs-Latn-BA" dirty="0" smtClean="0"/>
          </a:p>
          <a:p>
            <a:r>
              <a:rPr lang="bs-Latn-BA" b="1" i="1" dirty="0" smtClean="0"/>
              <a:t>Malae </a:t>
            </a:r>
            <a:r>
              <a:rPr lang="bs-Latn-BA" b="1" i="1" dirty="0"/>
              <a:t>fidei possessor </a:t>
            </a:r>
            <a:r>
              <a:rPr lang="bs-Latn-BA" dirty="0"/>
              <a:t>je posjednik koji zna za nevaljanost svog sticanja ili bi za nju morao znati</a:t>
            </a:r>
            <a:r>
              <a:rPr lang="bs-Latn-BA" dirty="0" smtClean="0"/>
              <a:t>.</a:t>
            </a:r>
          </a:p>
          <a:p>
            <a:r>
              <a:rPr lang="bs-Latn-BA" dirty="0" smtClean="0"/>
              <a:t> </a:t>
            </a:r>
            <a:r>
              <a:rPr lang="bs-Latn-BA" dirty="0"/>
              <a:t>Ovo razlikovanje ima posljedicu kod sticanja vlasništva uzukapijom, kod rješavanja pitanja vraćanja plodova i naknade troškova u vlasničkoj parnici. </a:t>
            </a:r>
          </a:p>
          <a:p>
            <a:endParaRPr lang="bs-Latn-BA" dirty="0"/>
          </a:p>
        </p:txBody>
      </p:sp>
    </p:spTree>
    <p:extLst>
      <p:ext uri="{BB962C8B-B14F-4D97-AF65-F5344CB8AC3E}">
        <p14:creationId xmlns:p14="http://schemas.microsoft.com/office/powerpoint/2010/main" val="36580746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e) </a:t>
            </a:r>
            <a:r>
              <a:rPr lang="bs-Latn-BA" b="1" i="1" dirty="0"/>
              <a:t>Quasi possessio </a:t>
            </a:r>
            <a:r>
              <a:rPr lang="bs-Latn-BA" dirty="0"/>
              <a:t>ili posjed prava predstavlja situaciju u kojoj se pojedinac faktički ponaša kao da je ovlaštenik nekog prava, faktički vrši radnje koje čine sadržaj ovlaštenja nekog prava, a da ustvari nema to pravo. </a:t>
            </a:r>
            <a:endParaRPr lang="bs-Latn-BA" dirty="0" smtClean="0"/>
          </a:p>
          <a:p>
            <a:r>
              <a:rPr lang="bs-Latn-BA" dirty="0" smtClean="0"/>
              <a:t>Npr. kada </a:t>
            </a:r>
            <a:r>
              <a:rPr lang="bs-Latn-BA" dirty="0"/>
              <a:t>neko uzima vodu sa </a:t>
            </a:r>
            <a:r>
              <a:rPr lang="bs-Latn-BA" dirty="0" smtClean="0"/>
              <a:t>tuđeg </a:t>
            </a:r>
            <a:r>
              <a:rPr lang="bs-Latn-BA" dirty="0"/>
              <a:t>izvora i ponaša se kao da ima služnost </a:t>
            </a:r>
            <a:r>
              <a:rPr lang="bs-Latn-BA" b="1" i="1" dirty="0"/>
              <a:t>aquaductus</a:t>
            </a:r>
            <a:r>
              <a:rPr lang="bs-Latn-BA" i="1" dirty="0"/>
              <a:t>. </a:t>
            </a:r>
            <a:endParaRPr lang="bs-Latn-BA" i="1" dirty="0" smtClean="0"/>
          </a:p>
          <a:p>
            <a:r>
              <a:rPr lang="bs-Latn-BA" dirty="0" smtClean="0"/>
              <a:t>Takvo </a:t>
            </a:r>
            <a:r>
              <a:rPr lang="bs-Latn-BA" dirty="0"/>
              <a:t>lice je </a:t>
            </a:r>
            <a:r>
              <a:rPr lang="bs-Latn-BA" dirty="0" smtClean="0"/>
              <a:t>takođe </a:t>
            </a:r>
            <a:r>
              <a:rPr lang="bs-Latn-BA" dirty="0"/>
              <a:t>zaštićeno putem osobenih interdikata, tzv</a:t>
            </a:r>
            <a:r>
              <a:rPr lang="bs-Latn-BA" dirty="0" smtClean="0"/>
              <a:t>. </a:t>
            </a:r>
            <a:r>
              <a:rPr lang="bs-Latn-BA" b="1" i="1" dirty="0" smtClean="0"/>
              <a:t>interdicta </a:t>
            </a:r>
            <a:r>
              <a:rPr lang="bs-Latn-BA" b="1" i="1" dirty="0"/>
              <a:t>utilia</a:t>
            </a:r>
            <a:r>
              <a:rPr lang="bs-Latn-BA" dirty="0"/>
              <a:t>. </a:t>
            </a:r>
          </a:p>
          <a:p>
            <a:endParaRPr lang="bs-Latn-BA" dirty="0"/>
          </a:p>
        </p:txBody>
      </p:sp>
    </p:spTree>
    <p:extLst>
      <p:ext uri="{BB962C8B-B14F-4D97-AF65-F5344CB8AC3E}">
        <p14:creationId xmlns:p14="http://schemas.microsoft.com/office/powerpoint/2010/main" val="34177032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STICANJE I GUBITAK POSJEDA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a:bodyPr>
          <a:lstStyle/>
          <a:p>
            <a:r>
              <a:rPr lang="bs-Latn-BA" dirty="0"/>
              <a:t>Posjed se stiče ostvarenjem objektivnog i subjektivnog elementa, tj. </a:t>
            </a:r>
            <a:r>
              <a:rPr lang="bs-Latn-BA" b="1" i="1" dirty="0"/>
              <a:t>corpore et animo</a:t>
            </a:r>
            <a:r>
              <a:rPr lang="bs-Latn-BA" dirty="0" smtClean="0"/>
              <a:t>.</a:t>
            </a:r>
          </a:p>
          <a:p>
            <a:r>
              <a:rPr lang="bs-Latn-BA" dirty="0" smtClean="0"/>
              <a:t> </a:t>
            </a:r>
            <a:r>
              <a:rPr lang="bs-Latn-BA" dirty="0"/>
              <a:t>Sticanje </a:t>
            </a:r>
            <a:r>
              <a:rPr lang="bs-Latn-BA" i="1" dirty="0"/>
              <a:t>corpus-</a:t>
            </a:r>
            <a:r>
              <a:rPr lang="bs-Latn-BA" dirty="0"/>
              <a:t>a sastoji se u sticanju fizičke vlasti na tjelesnoj stvari. </a:t>
            </a:r>
            <a:endParaRPr lang="bs-Latn-BA" dirty="0" smtClean="0"/>
          </a:p>
          <a:p>
            <a:r>
              <a:rPr lang="bs-Latn-BA" dirty="0" smtClean="0"/>
              <a:t>U </a:t>
            </a:r>
            <a:r>
              <a:rPr lang="bs-Latn-BA" dirty="0"/>
              <a:t>početku se tražila tzv</a:t>
            </a:r>
            <a:r>
              <a:rPr lang="bs-Latn-BA" dirty="0" smtClean="0"/>
              <a:t>. materijalna </a:t>
            </a:r>
            <a:r>
              <a:rPr lang="bs-Latn-BA" dirty="0"/>
              <a:t>aprehenzija stvari, tj</a:t>
            </a:r>
            <a:r>
              <a:rPr lang="bs-Latn-BA" dirty="0" smtClean="0"/>
              <a:t>. uzimanje </a:t>
            </a:r>
            <a:r>
              <a:rPr lang="bs-Latn-BA" dirty="0"/>
              <a:t>stvari u ruke, da bi se to shvatanje kasnije proširilo i tražilo </a:t>
            </a:r>
            <a:r>
              <a:rPr lang="bs-Latn-BA" dirty="0" smtClean="0"/>
              <a:t>dovođenje </a:t>
            </a:r>
            <a:r>
              <a:rPr lang="bs-Latn-BA" dirty="0"/>
              <a:t>stvari u takvu poziciju da osoba posjednik ima mogućnost isključivog raspolaganja sa stvari. </a:t>
            </a:r>
          </a:p>
        </p:txBody>
      </p:sp>
    </p:spTree>
    <p:extLst>
      <p:ext uri="{BB962C8B-B14F-4D97-AF65-F5344CB8AC3E}">
        <p14:creationId xmlns:p14="http://schemas.microsoft.com/office/powerpoint/2010/main" val="2858187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dirty="0"/>
              <a:t>Rimsko pravo je izgradilo slijedeće podjele stvari: </a:t>
            </a:r>
          </a:p>
          <a:p>
            <a:r>
              <a:rPr lang="bs-Latn-BA" dirty="0"/>
              <a:t>- </a:t>
            </a:r>
            <a:r>
              <a:rPr lang="bs-Latn-BA" b="1" i="1" dirty="0"/>
              <a:t>res corporales </a:t>
            </a:r>
            <a:r>
              <a:rPr lang="bs-Latn-BA" dirty="0"/>
              <a:t>i </a:t>
            </a:r>
            <a:r>
              <a:rPr lang="bs-Latn-BA" b="1" i="1" dirty="0"/>
              <a:t>res incorporales</a:t>
            </a:r>
            <a:r>
              <a:rPr lang="bs-Latn-BA" dirty="0"/>
              <a:t>, odnosno tjelesne i netjelesne stvari. </a:t>
            </a:r>
            <a:endParaRPr lang="bs-Latn-BA" dirty="0" smtClean="0"/>
          </a:p>
          <a:p>
            <a:r>
              <a:rPr lang="bs-Latn-BA" dirty="0" smtClean="0"/>
              <a:t>Rimski </a:t>
            </a:r>
            <a:r>
              <a:rPr lang="bs-Latn-BA" dirty="0"/>
              <a:t>pravnik Gaj je tjelesne stvari označio kao stvari koje se mogu fizički dotaći, dok se kao netjelesne stvari uzimaju tzv.prava npr</a:t>
            </a:r>
            <a:r>
              <a:rPr lang="bs-Latn-BA" dirty="0" smtClean="0"/>
              <a:t>. plodouživanje </a:t>
            </a:r>
            <a:r>
              <a:rPr lang="bs-Latn-BA" b="1" i="1" dirty="0"/>
              <a:t>usus fructus</a:t>
            </a:r>
            <a:r>
              <a:rPr lang="bs-Latn-BA" dirty="0"/>
              <a:t>, ostavina ili nasljedstvo. </a:t>
            </a:r>
          </a:p>
          <a:p>
            <a:endParaRPr lang="bs-Latn-BA" dirty="0"/>
          </a:p>
        </p:txBody>
      </p:sp>
    </p:spTree>
    <p:extLst>
      <p:ext uri="{BB962C8B-B14F-4D97-AF65-F5344CB8AC3E}">
        <p14:creationId xmlns:p14="http://schemas.microsoft.com/office/powerpoint/2010/main" val="26643164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3581400"/>
          </a:xfrm>
        </p:spPr>
        <p:txBody>
          <a:bodyPr/>
          <a:lstStyle/>
          <a:p>
            <a:r>
              <a:rPr lang="bs-Latn-BA" dirty="0"/>
              <a:t>Razlikuje se originarno (neposredno) i derivativno (posredno) sticanje posjeda. </a:t>
            </a:r>
            <a:endParaRPr lang="bs-Latn-BA" dirty="0" smtClean="0"/>
          </a:p>
          <a:p>
            <a:r>
              <a:rPr lang="bs-Latn-BA" b="1" dirty="0" smtClean="0"/>
              <a:t>Originarno </a:t>
            </a:r>
            <a:r>
              <a:rPr lang="bs-Latn-BA" dirty="0"/>
              <a:t>sticanje posjeda bilo je nezavisno od volje (ili protiv volje) prethodnog posjednika (npr</a:t>
            </a:r>
            <a:r>
              <a:rPr lang="bs-Latn-BA" dirty="0" smtClean="0"/>
              <a:t>. kod </a:t>
            </a:r>
            <a:r>
              <a:rPr lang="bs-Latn-BA" dirty="0"/>
              <a:t>okupacije). </a:t>
            </a:r>
          </a:p>
          <a:p>
            <a:endParaRPr lang="bs-Latn-BA" dirty="0"/>
          </a:p>
        </p:txBody>
      </p:sp>
    </p:spTree>
    <p:extLst>
      <p:ext uri="{BB962C8B-B14F-4D97-AF65-F5344CB8AC3E}">
        <p14:creationId xmlns:p14="http://schemas.microsoft.com/office/powerpoint/2010/main" val="39278297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bs-Latn-BA" b="1" dirty="0"/>
              <a:t>Derivativno </a:t>
            </a:r>
            <a:r>
              <a:rPr lang="bs-Latn-BA" dirty="0"/>
              <a:t>sticanje posjeda vrši se u sporazumu sa prethodnim posjednikom koji predaje stvar novom posjedniku. </a:t>
            </a:r>
            <a:endParaRPr lang="bs-Latn-BA" dirty="0" smtClean="0"/>
          </a:p>
          <a:p>
            <a:r>
              <a:rPr lang="bs-Latn-BA" dirty="0" smtClean="0"/>
              <a:t>Takav </a:t>
            </a:r>
            <a:r>
              <a:rPr lang="bs-Latn-BA" dirty="0"/>
              <a:t>prenos posjeda zove se tradicija (</a:t>
            </a:r>
            <a:r>
              <a:rPr lang="bs-Latn-BA" b="1" i="1" dirty="0"/>
              <a:t>traditio), </a:t>
            </a:r>
            <a:r>
              <a:rPr lang="bs-Latn-BA" dirty="0"/>
              <a:t>a izvršava se prostom predajom </a:t>
            </a:r>
            <a:r>
              <a:rPr lang="bs-Latn-BA" dirty="0" smtClean="0"/>
              <a:t>određene </a:t>
            </a:r>
            <a:r>
              <a:rPr lang="bs-Latn-BA" dirty="0"/>
              <a:t>stvari iz ruke u ruku. </a:t>
            </a:r>
            <a:endParaRPr lang="bs-Latn-BA" dirty="0" smtClean="0"/>
          </a:p>
          <a:p>
            <a:r>
              <a:rPr lang="bs-Latn-BA" dirty="0" smtClean="0"/>
              <a:t>U </a:t>
            </a:r>
            <a:r>
              <a:rPr lang="bs-Latn-BA" dirty="0"/>
              <a:t>početku se ova predaja doslovno tumačila i zahtijevala, da bi kanije u ovom domenu bila uvedena i liberalnija shvatanja. </a:t>
            </a:r>
            <a:endParaRPr lang="bs-Latn-BA" dirty="0" smtClean="0"/>
          </a:p>
          <a:p>
            <a:r>
              <a:rPr lang="bs-Latn-BA" dirty="0" smtClean="0"/>
              <a:t>Da </a:t>
            </a:r>
            <a:r>
              <a:rPr lang="bs-Latn-BA" dirty="0"/>
              <a:t>bi se izvršila predaja zemljišta, bilo je neophodno da </a:t>
            </a:r>
            <a:r>
              <a:rPr lang="bs-Latn-BA" dirty="0" smtClean="0"/>
              <a:t>otuđivalac </a:t>
            </a:r>
            <a:r>
              <a:rPr lang="bs-Latn-BA" dirty="0"/>
              <a:t>i sticatelj zajedno stupe na zemljište, da </a:t>
            </a:r>
            <a:r>
              <a:rPr lang="bs-Latn-BA" dirty="0" smtClean="0"/>
              <a:t>otuđivalac </a:t>
            </a:r>
            <a:r>
              <a:rPr lang="bs-Latn-BA" dirty="0"/>
              <a:t>pokaže granice zemljišta i </a:t>
            </a:r>
            <a:r>
              <a:rPr lang="bs-Latn-BA" dirty="0" smtClean="0"/>
              <a:t>da </a:t>
            </a:r>
            <a:r>
              <a:rPr lang="bs-Latn-BA" dirty="0"/>
              <a:t>izjavu o predaji posjeda zemljišta. </a:t>
            </a:r>
          </a:p>
        </p:txBody>
      </p:sp>
    </p:spTree>
    <p:extLst>
      <p:ext uri="{BB962C8B-B14F-4D97-AF65-F5344CB8AC3E}">
        <p14:creationId xmlns:p14="http://schemas.microsoft.com/office/powerpoint/2010/main" val="41317065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lnSpcReduction="10000"/>
          </a:bodyPr>
          <a:lstStyle/>
          <a:p>
            <a:r>
              <a:rPr lang="bs-Latn-BA" dirty="0"/>
              <a:t>Kasnije je uvedena tzv. </a:t>
            </a:r>
            <a:r>
              <a:rPr lang="bs-Latn-BA" b="1" i="1" dirty="0"/>
              <a:t>traditio longa manu </a:t>
            </a:r>
            <a:r>
              <a:rPr lang="bs-Latn-BA" dirty="0"/>
              <a:t>(tradicija duge ruke), gdje je bilo dovoljno da </a:t>
            </a:r>
            <a:r>
              <a:rPr lang="bs-Latn-BA" dirty="0" smtClean="0"/>
              <a:t>otuđivalac </a:t>
            </a:r>
            <a:r>
              <a:rPr lang="bs-Latn-BA" dirty="0"/>
              <a:t>sa obližnjeg tornja ili uzvišenja stjecatelju pokaže zemljište, uz davanje izjave o predaji posjeda. </a:t>
            </a:r>
            <a:endParaRPr lang="bs-Latn-BA" dirty="0" smtClean="0"/>
          </a:p>
          <a:p>
            <a:r>
              <a:rPr lang="bs-Latn-BA" dirty="0" smtClean="0"/>
              <a:t>Tzv. simbolička </a:t>
            </a:r>
            <a:r>
              <a:rPr lang="bs-Latn-BA" dirty="0"/>
              <a:t>tradicija je poseban oblik tradicije, gdje predaja ključeva npr</a:t>
            </a:r>
            <a:r>
              <a:rPr lang="bs-Latn-BA" dirty="0" smtClean="0"/>
              <a:t>. stana </a:t>
            </a:r>
            <a:r>
              <a:rPr lang="bs-Latn-BA" dirty="0"/>
              <a:t>ili skladišta zamjenjuje predaju same stvari. </a:t>
            </a:r>
            <a:endParaRPr lang="bs-Latn-BA" dirty="0" smtClean="0"/>
          </a:p>
          <a:p>
            <a:r>
              <a:rPr lang="bs-Latn-BA" b="1" i="1" dirty="0"/>
              <a:t>Traditio ficta </a:t>
            </a:r>
            <a:r>
              <a:rPr lang="bs-Latn-BA" dirty="0"/>
              <a:t>je oblik predaje posjeda putem predaje pismene isprave koja sadrži izjavu o predaji posjeda. </a:t>
            </a:r>
          </a:p>
          <a:p>
            <a:endParaRPr lang="bs-Latn-BA" dirty="0"/>
          </a:p>
          <a:p>
            <a:endParaRPr lang="bs-Latn-BA" dirty="0"/>
          </a:p>
        </p:txBody>
      </p:sp>
    </p:spTree>
    <p:extLst>
      <p:ext uri="{BB962C8B-B14F-4D97-AF65-F5344CB8AC3E}">
        <p14:creationId xmlns:p14="http://schemas.microsoft.com/office/powerpoint/2010/main" val="258519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fontScale="85000" lnSpcReduction="20000"/>
          </a:bodyPr>
          <a:lstStyle/>
          <a:p>
            <a:r>
              <a:rPr lang="bs-Latn-BA" b="1" i="1" dirty="0"/>
              <a:t>Traditio brevi manu </a:t>
            </a:r>
            <a:r>
              <a:rPr lang="bs-Latn-BA" dirty="0"/>
              <a:t>i </a:t>
            </a:r>
            <a:r>
              <a:rPr lang="bs-Latn-BA" b="1" i="1" dirty="0"/>
              <a:t>constitutum possessorum </a:t>
            </a:r>
            <a:r>
              <a:rPr lang="bs-Latn-BA" dirty="0"/>
              <a:t>predstavljaju specifične oblike tradicije kod kojih ne dolazi do promjene vanjskog faktičkog odnosa prema stvari, a pri čemu se mijenja osnov posjedovanja stvari</a:t>
            </a:r>
            <a:r>
              <a:rPr lang="bs-Latn-BA" dirty="0" smtClean="0"/>
              <a:t>.</a:t>
            </a:r>
          </a:p>
          <a:p>
            <a:r>
              <a:rPr lang="bs-Latn-BA" dirty="0" smtClean="0"/>
              <a:t> </a:t>
            </a:r>
            <a:r>
              <a:rPr lang="bs-Latn-BA" dirty="0"/>
              <a:t>U </a:t>
            </a:r>
            <a:r>
              <a:rPr lang="bs-Latn-BA" i="1" dirty="0"/>
              <a:t>traditio brevi manu </a:t>
            </a:r>
            <a:r>
              <a:rPr lang="bs-Latn-BA" dirty="0"/>
              <a:t>npr</a:t>
            </a:r>
            <a:r>
              <a:rPr lang="bs-Latn-BA" dirty="0" smtClean="0"/>
              <a:t>. zakupac </a:t>
            </a:r>
            <a:r>
              <a:rPr lang="bs-Latn-BA" dirty="0"/>
              <a:t>stana, detentor, postaje posjednikom po osnovu sklopljenog ugovora o kupoprodaji datog stana. </a:t>
            </a:r>
            <a:endParaRPr lang="bs-Latn-BA" dirty="0" smtClean="0"/>
          </a:p>
          <a:p>
            <a:r>
              <a:rPr lang="bs-Latn-BA" dirty="0" smtClean="0"/>
              <a:t>On </a:t>
            </a:r>
            <a:r>
              <a:rPr lang="bs-Latn-BA" dirty="0"/>
              <a:t>na osnovu tog ugovora naknadno stiče </a:t>
            </a:r>
            <a:r>
              <a:rPr lang="bs-Latn-BA" i="1" dirty="0"/>
              <a:t>animus </a:t>
            </a:r>
            <a:r>
              <a:rPr lang="bs-Latn-BA" dirty="0"/>
              <a:t>i tako postaje posjednik. </a:t>
            </a:r>
            <a:endParaRPr lang="bs-Latn-BA" dirty="0" smtClean="0"/>
          </a:p>
          <a:p>
            <a:r>
              <a:rPr lang="bs-Latn-BA" i="1" dirty="0" smtClean="0"/>
              <a:t>Constitutum </a:t>
            </a:r>
            <a:r>
              <a:rPr lang="bs-Latn-BA" i="1" dirty="0"/>
              <a:t>possessorum </a:t>
            </a:r>
            <a:r>
              <a:rPr lang="bs-Latn-BA" dirty="0"/>
              <a:t>predstavlja slučaj gdje posjednik po nekom pravnom osnovu (najčešće ugovor o prodaji) postaje detentor. </a:t>
            </a:r>
            <a:endParaRPr lang="bs-Latn-BA" dirty="0" smtClean="0"/>
          </a:p>
          <a:p>
            <a:r>
              <a:rPr lang="bs-Latn-BA" dirty="0" smtClean="0"/>
              <a:t>Npr</a:t>
            </a:r>
            <a:r>
              <a:rPr lang="bs-Latn-BA" dirty="0"/>
              <a:t>. dosadašnji vlasnik prodaje stan, a istovremeno zaključuje ugovor o zakupu tog istog stana i u njemu dalje stanuje kao zakupnik (detentor). </a:t>
            </a:r>
          </a:p>
          <a:p>
            <a:endParaRPr lang="bs-Latn-BA" dirty="0"/>
          </a:p>
        </p:txBody>
      </p:sp>
    </p:spTree>
    <p:extLst>
      <p:ext uri="{BB962C8B-B14F-4D97-AF65-F5344CB8AC3E}">
        <p14:creationId xmlns:p14="http://schemas.microsoft.com/office/powerpoint/2010/main" val="35088898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a:bodyPr>
          <a:lstStyle/>
          <a:p>
            <a:r>
              <a:rPr lang="bs-Latn-BA" dirty="0"/>
              <a:t>Bitno je spomenuti načelo </a:t>
            </a:r>
            <a:r>
              <a:rPr lang="bs-Latn-BA" b="1" i="1" dirty="0"/>
              <a:t>nemo sidi irse causam possessionis mutare potest </a:t>
            </a:r>
            <a:r>
              <a:rPr lang="bs-Latn-BA" dirty="0"/>
              <a:t>– “niko ne može svojevoljno mijenjati osnov svog posjedovanja”. </a:t>
            </a:r>
            <a:endParaRPr lang="bs-Latn-BA" dirty="0" smtClean="0"/>
          </a:p>
          <a:p>
            <a:r>
              <a:rPr lang="bs-Latn-BA" dirty="0" smtClean="0"/>
              <a:t>Volja </a:t>
            </a:r>
            <a:r>
              <a:rPr lang="bs-Latn-BA" dirty="0"/>
              <a:t>za promjenom osnova posjedovanja mora biti izričito izražena, očitovana zaključivanjem nekog pravnog posla. </a:t>
            </a:r>
          </a:p>
          <a:p>
            <a:endParaRPr lang="bs-Latn-BA" dirty="0"/>
          </a:p>
        </p:txBody>
      </p:sp>
    </p:spTree>
    <p:extLst>
      <p:ext uri="{BB962C8B-B14F-4D97-AF65-F5344CB8AC3E}">
        <p14:creationId xmlns:p14="http://schemas.microsoft.com/office/powerpoint/2010/main" val="25227933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Posjed traje dok traju njegova 2 elementa, koja moraju istovremeno i u svakom momentu egzistirati. </a:t>
            </a:r>
            <a:endParaRPr lang="bs-Latn-BA" dirty="0" smtClean="0"/>
          </a:p>
          <a:p>
            <a:r>
              <a:rPr lang="bs-Latn-BA" dirty="0" smtClean="0"/>
              <a:t>Postoje </a:t>
            </a:r>
            <a:r>
              <a:rPr lang="bs-Latn-BA" dirty="0"/>
              <a:t>neki izuzeci, npr</a:t>
            </a:r>
            <a:r>
              <a:rPr lang="bs-Latn-BA" dirty="0" smtClean="0"/>
              <a:t>. </a:t>
            </a:r>
            <a:r>
              <a:rPr lang="bs-Latn-BA" smtClean="0"/>
              <a:t>kod </a:t>
            </a:r>
            <a:r>
              <a:rPr lang="bs-Latn-BA" dirty="0"/>
              <a:t>posjedovanja sezonskih pašnjaka koji se koriste </a:t>
            </a:r>
            <a:r>
              <a:rPr lang="bs-Latn-BA"/>
              <a:t>u </a:t>
            </a:r>
            <a:r>
              <a:rPr lang="bs-Latn-BA" smtClean="0"/>
              <a:t>određenim </a:t>
            </a:r>
            <a:r>
              <a:rPr lang="bs-Latn-BA" dirty="0"/>
              <a:t>periodima godine</a:t>
            </a:r>
            <a:r>
              <a:rPr lang="bs-Latn-BA"/>
              <a:t>. </a:t>
            </a:r>
            <a:endParaRPr lang="bs-Latn-BA" smtClean="0"/>
          </a:p>
          <a:p>
            <a:r>
              <a:rPr lang="bs-Latn-BA" smtClean="0"/>
              <a:t>Njihov </a:t>
            </a:r>
            <a:r>
              <a:rPr lang="bs-Latn-BA" dirty="0"/>
              <a:t>posjed se održava </a:t>
            </a:r>
            <a:r>
              <a:rPr lang="bs-Latn-BA" b="1" i="1" dirty="0"/>
              <a:t>solo animo </a:t>
            </a:r>
            <a:r>
              <a:rPr lang="bs-Latn-BA" dirty="0"/>
              <a:t>(samo voljom-</a:t>
            </a:r>
            <a:r>
              <a:rPr lang="bs-Latn-BA" i="1" dirty="0"/>
              <a:t>animusom</a:t>
            </a:r>
            <a:r>
              <a:rPr lang="bs-Latn-BA" dirty="0"/>
              <a:t>) da se ti pašnjaci i dalje koriste iako </a:t>
            </a:r>
            <a:r>
              <a:rPr lang="bs-Latn-BA" i="1" dirty="0"/>
              <a:t>corpus </a:t>
            </a:r>
            <a:r>
              <a:rPr lang="bs-Latn-BA" dirty="0"/>
              <a:t>izostaje tokom većeg dijela godine.</a:t>
            </a:r>
          </a:p>
          <a:p>
            <a:endParaRPr lang="bs-Latn-BA" dirty="0"/>
          </a:p>
        </p:txBody>
      </p:sp>
    </p:spTree>
    <p:extLst>
      <p:ext uri="{BB962C8B-B14F-4D97-AF65-F5344CB8AC3E}">
        <p14:creationId xmlns:p14="http://schemas.microsoft.com/office/powerpoint/2010/main" val="2712524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Posjed prestaje gubitkom jedne ili obje njegove pretpostavke (</a:t>
            </a:r>
            <a:r>
              <a:rPr lang="bs-Latn-BA" i="1" dirty="0"/>
              <a:t>corpus </a:t>
            </a:r>
            <a:r>
              <a:rPr lang="bs-Latn-BA" dirty="0"/>
              <a:t>i </a:t>
            </a:r>
            <a:r>
              <a:rPr lang="bs-Latn-BA" i="1" dirty="0"/>
              <a:t>animus</a:t>
            </a:r>
            <a:r>
              <a:rPr lang="bs-Latn-BA" dirty="0"/>
              <a:t>). </a:t>
            </a:r>
            <a:endParaRPr lang="bs-Latn-BA" dirty="0" smtClean="0"/>
          </a:p>
          <a:p>
            <a:r>
              <a:rPr lang="bs-Latn-BA" smtClean="0"/>
              <a:t>Smatra </a:t>
            </a:r>
            <a:r>
              <a:rPr lang="bs-Latn-BA" dirty="0"/>
              <a:t>se da postoji faktička vlast na stvari (</a:t>
            </a:r>
            <a:r>
              <a:rPr lang="bs-Latn-BA" i="1" dirty="0"/>
              <a:t>corpus</a:t>
            </a:r>
            <a:r>
              <a:rPr lang="bs-Latn-BA" dirty="0"/>
              <a:t>) ako posjednik uvijek ima mogućnost praktičnog raspolaganja njome, tako da se istom može služiti kad god hoće</a:t>
            </a:r>
            <a:r>
              <a:rPr lang="bs-Latn-BA"/>
              <a:t>. </a:t>
            </a:r>
            <a:endParaRPr lang="bs-Latn-BA" smtClean="0"/>
          </a:p>
          <a:p>
            <a:r>
              <a:rPr lang="bs-Latn-BA" smtClean="0"/>
              <a:t>Faktička </a:t>
            </a:r>
            <a:r>
              <a:rPr lang="bs-Latn-BA" dirty="0"/>
              <a:t>vlast (</a:t>
            </a:r>
            <a:r>
              <a:rPr lang="bs-Latn-BA" i="1" dirty="0"/>
              <a:t>corpus</a:t>
            </a:r>
            <a:r>
              <a:rPr lang="bs-Latn-BA" dirty="0"/>
              <a:t>) prestaje ako se stvar uništi, izgubi (trajno), ako bude ukradena (</a:t>
            </a:r>
            <a:r>
              <a:rPr lang="bs-Latn-BA" i="1" dirty="0"/>
              <a:t>clam</a:t>
            </a:r>
            <a:r>
              <a:rPr lang="bs-Latn-BA" dirty="0"/>
              <a:t>) ili silom oteta (</a:t>
            </a:r>
            <a:r>
              <a:rPr lang="bs-Latn-BA" i="1" dirty="0"/>
              <a:t>vi</a:t>
            </a:r>
            <a:r>
              <a:rPr lang="bs-Latn-BA" dirty="0"/>
              <a:t>). </a:t>
            </a:r>
          </a:p>
          <a:p>
            <a:endParaRPr lang="bs-Latn-BA" dirty="0"/>
          </a:p>
        </p:txBody>
      </p:sp>
    </p:spTree>
    <p:extLst>
      <p:ext uri="{BB962C8B-B14F-4D97-AF65-F5344CB8AC3E}">
        <p14:creationId xmlns:p14="http://schemas.microsoft.com/office/powerpoint/2010/main" val="16550127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427038"/>
          </a:xfrm>
        </p:spPr>
        <p:txBody>
          <a:bodyPr>
            <a:normAutofit fontScale="90000"/>
          </a:bodyPr>
          <a:lstStyle/>
          <a:p>
            <a:r>
              <a:rPr lang="bs-Latn-BA" b="1" u="sng" dirty="0"/>
              <a:t>ZAŠTITA POSJEDA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lnSpcReduction="10000"/>
          </a:bodyPr>
          <a:lstStyle/>
          <a:p>
            <a:r>
              <a:rPr lang="bs-Latn-BA" dirty="0"/>
              <a:t>Posjed je bio zaštićen posjedovnim interdiktima, posebnim posjedovnim parnicama. </a:t>
            </a:r>
            <a:endParaRPr lang="bs-Latn-BA" dirty="0" smtClean="0"/>
          </a:p>
          <a:p>
            <a:r>
              <a:rPr lang="bs-Latn-BA" dirty="0" smtClean="0"/>
              <a:t>Interdikti </a:t>
            </a:r>
            <a:r>
              <a:rPr lang="bs-Latn-BA" dirty="0"/>
              <a:t>su uvjetni nalozi koje na zahtjev jedne ili obje strane izdaje pretor, </a:t>
            </a:r>
            <a:r>
              <a:rPr lang="bs-Latn-BA" dirty="0" smtClean="0"/>
              <a:t>određujući </a:t>
            </a:r>
            <a:r>
              <a:rPr lang="bs-Latn-BA" dirty="0"/>
              <a:t>kako se stranke imaju ponašati u konkretnom slučaju. </a:t>
            </a:r>
            <a:endParaRPr lang="bs-Latn-BA" dirty="0" smtClean="0"/>
          </a:p>
          <a:p>
            <a:r>
              <a:rPr lang="bs-Latn-BA" dirty="0" smtClean="0"/>
              <a:t>Interdiktna </a:t>
            </a:r>
            <a:r>
              <a:rPr lang="bs-Latn-BA" dirty="0"/>
              <a:t>zaštita ima za cilj uspostavljanje mirnog stanja u društvu. </a:t>
            </a:r>
            <a:endParaRPr lang="bs-Latn-BA" dirty="0" smtClean="0"/>
          </a:p>
          <a:p>
            <a:r>
              <a:rPr lang="bs-Latn-BA" dirty="0" smtClean="0"/>
              <a:t>U </a:t>
            </a:r>
            <a:r>
              <a:rPr lang="bs-Latn-BA" dirty="0"/>
              <a:t>interdiktnoj zaštiti isključeni su svi tzv</a:t>
            </a:r>
            <a:r>
              <a:rPr lang="bs-Latn-BA" dirty="0" smtClean="0"/>
              <a:t>. petitorni </a:t>
            </a:r>
            <a:r>
              <a:rPr lang="bs-Latn-BA" dirty="0"/>
              <a:t>prigovori, odnosno isključeno je pozivanje na pravo. </a:t>
            </a:r>
          </a:p>
        </p:txBody>
      </p:sp>
    </p:spTree>
    <p:extLst>
      <p:ext uri="{BB962C8B-B14F-4D97-AF65-F5344CB8AC3E}">
        <p14:creationId xmlns:p14="http://schemas.microsoft.com/office/powerpoint/2010/main" val="31532730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bs-Latn-BA" dirty="0"/>
              <a:t>Kriteriji interdiktne zaštite su različiti od kriterija pravne zaštite. </a:t>
            </a:r>
            <a:endParaRPr lang="bs-Latn-BA" dirty="0" smtClean="0"/>
          </a:p>
          <a:p>
            <a:r>
              <a:rPr lang="bs-Latn-BA" dirty="0" smtClean="0"/>
              <a:t>Npr</a:t>
            </a:r>
            <a:r>
              <a:rPr lang="bs-Latn-BA" dirty="0"/>
              <a:t>. pod </a:t>
            </a:r>
            <a:r>
              <a:rPr lang="bs-Latn-BA" dirty="0" smtClean="0"/>
              <a:t>određenim </a:t>
            </a:r>
            <a:r>
              <a:rPr lang="bs-Latn-BA" dirty="0"/>
              <a:t>uslovima i sam vlasnik stvari može izgubiti interdiktnu parnicu zbog toga što nije odlučujući momenat da li je neko vlasnik sporne stvari. </a:t>
            </a:r>
            <a:endParaRPr lang="bs-Latn-BA" dirty="0" smtClean="0"/>
          </a:p>
          <a:p>
            <a:r>
              <a:rPr lang="bs-Latn-BA" dirty="0" smtClean="0"/>
              <a:t>Međutim</a:t>
            </a:r>
            <a:r>
              <a:rPr lang="bs-Latn-BA" dirty="0"/>
              <a:t>, interdiktna zaštita je privremena zaštita. </a:t>
            </a:r>
            <a:endParaRPr lang="bs-Latn-BA" dirty="0" smtClean="0"/>
          </a:p>
          <a:p>
            <a:r>
              <a:rPr lang="bs-Latn-BA" dirty="0" smtClean="0"/>
              <a:t>Tu </a:t>
            </a:r>
            <a:r>
              <a:rPr lang="bs-Latn-BA" dirty="0"/>
              <a:t>se štiti postojeće stanje, dok će se konačna sudbina stvari razriješiti tek u vlasničkoj parnici koja se pokreće vlasničkom tužbom </a:t>
            </a:r>
            <a:r>
              <a:rPr lang="bs-Latn-BA" b="1" i="1" dirty="0"/>
              <a:t>rei vindicatio</a:t>
            </a:r>
            <a:r>
              <a:rPr lang="bs-Latn-BA" dirty="0"/>
              <a:t>. </a:t>
            </a:r>
          </a:p>
        </p:txBody>
      </p:sp>
    </p:spTree>
    <p:extLst>
      <p:ext uri="{BB962C8B-B14F-4D97-AF65-F5344CB8AC3E}">
        <p14:creationId xmlns:p14="http://schemas.microsoft.com/office/powerpoint/2010/main" val="23078027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Pošto je interdiktna parnica bila vrlo skupa, stranke su se veoma rijetko upuštale u rizik da eventualno izgube parnicu, jer su tada morale puno platiti, pa su se najčešće povinovale nalozima pretora. </a:t>
            </a:r>
            <a:endParaRPr lang="bs-Latn-BA" dirty="0" smtClean="0"/>
          </a:p>
          <a:p>
            <a:r>
              <a:rPr lang="bs-Latn-BA" dirty="0" smtClean="0"/>
              <a:t>O </a:t>
            </a:r>
            <a:r>
              <a:rPr lang="bs-Latn-BA" dirty="0"/>
              <a:t>razlozima </a:t>
            </a:r>
            <a:r>
              <a:rPr lang="bs-Latn-BA" dirty="0" smtClean="0"/>
              <a:t>uvođenja </a:t>
            </a:r>
            <a:r>
              <a:rPr lang="bs-Latn-BA" dirty="0"/>
              <a:t>interdiktne zaštite postoje mnogobrojne teorije. </a:t>
            </a:r>
            <a:endParaRPr lang="bs-Latn-BA" dirty="0" smtClean="0"/>
          </a:p>
          <a:p>
            <a:r>
              <a:rPr lang="bs-Latn-BA" dirty="0" smtClean="0"/>
              <a:t>Najprihvatljivija </a:t>
            </a:r>
            <a:r>
              <a:rPr lang="bs-Latn-BA" dirty="0"/>
              <a:t>je ona koja za taj razlog uzima potrebu očuvanja javnog reda i sigurnosti nekog poretka u društvu. </a:t>
            </a:r>
          </a:p>
          <a:p>
            <a:endParaRPr lang="bs-Latn-BA" dirty="0"/>
          </a:p>
        </p:txBody>
      </p:sp>
    </p:spTree>
    <p:extLst>
      <p:ext uri="{BB962C8B-B14F-4D97-AF65-F5344CB8AC3E}">
        <p14:creationId xmlns:p14="http://schemas.microsoft.com/office/powerpoint/2010/main" val="1600798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867400"/>
          </a:xfrm>
        </p:spPr>
        <p:txBody>
          <a:bodyPr>
            <a:normAutofit lnSpcReduction="10000"/>
          </a:bodyPr>
          <a:lstStyle/>
          <a:p>
            <a:r>
              <a:rPr lang="bs-Latn-BA" dirty="0"/>
              <a:t>- </a:t>
            </a:r>
            <a:r>
              <a:rPr lang="bs-Latn-BA" b="1" i="1" dirty="0"/>
              <a:t>res in commercio </a:t>
            </a:r>
            <a:r>
              <a:rPr lang="bs-Latn-BA" dirty="0"/>
              <a:t>i </a:t>
            </a:r>
            <a:r>
              <a:rPr lang="bs-Latn-BA" b="1" i="1" dirty="0"/>
              <a:t>res extra commercium</a:t>
            </a:r>
            <a:r>
              <a:rPr lang="bs-Latn-BA" dirty="0"/>
              <a:t>, odnosno stvari u pravnom prometu i stvari koje su izuzete iz pravnog prometa. </a:t>
            </a:r>
            <a:endParaRPr lang="bs-Latn-BA" dirty="0" smtClean="0"/>
          </a:p>
          <a:p>
            <a:r>
              <a:rPr lang="bs-Latn-BA" dirty="0" smtClean="0"/>
              <a:t>Najveći </a:t>
            </a:r>
            <a:r>
              <a:rPr lang="bs-Latn-BA" dirty="0"/>
              <a:t>dio stvari nalazi se u pravnom prometu. </a:t>
            </a:r>
            <a:endParaRPr lang="bs-Latn-BA" dirty="0" smtClean="0"/>
          </a:p>
          <a:p>
            <a:r>
              <a:rPr lang="bs-Latn-BA" dirty="0" smtClean="0"/>
              <a:t>One </a:t>
            </a:r>
            <a:r>
              <a:rPr lang="bs-Latn-BA" dirty="0"/>
              <a:t>se dijele na </a:t>
            </a:r>
            <a:r>
              <a:rPr lang="bs-Latn-BA" b="1" i="1" dirty="0"/>
              <a:t>res mancipi </a:t>
            </a:r>
            <a:r>
              <a:rPr lang="bs-Latn-BA" dirty="0"/>
              <a:t>i </a:t>
            </a:r>
            <a:r>
              <a:rPr lang="bs-Latn-BA" b="1" i="1" dirty="0"/>
              <a:t>res nec mancipi </a:t>
            </a:r>
            <a:r>
              <a:rPr lang="bs-Latn-BA" dirty="0"/>
              <a:t>– u prvo spadaju robovi, stoka (goveda, mazge, konji i magarci) i 4 najstarije poljske služnosti puta i vodovoda. </a:t>
            </a:r>
            <a:endParaRPr lang="bs-Latn-BA" dirty="0" smtClean="0"/>
          </a:p>
          <a:p>
            <a:r>
              <a:rPr lang="bs-Latn-BA" dirty="0" smtClean="0"/>
              <a:t>Sve </a:t>
            </a:r>
            <a:r>
              <a:rPr lang="bs-Latn-BA" dirty="0"/>
              <a:t>ostale stvari bile su </a:t>
            </a:r>
            <a:r>
              <a:rPr lang="bs-Latn-BA" b="1" i="1" dirty="0"/>
              <a:t>res nec mancipi</a:t>
            </a:r>
            <a:r>
              <a:rPr lang="bs-Latn-BA" dirty="0"/>
              <a:t>, npr</a:t>
            </a:r>
            <a:r>
              <a:rPr lang="bs-Latn-BA" dirty="0" smtClean="0"/>
              <a:t>. sitna </a:t>
            </a:r>
            <a:r>
              <a:rPr lang="bs-Latn-BA" dirty="0"/>
              <a:t>stoka, novac, razne pokretne stvari i provincijalna zemljišta. </a:t>
            </a:r>
          </a:p>
        </p:txBody>
      </p:sp>
    </p:spTree>
    <p:extLst>
      <p:ext uri="{BB962C8B-B14F-4D97-AF65-F5344CB8AC3E}">
        <p14:creationId xmlns:p14="http://schemas.microsoft.com/office/powerpoint/2010/main" val="199954355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dirty="0"/>
              <a:t>Interdikti su se dijelili u 2 skupine: </a:t>
            </a:r>
            <a:r>
              <a:rPr lang="bs-Latn-BA" b="1" i="1" dirty="0"/>
              <a:t>interdicta retinendae possessionis </a:t>
            </a:r>
            <a:r>
              <a:rPr lang="bs-Latn-BA" dirty="0"/>
              <a:t>i </a:t>
            </a:r>
            <a:r>
              <a:rPr lang="bs-Latn-BA" b="1" i="1" dirty="0"/>
              <a:t>interdicta recuperandae possessionis. </a:t>
            </a:r>
            <a:endParaRPr lang="bs-Latn-BA" dirty="0"/>
          </a:p>
          <a:p>
            <a:r>
              <a:rPr lang="bs-Latn-BA" b="1" i="1" dirty="0"/>
              <a:t>Interdicta retinendae possessionis </a:t>
            </a:r>
            <a:r>
              <a:rPr lang="bs-Latn-BA" dirty="0"/>
              <a:t>štitili su posjed od smetanja. U ovu skupinu spadaju </a:t>
            </a:r>
            <a:r>
              <a:rPr lang="bs-Latn-BA" b="1" i="1" dirty="0"/>
              <a:t>interdictum uti possidetis </a:t>
            </a:r>
            <a:r>
              <a:rPr lang="bs-Latn-BA" dirty="0"/>
              <a:t>i </a:t>
            </a:r>
            <a:r>
              <a:rPr lang="bs-Latn-BA" b="1" i="1" dirty="0"/>
              <a:t>interdictum utrubi. </a:t>
            </a:r>
            <a:endParaRPr lang="bs-Latn-BA" dirty="0"/>
          </a:p>
          <a:p>
            <a:endParaRPr lang="bs-Latn-BA" dirty="0"/>
          </a:p>
        </p:txBody>
      </p:sp>
    </p:spTree>
    <p:extLst>
      <p:ext uri="{BB962C8B-B14F-4D97-AF65-F5344CB8AC3E}">
        <p14:creationId xmlns:p14="http://schemas.microsoft.com/office/powerpoint/2010/main" val="12382855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bs-Latn-BA" b="1" i="1" dirty="0"/>
              <a:t>Interdictum uti possidetis </a:t>
            </a:r>
            <a:r>
              <a:rPr lang="bs-Latn-BA" dirty="0"/>
              <a:t>služio je za zaštitu posjednih nekretnina i kod njega je kriterij zaštite bio izražen u pravilu da se štiti posljednji neviciozni posjednik. </a:t>
            </a:r>
            <a:endParaRPr lang="bs-Latn-BA" dirty="0" smtClean="0"/>
          </a:p>
          <a:p>
            <a:r>
              <a:rPr lang="bs-Latn-BA" dirty="0" smtClean="0"/>
              <a:t>Stranka </a:t>
            </a:r>
            <a:r>
              <a:rPr lang="bs-Latn-BA" dirty="0"/>
              <a:t>koja je posjed oduzela viciozno štiti se samo prema trećim licima, a ne prema onom od koga je posjed viciozno oduzet jer je u interdiktu sadržana </a:t>
            </a:r>
            <a:r>
              <a:rPr lang="bs-Latn-BA" b="1" i="1" dirty="0"/>
              <a:t>exceptio vitiosae possessionis</a:t>
            </a:r>
            <a:r>
              <a:rPr lang="bs-Latn-BA" dirty="0"/>
              <a:t>. </a:t>
            </a:r>
            <a:endParaRPr lang="bs-Latn-BA" dirty="0" smtClean="0"/>
          </a:p>
          <a:p>
            <a:r>
              <a:rPr lang="bs-Latn-BA" dirty="0" smtClean="0"/>
              <a:t>Dakle</a:t>
            </a:r>
            <a:r>
              <a:rPr lang="bs-Latn-BA" dirty="0"/>
              <a:t>, interdiktom se štiti posljednji neviciozni posjed, pa će onaj koji je na viciozan način stekao posjed morati taj posjed vratiti, bez obzira što je npr. baš on u času izdavanja interdikta bio posjednik i zatražio interdiktnu zaštitu. </a:t>
            </a:r>
          </a:p>
          <a:p>
            <a:endParaRPr lang="bs-Latn-BA" dirty="0"/>
          </a:p>
        </p:txBody>
      </p:sp>
    </p:spTree>
    <p:extLst>
      <p:ext uri="{BB962C8B-B14F-4D97-AF65-F5344CB8AC3E}">
        <p14:creationId xmlns:p14="http://schemas.microsoft.com/office/powerpoint/2010/main" val="362480114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lnSpcReduction="10000"/>
          </a:bodyPr>
          <a:lstStyle/>
          <a:p>
            <a:r>
              <a:rPr lang="bs-Latn-BA" b="1" i="1" dirty="0"/>
              <a:t>Interdictum utrubi </a:t>
            </a:r>
            <a:r>
              <a:rPr lang="bs-Latn-BA" dirty="0"/>
              <a:t>je služio za zaštitu pokretnih stvari. </a:t>
            </a:r>
            <a:endParaRPr lang="bs-Latn-BA" dirty="0" smtClean="0"/>
          </a:p>
          <a:p>
            <a:r>
              <a:rPr lang="bs-Latn-BA" dirty="0" smtClean="0"/>
              <a:t>Kriterij </a:t>
            </a:r>
            <a:r>
              <a:rPr lang="bs-Latn-BA" dirty="0"/>
              <a:t>zaštite kod ovog interdikta bio je izražen u pravilu da zaštitu uživa onaj posjednik koji je u zadnjoj godini dana od dana izdavanja interdikta duže vrijeme posjedovao spornu stvar. </a:t>
            </a:r>
            <a:endParaRPr lang="bs-Latn-BA" dirty="0" smtClean="0"/>
          </a:p>
          <a:p>
            <a:r>
              <a:rPr lang="bs-Latn-BA" dirty="0" smtClean="0"/>
              <a:t>Pravni </a:t>
            </a:r>
            <a:r>
              <a:rPr lang="bs-Latn-BA" dirty="0"/>
              <a:t>učinci upotrebe interdikta sastojali su se u zabrani daljeg ometanja posjednika, davanju obećanja da se smetanje neće ponoviti, tzv</a:t>
            </a:r>
            <a:r>
              <a:rPr lang="bs-Latn-BA" dirty="0" smtClean="0"/>
              <a:t>. </a:t>
            </a:r>
            <a:r>
              <a:rPr lang="bs-Latn-BA" b="1" i="1" dirty="0" smtClean="0"/>
              <a:t>cautio </a:t>
            </a:r>
            <a:r>
              <a:rPr lang="bs-Latn-BA" b="1" i="1" dirty="0"/>
              <a:t>de amplius non turbando i naknada prouzrokovane štete. </a:t>
            </a:r>
            <a:endParaRPr lang="bs-Latn-BA" dirty="0"/>
          </a:p>
          <a:p>
            <a:endParaRPr lang="bs-Latn-BA" dirty="0"/>
          </a:p>
        </p:txBody>
      </p:sp>
    </p:spTree>
    <p:extLst>
      <p:ext uri="{BB962C8B-B14F-4D97-AF65-F5344CB8AC3E}">
        <p14:creationId xmlns:p14="http://schemas.microsoft.com/office/powerpoint/2010/main" val="147978848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b="1" i="1" dirty="0"/>
              <a:t>Interdicta recuperandae possessionis su služila za povratak već oduzetog posjeda</a:t>
            </a:r>
            <a:r>
              <a:rPr lang="bs-Latn-BA" b="1" i="1" dirty="0" smtClean="0"/>
              <a:t>.</a:t>
            </a:r>
          </a:p>
          <a:p>
            <a:r>
              <a:rPr lang="bs-Latn-BA" b="1" i="1" dirty="0" smtClean="0"/>
              <a:t> </a:t>
            </a:r>
            <a:r>
              <a:rPr lang="bs-Latn-BA" b="1" i="1" dirty="0"/>
              <a:t>To su bile interdicta simplicia, odnosno ovi interdikti bili su usmjereni protiv samo jedne stranke, protiv onog ko je oduzeo posjed stvari. </a:t>
            </a:r>
            <a:endParaRPr lang="bs-Latn-BA" b="1" i="1" dirty="0" smtClean="0"/>
          </a:p>
          <a:p>
            <a:r>
              <a:rPr lang="bs-Latn-BA" b="1" i="1" dirty="0" smtClean="0"/>
              <a:t>Ovdje </a:t>
            </a:r>
            <a:r>
              <a:rPr lang="bs-Latn-BA" b="1" i="1" dirty="0"/>
              <a:t>spadaju interdictum de vi, interdictum de vi armata i interdictum de precario. </a:t>
            </a:r>
            <a:endParaRPr lang="bs-Latn-BA" dirty="0"/>
          </a:p>
          <a:p>
            <a:endParaRPr lang="bs-Latn-BA" dirty="0"/>
          </a:p>
        </p:txBody>
      </p:sp>
    </p:spTree>
    <p:extLst>
      <p:ext uri="{BB962C8B-B14F-4D97-AF65-F5344CB8AC3E}">
        <p14:creationId xmlns:p14="http://schemas.microsoft.com/office/powerpoint/2010/main" val="26145839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bs-Latn-BA" b="1" i="1" dirty="0"/>
              <a:t>Interdictum de vi je služio za povrat silom oduzetog posjeda</a:t>
            </a:r>
            <a:r>
              <a:rPr lang="bs-Latn-BA" b="1" i="1" dirty="0" smtClean="0"/>
              <a:t>.</a:t>
            </a:r>
          </a:p>
          <a:p>
            <a:r>
              <a:rPr lang="bs-Latn-BA" b="1" i="1" dirty="0" smtClean="0"/>
              <a:t> </a:t>
            </a:r>
            <a:r>
              <a:rPr lang="bs-Latn-BA" b="1" i="1" dirty="0"/>
              <a:t>Rok za podizanje ovog interdikta je bio godina dana, a na njega je bilo dozvoljeno uložiti prigovor vicioznosti. </a:t>
            </a:r>
            <a:endParaRPr lang="bs-Latn-BA" dirty="0"/>
          </a:p>
          <a:p>
            <a:endParaRPr lang="bs-Latn-BA" dirty="0"/>
          </a:p>
        </p:txBody>
      </p:sp>
    </p:spTree>
    <p:extLst>
      <p:ext uri="{BB962C8B-B14F-4D97-AF65-F5344CB8AC3E}">
        <p14:creationId xmlns:p14="http://schemas.microsoft.com/office/powerpoint/2010/main" val="21172833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b="1" i="1" dirty="0"/>
              <a:t>Interdictum de vi armata služio je za povrat posjeda koji je bio oduzet tzv.”kvalificiranim oblikom sile”, gdje je npr</a:t>
            </a:r>
            <a:r>
              <a:rPr lang="bs-Latn-BA" b="1" i="1" dirty="0" smtClean="0"/>
              <a:t>. posjed </a:t>
            </a:r>
            <a:r>
              <a:rPr lang="bs-Latn-BA" b="1" i="1" dirty="0"/>
              <a:t>oduzet uz upotrebu oružja ili je za oduzimanje posjeda bila organizovana i upotrijebljena grupa ljudi. </a:t>
            </a:r>
            <a:endParaRPr lang="bs-Latn-BA" b="1" i="1" dirty="0" smtClean="0"/>
          </a:p>
          <a:p>
            <a:r>
              <a:rPr lang="bs-Latn-BA" b="1" i="1" dirty="0" smtClean="0"/>
              <a:t>Za </a:t>
            </a:r>
            <a:r>
              <a:rPr lang="bs-Latn-BA" b="1" i="1" dirty="0"/>
              <a:t>podizanje ovog interdikta nije bilo ograničenja rokom od godinu dana i na ovaj interdikt se nije mogao uložiti prigovor vicioznosti. </a:t>
            </a:r>
            <a:endParaRPr lang="bs-Latn-BA" dirty="0"/>
          </a:p>
          <a:p>
            <a:endParaRPr lang="bs-Latn-BA" dirty="0"/>
          </a:p>
        </p:txBody>
      </p:sp>
    </p:spTree>
    <p:extLst>
      <p:ext uri="{BB962C8B-B14F-4D97-AF65-F5344CB8AC3E}">
        <p14:creationId xmlns:p14="http://schemas.microsoft.com/office/powerpoint/2010/main" val="140139053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fontScale="92500" lnSpcReduction="10000"/>
          </a:bodyPr>
          <a:lstStyle/>
          <a:p>
            <a:r>
              <a:rPr lang="bs-Latn-BA" b="1" i="1" dirty="0"/>
              <a:t>Interdictum de precario je podizan protiv prekariste koji nije vratio posjed stvari na zahtjev. </a:t>
            </a:r>
            <a:endParaRPr lang="bs-Latn-BA" dirty="0"/>
          </a:p>
          <a:p>
            <a:r>
              <a:rPr lang="bs-Latn-BA" b="1" i="1" dirty="0"/>
              <a:t>Justinijanovo pravo izvršilo je reorganizaciju interdiktne zaštite posjeda. </a:t>
            </a:r>
            <a:endParaRPr lang="bs-Latn-BA" b="1" i="1" dirty="0" smtClean="0"/>
          </a:p>
          <a:p>
            <a:r>
              <a:rPr lang="bs-Latn-BA" b="1" i="1" dirty="0" smtClean="0"/>
              <a:t>Zadržalo </a:t>
            </a:r>
            <a:r>
              <a:rPr lang="bs-Latn-BA" b="1" i="1" dirty="0"/>
              <a:t>je 2 osnovne skupine interdikta, ali je u njihovim okvirima izvršilo izmjene. </a:t>
            </a:r>
            <a:endParaRPr lang="bs-Latn-BA" b="1" i="1" dirty="0" smtClean="0"/>
          </a:p>
          <a:p>
            <a:r>
              <a:rPr lang="bs-Latn-BA" b="1" i="1" dirty="0" smtClean="0"/>
              <a:t>U </a:t>
            </a:r>
            <a:r>
              <a:rPr lang="bs-Latn-BA" b="1" i="1" dirty="0"/>
              <a:t>okviru interdicta retinendae possessionis zadržana su oba interdikta za koje je uveden jedinstveni kriterij zaštite prema kome se štiti posljednji neviciozni posjednik. </a:t>
            </a:r>
            <a:endParaRPr lang="bs-Latn-BA" dirty="0"/>
          </a:p>
        </p:txBody>
      </p:sp>
    </p:spTree>
    <p:extLst>
      <p:ext uri="{BB962C8B-B14F-4D97-AF65-F5344CB8AC3E}">
        <p14:creationId xmlns:p14="http://schemas.microsoft.com/office/powerpoint/2010/main" val="21529220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b="1" i="1" dirty="0"/>
              <a:t>U okviru skupine interdicta recuperandae possessionis uveden je jedinstveni interdikt interdictum unde vi na koji nije bila dozvoljena upotreba prigovora vicioznosti. </a:t>
            </a:r>
            <a:endParaRPr lang="bs-Latn-BA" b="1" i="1" dirty="0" smtClean="0"/>
          </a:p>
          <a:p>
            <a:r>
              <a:rPr lang="bs-Latn-BA" b="1" i="1" dirty="0" smtClean="0"/>
              <a:t>Dalje </a:t>
            </a:r>
            <a:r>
              <a:rPr lang="bs-Latn-BA" b="1" i="1" dirty="0"/>
              <a:t>reforme Justinijana ogledaju se u tome što su interdikti dobili naziv “posjedovne tužbe”, a posjedovna zaštita se daje u redovnom sudskom postupku. </a:t>
            </a:r>
            <a:endParaRPr lang="bs-Latn-BA" dirty="0"/>
          </a:p>
          <a:p>
            <a:endParaRPr lang="bs-Latn-BA" dirty="0"/>
          </a:p>
        </p:txBody>
      </p:sp>
    </p:spTree>
    <p:extLst>
      <p:ext uri="{BB962C8B-B14F-4D97-AF65-F5344CB8AC3E}">
        <p14:creationId xmlns:p14="http://schemas.microsoft.com/office/powerpoint/2010/main" val="15711660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i="1" u="sng" dirty="0"/>
              <a:t>POJAM I VRSTE STVARNIH PRAVA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a:bodyPr>
          <a:lstStyle/>
          <a:p>
            <a:r>
              <a:rPr lang="bs-Latn-BA" b="1" i="1" dirty="0"/>
              <a:t>Stvarno pravo je skup pravnih pravila kojima se ureĐuju odnosi izmeĐu ljudi povodom stvari. </a:t>
            </a:r>
            <a:endParaRPr lang="bs-Latn-BA" b="1" i="1" dirty="0" smtClean="0"/>
          </a:p>
          <a:p>
            <a:r>
              <a:rPr lang="bs-Latn-BA" b="1" i="1" dirty="0" smtClean="0"/>
              <a:t>To </a:t>
            </a:r>
            <a:r>
              <a:rPr lang="bs-Latn-BA" b="1" i="1" dirty="0"/>
              <a:t>je jedan društveni odnos regulisan pravom, koji se vrlo često u svakodnevnom životu izjednačava sa faktičkim odnosom izmeĐu čovjeka i stvari. </a:t>
            </a:r>
            <a:endParaRPr lang="bs-Latn-BA" b="1" i="1" dirty="0" smtClean="0"/>
          </a:p>
          <a:p>
            <a:r>
              <a:rPr lang="bs-Latn-BA" b="1" i="1" dirty="0" smtClean="0"/>
              <a:t>Stvarna </a:t>
            </a:r>
            <a:r>
              <a:rPr lang="bs-Latn-BA" b="1" i="1" dirty="0"/>
              <a:t>prava ulaze u grupu tzv.imovinskih prava, zajedno sa obveznim i nasljednim pravom. </a:t>
            </a:r>
            <a:endParaRPr lang="bs-Latn-BA" dirty="0"/>
          </a:p>
          <a:p>
            <a:endParaRPr lang="bs-Latn-BA" dirty="0"/>
          </a:p>
        </p:txBody>
      </p:sp>
    </p:spTree>
    <p:extLst>
      <p:ext uri="{BB962C8B-B14F-4D97-AF65-F5344CB8AC3E}">
        <p14:creationId xmlns:p14="http://schemas.microsoft.com/office/powerpoint/2010/main" val="105187727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b="1" i="1" dirty="0"/>
              <a:t>Bitno je uočiti razlike </a:t>
            </a:r>
            <a:r>
              <a:rPr lang="bs-Latn-BA" b="1" i="1" dirty="0" smtClean="0"/>
              <a:t>između </a:t>
            </a:r>
            <a:r>
              <a:rPr lang="bs-Latn-BA" b="1" i="1" dirty="0"/>
              <a:t>stvarnog i obveznog prava. </a:t>
            </a:r>
            <a:endParaRPr lang="bs-Latn-BA" b="1" i="1" dirty="0" smtClean="0"/>
          </a:p>
          <a:p>
            <a:r>
              <a:rPr lang="bs-Latn-BA" b="1" i="1" dirty="0" smtClean="0"/>
              <a:t>Predmet </a:t>
            </a:r>
            <a:r>
              <a:rPr lang="bs-Latn-BA" b="1" i="1" dirty="0"/>
              <a:t>stvarnog prava je stvar (res), a predmet obveznog prava je radnja ili činidba</a:t>
            </a:r>
            <a:r>
              <a:rPr lang="bs-Latn-BA" b="1" i="1" dirty="0" smtClean="0"/>
              <a:t>.</a:t>
            </a:r>
          </a:p>
          <a:p>
            <a:r>
              <a:rPr lang="bs-Latn-BA" b="1" i="1" dirty="0" smtClean="0"/>
              <a:t> </a:t>
            </a:r>
            <a:r>
              <a:rPr lang="bs-Latn-BA" b="1" i="1" dirty="0"/>
              <a:t>Stvarna prava su apsolutna. </a:t>
            </a:r>
            <a:endParaRPr lang="bs-Latn-BA" b="1" i="1" dirty="0" smtClean="0"/>
          </a:p>
          <a:p>
            <a:r>
              <a:rPr lang="bs-Latn-BA" b="1" i="1" dirty="0" smtClean="0"/>
              <a:t>Djeluju </a:t>
            </a:r>
            <a:r>
              <a:rPr lang="bs-Latn-BA" b="1" i="1" dirty="0"/>
              <a:t>prema svim trećim licima, dok su obvezna prava relativna prava – obvezni odnos nastaje </a:t>
            </a:r>
            <a:r>
              <a:rPr lang="bs-Latn-BA" b="1" i="1" dirty="0" smtClean="0"/>
              <a:t>između </a:t>
            </a:r>
            <a:r>
              <a:rPr lang="bs-Latn-BA" b="1" i="1" dirty="0"/>
              <a:t>tačno </a:t>
            </a:r>
            <a:r>
              <a:rPr lang="bs-Latn-BA" b="1" i="1" dirty="0" smtClean="0"/>
              <a:t>određenih </a:t>
            </a:r>
            <a:r>
              <a:rPr lang="bs-Latn-BA" b="1" i="1" dirty="0"/>
              <a:t>osoba (npr</a:t>
            </a:r>
            <a:r>
              <a:rPr lang="bs-Latn-BA" b="1" i="1" dirty="0" smtClean="0"/>
              <a:t>. ugovor</a:t>
            </a:r>
            <a:r>
              <a:rPr lang="bs-Latn-BA" b="1" i="1" dirty="0"/>
              <a:t>). </a:t>
            </a:r>
            <a:endParaRPr lang="bs-Latn-BA" dirty="0"/>
          </a:p>
        </p:txBody>
      </p:sp>
    </p:spTree>
    <p:extLst>
      <p:ext uri="{BB962C8B-B14F-4D97-AF65-F5344CB8AC3E}">
        <p14:creationId xmlns:p14="http://schemas.microsoft.com/office/powerpoint/2010/main" val="569535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lstStyle/>
          <a:p>
            <a:r>
              <a:rPr lang="bs-Latn-BA" dirty="0"/>
              <a:t>Pravna razlika </a:t>
            </a:r>
            <a:r>
              <a:rPr lang="bs-Latn-BA" dirty="0" smtClean="0"/>
              <a:t>između </a:t>
            </a:r>
            <a:r>
              <a:rPr lang="bs-Latn-BA" i="1" dirty="0"/>
              <a:t>res mancipi </a:t>
            </a:r>
            <a:r>
              <a:rPr lang="bs-Latn-BA" dirty="0"/>
              <a:t>i </a:t>
            </a:r>
            <a:r>
              <a:rPr lang="bs-Latn-BA" i="1" dirty="0"/>
              <a:t>res nec mancipi </a:t>
            </a:r>
            <a:r>
              <a:rPr lang="bs-Latn-BA" dirty="0"/>
              <a:t>sastojala se u </a:t>
            </a:r>
            <a:r>
              <a:rPr lang="bs-Latn-BA" b="1" dirty="0"/>
              <a:t>načinu prenošenja prava vlasništva </a:t>
            </a:r>
            <a:r>
              <a:rPr lang="bs-Latn-BA" dirty="0"/>
              <a:t>na njima. </a:t>
            </a:r>
            <a:endParaRPr lang="bs-Latn-BA" dirty="0" smtClean="0"/>
          </a:p>
          <a:p>
            <a:r>
              <a:rPr lang="bs-Latn-BA" dirty="0" smtClean="0"/>
              <a:t>Na </a:t>
            </a:r>
            <a:r>
              <a:rPr lang="bs-Latn-BA" i="1" dirty="0"/>
              <a:t>res mancipi </a:t>
            </a:r>
            <a:r>
              <a:rPr lang="bs-Latn-BA" dirty="0"/>
              <a:t>vlasništvo se moglo prenositi samo formalističkim aktom mancipacije (pred 5 svjedoka) ili </a:t>
            </a:r>
            <a:r>
              <a:rPr lang="bs-Latn-BA" i="1" dirty="0"/>
              <a:t>in iure </a:t>
            </a:r>
            <a:r>
              <a:rPr lang="bs-Latn-BA" dirty="0"/>
              <a:t>cesije (u obliku prividne parnice pred magistratom). </a:t>
            </a:r>
            <a:endParaRPr lang="bs-Latn-BA" dirty="0" smtClean="0"/>
          </a:p>
          <a:p>
            <a:r>
              <a:rPr lang="bs-Latn-BA" i="1" dirty="0" smtClean="0"/>
              <a:t>Res </a:t>
            </a:r>
            <a:r>
              <a:rPr lang="bs-Latn-BA" i="1" dirty="0"/>
              <a:t>nec mancipi </a:t>
            </a:r>
            <a:r>
              <a:rPr lang="bs-Latn-BA" dirty="0"/>
              <a:t>mogle su se prenositi neformalnom predajom. </a:t>
            </a:r>
          </a:p>
        </p:txBody>
      </p:sp>
    </p:spTree>
    <p:extLst>
      <p:ext uri="{BB962C8B-B14F-4D97-AF65-F5344CB8AC3E}">
        <p14:creationId xmlns:p14="http://schemas.microsoft.com/office/powerpoint/2010/main" val="202993944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20000"/>
          </a:bodyPr>
          <a:lstStyle/>
          <a:p>
            <a:r>
              <a:rPr lang="bs-Latn-BA" b="1" i="1" dirty="0"/>
              <a:t>Stvarno pravo traži pasivan odnos trećih lica prema stvarno-pravnim ovlaštenjima, dok obvezno-pravni odnos traži aktivno učešće, aktivno činjenje sudionika obveznog odnosa. </a:t>
            </a:r>
            <a:endParaRPr lang="bs-Latn-BA" b="1" i="1" dirty="0" smtClean="0"/>
          </a:p>
          <a:p>
            <a:r>
              <a:rPr lang="bs-Latn-BA" b="1" i="1" dirty="0" smtClean="0"/>
              <a:t>Stvarna </a:t>
            </a:r>
            <a:r>
              <a:rPr lang="bs-Latn-BA" b="1" i="1" dirty="0"/>
              <a:t>prava su trajna, dok obvezna prava obično traju kraće vrijeme (npr. u kupoprodajnom ugovoru obvezni odnos je trajao nekoliko sekundi). </a:t>
            </a:r>
            <a:endParaRPr lang="bs-Latn-BA" b="1" i="1" dirty="0" smtClean="0"/>
          </a:p>
          <a:p>
            <a:r>
              <a:rPr lang="bs-Latn-BA" b="1" i="1" dirty="0" smtClean="0"/>
              <a:t>Stvarna </a:t>
            </a:r>
            <a:r>
              <a:rPr lang="bs-Latn-BA" b="1" i="1" dirty="0"/>
              <a:t>prava su zaštićena stvarno-pravnim tužbama actiones in rem, a obvezna prava su zaštićena obvezno-pravnim tužbama ili osobnim tužbama actiones in persona. </a:t>
            </a:r>
            <a:endParaRPr lang="bs-Latn-BA" dirty="0"/>
          </a:p>
          <a:p>
            <a:endParaRPr lang="bs-Latn-BA" dirty="0"/>
          </a:p>
        </p:txBody>
      </p:sp>
    </p:spTree>
    <p:extLst>
      <p:ext uri="{BB962C8B-B14F-4D97-AF65-F5344CB8AC3E}">
        <p14:creationId xmlns:p14="http://schemas.microsoft.com/office/powerpoint/2010/main" val="60467231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609600"/>
            <a:ext cx="8229600" cy="5486400"/>
          </a:xfrm>
        </p:spPr>
        <p:txBody>
          <a:bodyPr>
            <a:normAutofit lnSpcReduction="10000"/>
          </a:bodyPr>
          <a:lstStyle/>
          <a:p>
            <a:r>
              <a:rPr lang="bs-Latn-BA" b="1" i="1" dirty="0"/>
              <a:t>U rimskom pravu postojalo je 5 stvarnih prava: </a:t>
            </a:r>
            <a:endParaRPr lang="bs-Latn-BA" b="1" i="1" dirty="0" smtClean="0"/>
          </a:p>
          <a:p>
            <a:r>
              <a:rPr lang="bs-Latn-BA" b="1" i="1" dirty="0" smtClean="0"/>
              <a:t>pravo </a:t>
            </a:r>
            <a:r>
              <a:rPr lang="bs-Latn-BA" b="1" i="1" dirty="0"/>
              <a:t>vlasništva, kao najvažnije i najsveobuhvatnije stvarno pravo </a:t>
            </a:r>
            <a:r>
              <a:rPr lang="bs-Latn-BA" b="1" i="1" dirty="0" smtClean="0"/>
              <a:t> </a:t>
            </a:r>
          </a:p>
          <a:p>
            <a:r>
              <a:rPr lang="bs-Latn-BA" b="1" i="1" dirty="0" smtClean="0"/>
              <a:t>4 </a:t>
            </a:r>
            <a:r>
              <a:rPr lang="bs-Latn-BA" b="1" i="1" dirty="0"/>
              <a:t>stvarna prava na </a:t>
            </a:r>
            <a:r>
              <a:rPr lang="bs-Latn-BA" b="1" i="1" dirty="0" smtClean="0"/>
              <a:t>tuđoj </a:t>
            </a:r>
            <a:r>
              <a:rPr lang="bs-Latn-BA" b="1" i="1" dirty="0"/>
              <a:t>stvari tzv.iuria in re aliena u koja se </a:t>
            </a:r>
            <a:r>
              <a:rPr lang="bs-Latn-BA" b="1" i="1" dirty="0" smtClean="0"/>
              <a:t>ubrajaju:</a:t>
            </a:r>
          </a:p>
          <a:p>
            <a:r>
              <a:rPr lang="bs-Latn-BA" b="1" i="1" dirty="0" smtClean="0"/>
              <a:t>služnosti </a:t>
            </a:r>
            <a:r>
              <a:rPr lang="bs-Latn-BA" b="1" i="1" dirty="0"/>
              <a:t>(servitutes), </a:t>
            </a:r>
            <a:endParaRPr lang="bs-Latn-BA" b="1" i="1" dirty="0" smtClean="0"/>
          </a:p>
          <a:p>
            <a:r>
              <a:rPr lang="bs-Latn-BA" b="1" i="1" dirty="0" smtClean="0"/>
              <a:t>založno </a:t>
            </a:r>
            <a:r>
              <a:rPr lang="bs-Latn-BA" b="1" i="1" dirty="0"/>
              <a:t>pravo, </a:t>
            </a:r>
            <a:endParaRPr lang="bs-Latn-BA" b="1" i="1" dirty="0" smtClean="0"/>
          </a:p>
          <a:p>
            <a:r>
              <a:rPr lang="bs-Latn-BA" b="1" i="1" dirty="0" smtClean="0"/>
              <a:t>emfiteuza i</a:t>
            </a:r>
          </a:p>
          <a:p>
            <a:r>
              <a:rPr lang="bs-Latn-BA" b="1" i="1" dirty="0" smtClean="0"/>
              <a:t> </a:t>
            </a:r>
            <a:r>
              <a:rPr lang="bs-Latn-BA" b="1" i="1" dirty="0"/>
              <a:t>superficies. </a:t>
            </a:r>
            <a:endParaRPr lang="bs-Latn-BA" dirty="0"/>
          </a:p>
          <a:p>
            <a:endParaRPr lang="bs-Latn-BA" dirty="0"/>
          </a:p>
        </p:txBody>
      </p:sp>
    </p:spTree>
    <p:extLst>
      <p:ext uri="{BB962C8B-B14F-4D97-AF65-F5344CB8AC3E}">
        <p14:creationId xmlns:p14="http://schemas.microsoft.com/office/powerpoint/2010/main" val="13299500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381000"/>
          </a:xfrm>
        </p:spPr>
        <p:txBody>
          <a:bodyPr>
            <a:normAutofit fontScale="90000"/>
          </a:bodyPr>
          <a:lstStyle/>
          <a:p>
            <a:r>
              <a:rPr lang="bs-Latn-BA" b="1" i="1" dirty="0"/>
              <a:t>POJAM I VRSTE VLASNIŠTVA </a:t>
            </a:r>
            <a:r>
              <a:rPr lang="bs-Latn-BA" dirty="0"/>
              <a:t/>
            </a:r>
            <a:br>
              <a:rPr lang="bs-Latn-BA" dirty="0"/>
            </a:br>
            <a:endParaRPr lang="bs-Latn-BA" dirty="0"/>
          </a:p>
        </p:txBody>
      </p:sp>
      <p:sp>
        <p:nvSpPr>
          <p:cNvPr id="3" name="Content Placeholder 2"/>
          <p:cNvSpPr>
            <a:spLocks noGrp="1"/>
          </p:cNvSpPr>
          <p:nvPr>
            <p:ph idx="1"/>
          </p:nvPr>
        </p:nvSpPr>
        <p:spPr/>
        <p:txBody>
          <a:bodyPr>
            <a:normAutofit lnSpcReduction="10000"/>
          </a:bodyPr>
          <a:lstStyle/>
          <a:p>
            <a:r>
              <a:rPr lang="bs-Latn-BA" b="1" i="1" dirty="0"/>
              <a:t>Vlasništvo je najvažnije i najšire stvarno pravo koje uživa apsolutnu pravnu zaštitu</a:t>
            </a:r>
            <a:r>
              <a:rPr lang="bs-Latn-BA" b="1" i="1" dirty="0" smtClean="0"/>
              <a:t>.</a:t>
            </a:r>
          </a:p>
          <a:p>
            <a:r>
              <a:rPr lang="bs-Latn-BA" b="1" i="1" dirty="0" smtClean="0"/>
              <a:t> </a:t>
            </a:r>
            <a:r>
              <a:rPr lang="bs-Latn-BA" b="1" i="1" dirty="0"/>
              <a:t>Rimsko pravo nije izgradilo pojam prava vlasništva. </a:t>
            </a:r>
            <a:endParaRPr lang="bs-Latn-BA" b="1" i="1" dirty="0" smtClean="0"/>
          </a:p>
          <a:p>
            <a:r>
              <a:rPr lang="bs-Latn-BA" b="1" i="1" dirty="0" smtClean="0"/>
              <a:t>Terminološki </a:t>
            </a:r>
            <a:r>
              <a:rPr lang="bs-Latn-BA" b="1" i="1" dirty="0"/>
              <a:t>ga je </a:t>
            </a:r>
            <a:r>
              <a:rPr lang="bs-Latn-BA" b="1" i="1" dirty="0" smtClean="0"/>
              <a:t>određivalo </a:t>
            </a:r>
            <a:r>
              <a:rPr lang="bs-Latn-BA" b="1" i="1" dirty="0"/>
              <a:t>kao dominium, a kasnije proprietas. </a:t>
            </a:r>
            <a:endParaRPr lang="bs-Latn-BA" b="1" i="1" dirty="0" smtClean="0"/>
          </a:p>
          <a:p>
            <a:r>
              <a:rPr lang="bs-Latn-BA" b="1" i="1" dirty="0" smtClean="0"/>
              <a:t>Vlasništvo </a:t>
            </a:r>
            <a:r>
              <a:rPr lang="bs-Latn-BA" b="1" i="1" dirty="0"/>
              <a:t>se </a:t>
            </a:r>
            <a:r>
              <a:rPr lang="bs-Latn-BA" b="1" i="1" dirty="0" smtClean="0"/>
              <a:t>određuje </a:t>
            </a:r>
            <a:r>
              <a:rPr lang="bs-Latn-BA" b="1" i="1" dirty="0"/>
              <a:t>kao pravna vlast na </a:t>
            </a:r>
            <a:r>
              <a:rPr lang="bs-Latn-BA" b="1" i="1" dirty="0" smtClean="0"/>
              <a:t>određenoj </a:t>
            </a:r>
            <a:r>
              <a:rPr lang="bs-Latn-BA" b="1" i="1" dirty="0"/>
              <a:t>stvari koju treća lica moraju poštivati. </a:t>
            </a:r>
            <a:endParaRPr lang="bs-Latn-BA" dirty="0"/>
          </a:p>
        </p:txBody>
      </p:sp>
    </p:spTree>
    <p:extLst>
      <p:ext uri="{BB962C8B-B14F-4D97-AF65-F5344CB8AC3E}">
        <p14:creationId xmlns:p14="http://schemas.microsoft.com/office/powerpoint/2010/main" val="14190945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lstStyle/>
          <a:p>
            <a:r>
              <a:rPr lang="bs-Latn-BA" b="1" i="1" dirty="0"/>
              <a:t>Nauka je vlasnička ovlaštenja predstavila kroz tzv</a:t>
            </a:r>
            <a:r>
              <a:rPr lang="bs-Latn-BA" b="1" i="1" dirty="0" smtClean="0"/>
              <a:t>. 3 </a:t>
            </a:r>
            <a:r>
              <a:rPr lang="bs-Latn-BA" b="1" i="1" dirty="0"/>
              <a:t>osnovna elementa vlasništva: </a:t>
            </a:r>
            <a:endParaRPr lang="bs-Latn-BA" dirty="0"/>
          </a:p>
          <a:p>
            <a:r>
              <a:rPr lang="bs-Latn-BA" b="1" i="1" dirty="0"/>
              <a:t>1. Usus ili uti </a:t>
            </a:r>
            <a:endParaRPr lang="bs-Latn-BA" dirty="0"/>
          </a:p>
          <a:p>
            <a:r>
              <a:rPr lang="bs-Latn-BA" b="1" i="1" dirty="0"/>
              <a:t>2. Usus fructus ili frui </a:t>
            </a:r>
            <a:endParaRPr lang="bs-Latn-BA" dirty="0"/>
          </a:p>
          <a:p>
            <a:r>
              <a:rPr lang="bs-Latn-BA" b="1" i="1" dirty="0"/>
              <a:t>3. Abusus ili abuti </a:t>
            </a:r>
            <a:endParaRPr lang="bs-Latn-BA" dirty="0"/>
          </a:p>
          <a:p>
            <a:endParaRPr lang="bs-Latn-BA" dirty="0"/>
          </a:p>
        </p:txBody>
      </p:sp>
    </p:spTree>
    <p:extLst>
      <p:ext uri="{BB962C8B-B14F-4D97-AF65-F5344CB8AC3E}">
        <p14:creationId xmlns:p14="http://schemas.microsoft.com/office/powerpoint/2010/main" val="425301949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lstStyle/>
          <a:p>
            <a:r>
              <a:rPr lang="bs-Latn-BA" b="1" i="1" dirty="0"/>
              <a:t>Usus predstavlja ovlaštenje ekonomskog iskorištavanja stvari. </a:t>
            </a:r>
            <a:endParaRPr lang="bs-Latn-BA" dirty="0"/>
          </a:p>
          <a:p>
            <a:r>
              <a:rPr lang="bs-Latn-BA" b="1" i="1" dirty="0"/>
              <a:t>Usus fructus je šire ovlaštenje, koje pored iskorištavanja stvari podrazumijeva i crpljene plodova ako je stvar plodonosna. </a:t>
            </a:r>
            <a:endParaRPr lang="bs-Latn-BA" dirty="0"/>
          </a:p>
          <a:p>
            <a:r>
              <a:rPr lang="bs-Latn-BA" b="1" i="1" dirty="0"/>
              <a:t>Abusus predstavlja ovlaštenje neograničenog raspolaganja sa stvari koje seže do prava uništenja stvari. </a:t>
            </a:r>
            <a:endParaRPr lang="bs-Latn-BA" dirty="0"/>
          </a:p>
          <a:p>
            <a:endParaRPr lang="bs-Latn-BA" dirty="0"/>
          </a:p>
        </p:txBody>
      </p:sp>
    </p:spTree>
    <p:extLst>
      <p:ext uri="{BB962C8B-B14F-4D97-AF65-F5344CB8AC3E}">
        <p14:creationId xmlns:p14="http://schemas.microsoft.com/office/powerpoint/2010/main" val="108934456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fontScale="92500" lnSpcReduction="20000"/>
          </a:bodyPr>
          <a:lstStyle/>
          <a:p>
            <a:pPr marL="0" indent="0">
              <a:buNone/>
            </a:pPr>
            <a:endParaRPr lang="bs-Latn-BA" dirty="0"/>
          </a:p>
          <a:p>
            <a:r>
              <a:rPr lang="bs-Latn-BA" b="1" i="1" dirty="0"/>
              <a:t>U pogledu ovih vlasničkih ovlaštenja vrijedi princip elastičnosti (ius recadentiae). </a:t>
            </a:r>
            <a:endParaRPr lang="bs-Latn-BA" b="1" i="1" dirty="0" smtClean="0"/>
          </a:p>
          <a:p>
            <a:r>
              <a:rPr lang="bs-Latn-BA" b="1" i="1" dirty="0" smtClean="0"/>
              <a:t>Vlasnik </a:t>
            </a:r>
            <a:r>
              <a:rPr lang="bs-Latn-BA" b="1" i="1" dirty="0"/>
              <a:t>može prva 2 elementa (usus i usus fructus) nekim pravnim poslom prenijeti na treće lice za </a:t>
            </a:r>
            <a:r>
              <a:rPr lang="bs-Latn-BA" b="1" i="1" dirty="0" smtClean="0"/>
              <a:t>određeno </a:t>
            </a:r>
            <a:r>
              <a:rPr lang="bs-Latn-BA" b="1" i="1" dirty="0"/>
              <a:t>vrijeme, nakon čega će ta ovlaštenja njemu biti ponovo vraćena, npr</a:t>
            </a:r>
            <a:r>
              <a:rPr lang="bs-Latn-BA" b="1" i="1" dirty="0" smtClean="0"/>
              <a:t>. izdavanjem </a:t>
            </a:r>
            <a:r>
              <a:rPr lang="bs-Latn-BA" b="1" i="1" dirty="0"/>
              <a:t>poslovnog prostora na godinu dana prenosi se usus i usus fructus na zakupnika. </a:t>
            </a:r>
            <a:endParaRPr lang="bs-Latn-BA" b="1" i="1" dirty="0" smtClean="0"/>
          </a:p>
          <a:p>
            <a:r>
              <a:rPr lang="bs-Latn-BA" b="1" i="1" dirty="0" smtClean="0"/>
              <a:t>Po </a:t>
            </a:r>
            <a:r>
              <a:rPr lang="bs-Latn-BA" b="1" i="1" dirty="0"/>
              <a:t>prestanku ugovora ta ovlaštenja će biti ponovo vraćena vlasniku. </a:t>
            </a:r>
            <a:endParaRPr lang="bs-Latn-BA" b="1" i="1" dirty="0" smtClean="0"/>
          </a:p>
          <a:p>
            <a:r>
              <a:rPr lang="bs-Latn-BA" b="1" i="1" dirty="0" smtClean="0"/>
              <a:t>Jedino </a:t>
            </a:r>
            <a:r>
              <a:rPr lang="bs-Latn-BA" b="1" i="1" dirty="0"/>
              <a:t>treće ovlaštenje (abusus) ne može biti preneseno na treće lice, pošto se prenosom tog ovlaštenja prenosi i samo pravo vlasništva. </a:t>
            </a:r>
            <a:endParaRPr lang="bs-Latn-BA" dirty="0"/>
          </a:p>
        </p:txBody>
      </p:sp>
    </p:spTree>
    <p:extLst>
      <p:ext uri="{BB962C8B-B14F-4D97-AF65-F5344CB8AC3E}">
        <p14:creationId xmlns:p14="http://schemas.microsoft.com/office/powerpoint/2010/main" val="368847735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20000"/>
          </a:bodyPr>
          <a:lstStyle/>
          <a:p>
            <a:r>
              <a:rPr lang="bs-Latn-BA" dirty="0"/>
              <a:t>Samo izuzetno abusus može na treće lice prenijeti neko ko nije vlasnik stvari, npr</a:t>
            </a:r>
            <a:r>
              <a:rPr lang="bs-Latn-BA" dirty="0" smtClean="0"/>
              <a:t>. založni </a:t>
            </a:r>
            <a:r>
              <a:rPr lang="bs-Latn-BA" dirty="0"/>
              <a:t>vjerovnik koji može prodati založenu stvar, a da neće odgovarati za pravne i faktičke nedostatke stvari. </a:t>
            </a:r>
            <a:endParaRPr lang="bs-Latn-BA" dirty="0" smtClean="0"/>
          </a:p>
          <a:p>
            <a:r>
              <a:rPr lang="bs-Latn-BA" dirty="0" smtClean="0"/>
              <a:t>Vlasništvo </a:t>
            </a:r>
            <a:r>
              <a:rPr lang="bs-Latn-BA" dirty="0"/>
              <a:t>ne može biti vremenski ograničeno, shodno principu da su stvarna prava trajna prava. </a:t>
            </a:r>
            <a:endParaRPr lang="bs-Latn-BA" dirty="0" smtClean="0"/>
          </a:p>
          <a:p>
            <a:r>
              <a:rPr lang="bs-Latn-BA" dirty="0" smtClean="0"/>
              <a:t>Rimsko </a:t>
            </a:r>
            <a:r>
              <a:rPr lang="bs-Latn-BA" dirty="0"/>
              <a:t>pravo je poznavalo 4 vrste vlasništva: </a:t>
            </a:r>
          </a:p>
          <a:p>
            <a:r>
              <a:rPr lang="bs-Latn-BA" dirty="0"/>
              <a:t>1. Civilno ili kviritsko vlasništvo (dominium ex iure Quiritium); </a:t>
            </a:r>
          </a:p>
          <a:p>
            <a:r>
              <a:rPr lang="bs-Latn-BA" dirty="0"/>
              <a:t>2. Pretorsko ili bonitarno vlasništvo; </a:t>
            </a:r>
          </a:p>
          <a:p>
            <a:r>
              <a:rPr lang="bs-Latn-BA" dirty="0"/>
              <a:t>3. Provincijsko vlasništvo i </a:t>
            </a:r>
          </a:p>
          <a:p>
            <a:r>
              <a:rPr lang="bs-Latn-BA" dirty="0"/>
              <a:t>4. Peregrinsko vlasništvo </a:t>
            </a:r>
          </a:p>
          <a:p>
            <a:endParaRPr lang="bs-Latn-BA" dirty="0"/>
          </a:p>
        </p:txBody>
      </p:sp>
    </p:spTree>
    <p:extLst>
      <p:ext uri="{BB962C8B-B14F-4D97-AF65-F5344CB8AC3E}">
        <p14:creationId xmlns:p14="http://schemas.microsoft.com/office/powerpoint/2010/main" val="391098260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229600" cy="4983163"/>
          </a:xfrm>
        </p:spPr>
        <p:txBody>
          <a:bodyPr>
            <a:normAutofit lnSpcReduction="10000"/>
          </a:bodyPr>
          <a:lstStyle/>
          <a:p>
            <a:r>
              <a:rPr lang="bs-Latn-BA" b="1" dirty="0"/>
              <a:t>Rimsko civilno vlasništvo </a:t>
            </a:r>
            <a:r>
              <a:rPr lang="bs-Latn-BA" dirty="0"/>
              <a:t>bilo je pristupačno samo </a:t>
            </a:r>
            <a:r>
              <a:rPr lang="bs-Latn-BA" dirty="0" smtClean="0"/>
              <a:t>građanima </a:t>
            </a:r>
            <a:r>
              <a:rPr lang="bs-Latn-BA" i="1" dirty="0"/>
              <a:t>sui iuris</a:t>
            </a:r>
            <a:r>
              <a:rPr lang="bs-Latn-BA" dirty="0"/>
              <a:t>, a latini i peregrini su ga mogli steći samo ako su dobili posebnu privilegiju, tzv</a:t>
            </a:r>
            <a:r>
              <a:rPr lang="bs-Latn-BA" dirty="0" smtClean="0"/>
              <a:t>. </a:t>
            </a:r>
            <a:r>
              <a:rPr lang="bs-Latn-BA" i="1" dirty="0" smtClean="0"/>
              <a:t>ius </a:t>
            </a:r>
            <a:r>
              <a:rPr lang="bs-Latn-BA" i="1" dirty="0"/>
              <a:t>commercii</a:t>
            </a:r>
            <a:r>
              <a:rPr lang="bs-Latn-BA" dirty="0"/>
              <a:t>. Pošto je ovo vlasništvo starog civilnog prava, ono je bilo </a:t>
            </a:r>
            <a:r>
              <a:rPr lang="bs-Latn-BA" dirty="0" smtClean="0"/>
              <a:t>određeno </a:t>
            </a:r>
            <a:r>
              <a:rPr lang="bs-Latn-BA" dirty="0"/>
              <a:t>nekim formalnostima. </a:t>
            </a:r>
            <a:endParaRPr lang="bs-Latn-BA" dirty="0" smtClean="0"/>
          </a:p>
          <a:p>
            <a:r>
              <a:rPr lang="bs-Latn-BA" dirty="0"/>
              <a:t>Tako se za stvari iz skupine </a:t>
            </a:r>
            <a:r>
              <a:rPr lang="bs-Latn-BA" i="1" dirty="0"/>
              <a:t>res mancipi </a:t>
            </a:r>
            <a:r>
              <a:rPr lang="bs-Latn-BA" dirty="0"/>
              <a:t>kao forma za prenos vlasništva tražila mancipacija i </a:t>
            </a:r>
            <a:r>
              <a:rPr lang="bs-Latn-BA" i="1" dirty="0"/>
              <a:t>in iure </a:t>
            </a:r>
            <a:r>
              <a:rPr lang="bs-Latn-BA" dirty="0"/>
              <a:t>cesija i ove pretpostavke su bile kumulativno postavljene. </a:t>
            </a:r>
          </a:p>
          <a:p>
            <a:endParaRPr lang="bs-Latn-BA" dirty="0"/>
          </a:p>
        </p:txBody>
      </p:sp>
    </p:spTree>
    <p:extLst>
      <p:ext uri="{BB962C8B-B14F-4D97-AF65-F5344CB8AC3E}">
        <p14:creationId xmlns:p14="http://schemas.microsoft.com/office/powerpoint/2010/main" val="364772959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r>
              <a:rPr lang="bs-Latn-BA" dirty="0"/>
              <a:t>Civilno pravo je za sticanje civilnog vlasništva tražilo ispunjenje slijedećih pretpostavki: </a:t>
            </a:r>
          </a:p>
          <a:p>
            <a:r>
              <a:rPr lang="bs-Latn-BA" dirty="0"/>
              <a:t>a) Sposobnost stranaka </a:t>
            </a:r>
          </a:p>
          <a:p>
            <a:r>
              <a:rPr lang="bs-Latn-BA" dirty="0"/>
              <a:t>b) Podobna stvar kao objekt vlasništva </a:t>
            </a:r>
          </a:p>
          <a:p>
            <a:r>
              <a:rPr lang="bs-Latn-BA" dirty="0"/>
              <a:t>c) Posebna forma za prenos prava vlasništva. </a:t>
            </a:r>
          </a:p>
          <a:p>
            <a:endParaRPr lang="bs-Latn-BA" dirty="0"/>
          </a:p>
        </p:txBody>
      </p:sp>
    </p:spTree>
    <p:extLst>
      <p:ext uri="{BB962C8B-B14F-4D97-AF65-F5344CB8AC3E}">
        <p14:creationId xmlns:p14="http://schemas.microsoft.com/office/powerpoint/2010/main" val="72128660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r>
              <a:rPr lang="bs-Latn-BA" b="1" dirty="0"/>
              <a:t>Pretorsko ili bonitarno vlasništvo (</a:t>
            </a:r>
            <a:r>
              <a:rPr lang="bs-Latn-BA" b="1" i="1" dirty="0"/>
              <a:t>in bonis habere</a:t>
            </a:r>
            <a:r>
              <a:rPr lang="bs-Latn-BA" b="1" dirty="0"/>
              <a:t>) </a:t>
            </a:r>
            <a:r>
              <a:rPr lang="bs-Latn-BA" dirty="0"/>
              <a:t>razvilo se krajem republike u doba razvijenijeg prometa, kad su nepraktični postali formalistički načini prenosa kviritskog vlasništva na </a:t>
            </a:r>
            <a:r>
              <a:rPr lang="bs-Latn-BA" i="1" dirty="0"/>
              <a:t>res mancipi</a:t>
            </a:r>
            <a:r>
              <a:rPr lang="bs-Latn-BA" dirty="0"/>
              <a:t>. </a:t>
            </a:r>
            <a:endParaRPr lang="bs-Latn-BA" dirty="0" smtClean="0"/>
          </a:p>
          <a:p>
            <a:r>
              <a:rPr lang="bs-Latn-BA" dirty="0" smtClean="0"/>
              <a:t>Zato </a:t>
            </a:r>
            <a:r>
              <a:rPr lang="bs-Latn-BA" dirty="0"/>
              <a:t>se često </a:t>
            </a:r>
            <a:r>
              <a:rPr lang="bs-Latn-BA" dirty="0" smtClean="0"/>
              <a:t>događalo </a:t>
            </a:r>
            <a:r>
              <a:rPr lang="bs-Latn-BA" dirty="0"/>
              <a:t>da se </a:t>
            </a:r>
            <a:r>
              <a:rPr lang="bs-Latn-BA" dirty="0" smtClean="0"/>
              <a:t>otuđivanje </a:t>
            </a:r>
            <a:r>
              <a:rPr lang="bs-Latn-BA" dirty="0"/>
              <a:t>na </a:t>
            </a:r>
            <a:r>
              <a:rPr lang="bs-Latn-BA" i="1" dirty="0"/>
              <a:t>res mancipi </a:t>
            </a:r>
            <a:r>
              <a:rPr lang="bs-Latn-BA" dirty="0"/>
              <a:t>vrši neformalnom predajom (</a:t>
            </a:r>
            <a:r>
              <a:rPr lang="bs-Latn-BA" i="1" dirty="0"/>
              <a:t>traditio</a:t>
            </a:r>
            <a:r>
              <a:rPr lang="bs-Latn-BA" dirty="0"/>
              <a:t>). </a:t>
            </a:r>
            <a:endParaRPr lang="bs-Latn-BA" dirty="0" smtClean="0"/>
          </a:p>
          <a:p>
            <a:r>
              <a:rPr lang="bs-Latn-BA" dirty="0" smtClean="0"/>
              <a:t>Po </a:t>
            </a:r>
            <a:r>
              <a:rPr lang="bs-Latn-BA" dirty="0"/>
              <a:t>civilnom pravu, u takvom slučaju je sticatelj dobivao samo posjed stvari koji bi se po isteku uzukapionog roka pretvorio u kviritsko vlasništvo. </a:t>
            </a:r>
          </a:p>
        </p:txBody>
      </p:sp>
    </p:spTree>
    <p:extLst>
      <p:ext uri="{BB962C8B-B14F-4D97-AF65-F5344CB8AC3E}">
        <p14:creationId xmlns:p14="http://schemas.microsoft.com/office/powerpoint/2010/main" val="2268480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a:bodyPr>
          <a:lstStyle/>
          <a:p>
            <a:r>
              <a:rPr lang="bs-Latn-BA" dirty="0"/>
              <a:t>Dio stvari je iz različitih razloga izuzet iz stvarnog prometa. Osnovi izuzeća mogu biti dvojaki: </a:t>
            </a:r>
          </a:p>
          <a:p>
            <a:r>
              <a:rPr lang="bs-Latn-BA" b="1" i="1" dirty="0"/>
              <a:t>1) res extra commercium humani iuris </a:t>
            </a:r>
            <a:r>
              <a:rPr lang="bs-Latn-BA" dirty="0"/>
              <a:t>– neke stvari koja po pravnom poretku treba da služe zadovoljavanju potreba svih, ili većine ljudi, izuzimaju se iz pravnog prometa. </a:t>
            </a:r>
            <a:r>
              <a:rPr lang="bs-Latn-BA" dirty="0" smtClean="0"/>
              <a:t>T</a:t>
            </a:r>
          </a:p>
          <a:p>
            <a:r>
              <a:rPr lang="bs-Latn-BA" dirty="0" smtClean="0"/>
              <a:t>o </a:t>
            </a:r>
            <a:r>
              <a:rPr lang="bs-Latn-BA" dirty="0"/>
              <a:t>su </a:t>
            </a:r>
            <a:r>
              <a:rPr lang="bs-Latn-BA" b="1" i="1" dirty="0"/>
              <a:t>res communes omnium </a:t>
            </a:r>
            <a:r>
              <a:rPr lang="bs-Latn-BA" dirty="0"/>
              <a:t>(kao npr.zrak, tekuća voda, more, morska obala) i </a:t>
            </a:r>
            <a:r>
              <a:rPr lang="bs-Latn-BA" b="1" i="1" dirty="0"/>
              <a:t>res publicae</a:t>
            </a:r>
            <a:r>
              <a:rPr lang="bs-Latn-BA" dirty="0"/>
              <a:t>, odnosno stvari koje se nalaze u vlasništvu rimske države (npr</a:t>
            </a:r>
            <a:r>
              <a:rPr lang="bs-Latn-BA" dirty="0" smtClean="0"/>
              <a:t>. javni </a:t>
            </a:r>
            <a:r>
              <a:rPr lang="bs-Latn-BA" dirty="0"/>
              <a:t>trgovi, putevi, javne rijeke, stadioni itd). </a:t>
            </a:r>
          </a:p>
          <a:p>
            <a:endParaRPr lang="bs-Latn-BA" dirty="0"/>
          </a:p>
        </p:txBody>
      </p:sp>
    </p:spTree>
    <p:extLst>
      <p:ext uri="{BB962C8B-B14F-4D97-AF65-F5344CB8AC3E}">
        <p14:creationId xmlns:p14="http://schemas.microsoft.com/office/powerpoint/2010/main" val="199214093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bs-Latn-BA" dirty="0"/>
              <a:t>Tokom uzukapionog roka, sticatelj je po civilnom pravu bio bez zaštite</a:t>
            </a:r>
            <a:r>
              <a:rPr lang="bs-Latn-BA" dirty="0" smtClean="0"/>
              <a:t>.</a:t>
            </a:r>
          </a:p>
          <a:p>
            <a:r>
              <a:rPr lang="bs-Latn-BA" dirty="0" smtClean="0"/>
              <a:t> </a:t>
            </a:r>
            <a:r>
              <a:rPr lang="bs-Latn-BA" dirty="0"/>
              <a:t>Kviritski vlasnik mu je vlasničkom tužbom mogao posjed oduzeti natrag, a u slučaju da tako stečeni posjed padne u ruke nekog trećeg, sticatelj nije mogao stvar potraživati jer nije bio kviritski vlasnik. </a:t>
            </a:r>
            <a:endParaRPr lang="bs-Latn-BA" dirty="0" smtClean="0"/>
          </a:p>
          <a:p>
            <a:r>
              <a:rPr lang="bs-Latn-BA" dirty="0" smtClean="0"/>
              <a:t>Zbog </a:t>
            </a:r>
            <a:r>
              <a:rPr lang="bs-Latn-BA" dirty="0"/>
              <a:t>toga je pretor pružio zaštitu takvom sticatelju. </a:t>
            </a:r>
            <a:endParaRPr lang="bs-Latn-BA" dirty="0" smtClean="0"/>
          </a:p>
          <a:p>
            <a:r>
              <a:rPr lang="bs-Latn-BA" dirty="0" smtClean="0"/>
              <a:t>Protiv </a:t>
            </a:r>
            <a:r>
              <a:rPr lang="bs-Latn-BA" dirty="0"/>
              <a:t>kviritskog vlasnika koji bi rei vindikacijom zatražio povrat stvari pretor je sticatelju davao </a:t>
            </a:r>
            <a:r>
              <a:rPr lang="bs-Latn-BA" b="1" dirty="0"/>
              <a:t>ekscepciju </a:t>
            </a:r>
            <a:r>
              <a:rPr lang="bs-Latn-BA" b="1" i="1" dirty="0"/>
              <a:t>doli </a:t>
            </a:r>
            <a:r>
              <a:rPr lang="bs-Latn-BA" b="1" dirty="0"/>
              <a:t>(prigovor prevare)</a:t>
            </a:r>
            <a:r>
              <a:rPr lang="bs-Latn-BA" dirty="0"/>
              <a:t>. </a:t>
            </a:r>
          </a:p>
        </p:txBody>
      </p:sp>
    </p:spTree>
    <p:extLst>
      <p:ext uri="{BB962C8B-B14F-4D97-AF65-F5344CB8AC3E}">
        <p14:creationId xmlns:p14="http://schemas.microsoft.com/office/powerpoint/2010/main" val="155722820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Ako je stvar došla u posjed trećih lica, pretor je sticatelju (bonitarnom vlasniku) davao petitornu tužbu nazvanu </a:t>
            </a:r>
            <a:r>
              <a:rPr lang="bs-Latn-BA" b="1" i="1" dirty="0"/>
              <a:t>actio Publiciana. </a:t>
            </a:r>
            <a:endParaRPr lang="bs-Latn-BA" b="1" i="1" dirty="0" smtClean="0"/>
          </a:p>
          <a:p>
            <a:r>
              <a:rPr lang="bs-Latn-BA" dirty="0" smtClean="0"/>
              <a:t>U </a:t>
            </a:r>
            <a:r>
              <a:rPr lang="bs-Latn-BA" dirty="0"/>
              <a:t>opisanim slučajevima sticatelj je bio u sličnom položaju kao civilni vlasnik, a stvar je time trajno dospjela u njegovu imovinu. </a:t>
            </a:r>
            <a:endParaRPr lang="bs-Latn-BA" dirty="0" smtClean="0"/>
          </a:p>
          <a:p>
            <a:r>
              <a:rPr lang="bs-Latn-BA" dirty="0" smtClean="0"/>
              <a:t>On </a:t>
            </a:r>
            <a:r>
              <a:rPr lang="bs-Latn-BA" dirty="0"/>
              <a:t>ju je držao </a:t>
            </a:r>
            <a:r>
              <a:rPr lang="bs-Latn-BA" b="1" i="1" dirty="0"/>
              <a:t>in bonis habere</a:t>
            </a:r>
            <a:r>
              <a:rPr lang="bs-Latn-BA" dirty="0"/>
              <a:t>, pa se taj odnos zove i </a:t>
            </a:r>
            <a:r>
              <a:rPr lang="bs-Latn-BA" b="1" dirty="0"/>
              <a:t>bonitarno vlasništvo. </a:t>
            </a:r>
            <a:endParaRPr lang="bs-Latn-BA" dirty="0"/>
          </a:p>
          <a:p>
            <a:endParaRPr lang="bs-Latn-BA" dirty="0"/>
          </a:p>
        </p:txBody>
      </p:sp>
    </p:spTree>
    <p:extLst>
      <p:ext uri="{BB962C8B-B14F-4D97-AF65-F5344CB8AC3E}">
        <p14:creationId xmlns:p14="http://schemas.microsoft.com/office/powerpoint/2010/main" val="257140598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bs-Latn-BA" b="1" dirty="0"/>
              <a:t>Provincijalno vlasništvo </a:t>
            </a:r>
            <a:r>
              <a:rPr lang="bs-Latn-BA" dirty="0"/>
              <a:t>javlja se sa teritorijalnim širenjem Rima. </a:t>
            </a:r>
            <a:endParaRPr lang="bs-Latn-BA" dirty="0" smtClean="0"/>
          </a:p>
          <a:p>
            <a:r>
              <a:rPr lang="bs-Latn-BA" dirty="0" smtClean="0"/>
              <a:t>Formalno </a:t>
            </a:r>
            <a:r>
              <a:rPr lang="bs-Latn-BA" dirty="0"/>
              <a:t>je vlasništvo provincijalnih zemljišta pripadalo državi, ali oni kojima je država ustupila takva zemljišta na uživanje uz plaćanje dažbina (</a:t>
            </a:r>
            <a:r>
              <a:rPr lang="bs-Latn-BA" b="1" i="1" dirty="0"/>
              <a:t>stipendium, tributum</a:t>
            </a:r>
            <a:r>
              <a:rPr lang="bs-Latn-BA" dirty="0"/>
              <a:t>) stekli su na toj zemlji pravo koje se prenosilo i na nasljednike i štitilo se akcijama </a:t>
            </a:r>
            <a:r>
              <a:rPr lang="bs-Latn-BA" b="1" i="1" dirty="0"/>
              <a:t>in rem </a:t>
            </a:r>
            <a:r>
              <a:rPr lang="bs-Latn-BA" dirty="0"/>
              <a:t>analognim rei vindikaciji. </a:t>
            </a:r>
            <a:endParaRPr lang="bs-Latn-BA" dirty="0" smtClean="0"/>
          </a:p>
          <a:p>
            <a:r>
              <a:rPr lang="bs-Latn-BA" dirty="0" smtClean="0"/>
              <a:t>Prema </a:t>
            </a:r>
            <a:r>
              <a:rPr lang="bs-Latn-BA" dirty="0"/>
              <a:t>tome, takvo vlasništvo je materijalno bilo jednakog sadržaja kao i </a:t>
            </a:r>
            <a:r>
              <a:rPr lang="bs-Latn-BA" i="1" dirty="0"/>
              <a:t>dominium ex iure Quiritium</a:t>
            </a:r>
            <a:r>
              <a:rPr lang="bs-Latn-BA" dirty="0"/>
              <a:t>, te se na kraju i označavalo kao </a:t>
            </a:r>
            <a:r>
              <a:rPr lang="bs-Latn-BA" i="1" dirty="0"/>
              <a:t>dominium. </a:t>
            </a:r>
            <a:endParaRPr lang="bs-Latn-BA" dirty="0"/>
          </a:p>
          <a:p>
            <a:endParaRPr lang="bs-Latn-BA" dirty="0"/>
          </a:p>
        </p:txBody>
      </p:sp>
    </p:spTree>
    <p:extLst>
      <p:ext uri="{BB962C8B-B14F-4D97-AF65-F5344CB8AC3E}">
        <p14:creationId xmlns:p14="http://schemas.microsoft.com/office/powerpoint/2010/main" val="262364774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r>
              <a:rPr lang="bs-Latn-BA" b="1" dirty="0"/>
              <a:t>Peregrinsko vlasništvo </a:t>
            </a:r>
            <a:r>
              <a:rPr lang="bs-Latn-BA" dirty="0"/>
              <a:t>– Kada su peregrini postali pripadnici rimske države, mada nisu mogli sticati kviritsko vlasništvo, </a:t>
            </a:r>
            <a:r>
              <a:rPr lang="bs-Latn-BA" i="1" dirty="0"/>
              <a:t>praetor peregrinus </a:t>
            </a:r>
            <a:r>
              <a:rPr lang="bs-Latn-BA" dirty="0"/>
              <a:t>i provincijalni namjesnici štitili su njihovu imovinu analogno kao i kviritsko vlasništvo. </a:t>
            </a:r>
            <a:endParaRPr lang="bs-Latn-BA" dirty="0" smtClean="0"/>
          </a:p>
          <a:p>
            <a:r>
              <a:rPr lang="bs-Latn-BA" dirty="0" smtClean="0"/>
              <a:t>Kada </a:t>
            </a:r>
            <a:r>
              <a:rPr lang="bs-Latn-BA" dirty="0"/>
              <a:t>su konstitucijom cara Karakale svi slobodni stanovnici carstva dobili rimsko </a:t>
            </a:r>
            <a:r>
              <a:rPr lang="bs-Latn-BA" dirty="0" smtClean="0"/>
              <a:t>građanstvo</a:t>
            </a:r>
            <a:r>
              <a:rPr lang="bs-Latn-BA" dirty="0"/>
              <a:t>, ova razlika je izgubila svoju raniju važnost. </a:t>
            </a:r>
          </a:p>
          <a:p>
            <a:r>
              <a:rPr lang="bs-Latn-BA" dirty="0"/>
              <a:t>Konačni rezultat tog razvoja bio je da Justinijanovo pravo poznaje samo jedan tip vlasništva koji se označava kao </a:t>
            </a:r>
            <a:r>
              <a:rPr lang="bs-Latn-BA" b="1" i="1" dirty="0"/>
              <a:t>dominium </a:t>
            </a:r>
            <a:r>
              <a:rPr lang="bs-Latn-BA" dirty="0"/>
              <a:t>ili </a:t>
            </a:r>
            <a:r>
              <a:rPr lang="bs-Latn-BA" b="1" i="1" dirty="0"/>
              <a:t>proprietas</a:t>
            </a:r>
            <a:r>
              <a:rPr lang="bs-Latn-BA" dirty="0"/>
              <a:t>. </a:t>
            </a:r>
            <a:endParaRPr lang="bs-Latn-BA" dirty="0" smtClean="0"/>
          </a:p>
          <a:p>
            <a:r>
              <a:rPr lang="bs-Latn-BA" dirty="0" smtClean="0"/>
              <a:t>Redovni </a:t>
            </a:r>
            <a:r>
              <a:rPr lang="bs-Latn-BA" dirty="0"/>
              <a:t>način njegovog prenošenja je </a:t>
            </a:r>
            <a:r>
              <a:rPr lang="bs-Latn-BA" b="1" i="1" dirty="0"/>
              <a:t>traditio</a:t>
            </a:r>
            <a:r>
              <a:rPr lang="bs-Latn-BA" dirty="0"/>
              <a:t>. </a:t>
            </a:r>
          </a:p>
          <a:p>
            <a:endParaRPr lang="bs-Latn-BA" dirty="0"/>
          </a:p>
        </p:txBody>
      </p:sp>
    </p:spTree>
    <p:extLst>
      <p:ext uri="{BB962C8B-B14F-4D97-AF65-F5344CB8AC3E}">
        <p14:creationId xmlns:p14="http://schemas.microsoft.com/office/powerpoint/2010/main" val="3297629733"/>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SUVLASNIŠTVO (CONDOMINIUM) </a:t>
            </a:r>
            <a:r>
              <a:rPr lang="bs-Latn-BA" dirty="0"/>
              <a:t/>
            </a:r>
            <a:br>
              <a:rPr lang="bs-Latn-BA" dirty="0"/>
            </a:br>
            <a:endParaRPr lang="bs-Latn-BA" dirty="0"/>
          </a:p>
        </p:txBody>
      </p:sp>
      <p:sp>
        <p:nvSpPr>
          <p:cNvPr id="3" name="Content Placeholder 2"/>
          <p:cNvSpPr>
            <a:spLocks noGrp="1"/>
          </p:cNvSpPr>
          <p:nvPr>
            <p:ph idx="1"/>
          </p:nvPr>
        </p:nvSpPr>
        <p:spPr/>
        <p:txBody>
          <a:bodyPr>
            <a:normAutofit lnSpcReduction="10000"/>
          </a:bodyPr>
          <a:lstStyle/>
          <a:p>
            <a:r>
              <a:rPr lang="bs-Latn-BA" dirty="0"/>
              <a:t>Suvlasništvo predstavlja odnos gdje više lica imaju pravo vlasništva na nepodijeljenoj stvari</a:t>
            </a:r>
            <a:r>
              <a:rPr lang="bs-Latn-BA" dirty="0" smtClean="0"/>
              <a:t>.</a:t>
            </a:r>
          </a:p>
          <a:p>
            <a:r>
              <a:rPr lang="bs-Latn-BA" dirty="0" smtClean="0"/>
              <a:t> </a:t>
            </a:r>
            <a:r>
              <a:rPr lang="bs-Latn-BA" dirty="0"/>
              <a:t>Do suvlasništva najčešće dolazi </a:t>
            </a:r>
            <a:r>
              <a:rPr lang="bs-Latn-BA" dirty="0" smtClean="0"/>
              <a:t>nasljeđivanjem</a:t>
            </a:r>
            <a:r>
              <a:rPr lang="bs-Latn-BA" dirty="0"/>
              <a:t>, kupovinom neke stvari od više lica, miješanjem nekih stvari itd. </a:t>
            </a:r>
            <a:endParaRPr lang="bs-Latn-BA" dirty="0" smtClean="0"/>
          </a:p>
          <a:p>
            <a:r>
              <a:rPr lang="bs-Latn-BA" dirty="0" smtClean="0"/>
              <a:t>Svakom </a:t>
            </a:r>
            <a:r>
              <a:rPr lang="bs-Latn-BA" dirty="0"/>
              <a:t>suvlasniku pripada tzv</a:t>
            </a:r>
            <a:r>
              <a:rPr lang="bs-Latn-BA" dirty="0" smtClean="0"/>
              <a:t>. </a:t>
            </a:r>
            <a:r>
              <a:rPr lang="bs-Latn-BA" b="1" dirty="0" smtClean="0"/>
              <a:t>suvlasnički </a:t>
            </a:r>
            <a:r>
              <a:rPr lang="bs-Latn-BA" b="1" dirty="0"/>
              <a:t>dio </a:t>
            </a:r>
            <a:r>
              <a:rPr lang="bs-Latn-BA" dirty="0"/>
              <a:t>koji se izražava u procentima, razlomcima</a:t>
            </a:r>
            <a:r>
              <a:rPr lang="bs-Latn-BA" dirty="0" smtClean="0"/>
              <a:t>.</a:t>
            </a:r>
          </a:p>
          <a:p>
            <a:r>
              <a:rPr lang="bs-Latn-BA" dirty="0" smtClean="0"/>
              <a:t> </a:t>
            </a:r>
            <a:r>
              <a:rPr lang="bs-Latn-BA" dirty="0"/>
              <a:t>Taj dio se naziva idealni, alikvotni, zamišljeni dio. </a:t>
            </a:r>
          </a:p>
        </p:txBody>
      </p:sp>
    </p:spTree>
    <p:extLst>
      <p:ext uri="{BB962C8B-B14F-4D97-AF65-F5344CB8AC3E}">
        <p14:creationId xmlns:p14="http://schemas.microsoft.com/office/powerpoint/2010/main" val="40543703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20000"/>
          </a:bodyPr>
          <a:lstStyle/>
          <a:p>
            <a:r>
              <a:rPr lang="bs-Latn-BA" dirty="0"/>
              <a:t>Suvlasnik na zajedničkoj stvari nema neki izdvojeni fizički dio, već u svakom fizičkom dijelu te stvari on ima svoj idealni dio. </a:t>
            </a:r>
            <a:endParaRPr lang="bs-Latn-BA" dirty="0" smtClean="0"/>
          </a:p>
          <a:p>
            <a:r>
              <a:rPr lang="bs-Latn-BA" dirty="0" smtClean="0"/>
              <a:t>Ti </a:t>
            </a:r>
            <a:r>
              <a:rPr lang="bs-Latn-BA" dirty="0"/>
              <a:t>suvlasnički dijelovi mogu biti različito </a:t>
            </a:r>
            <a:r>
              <a:rPr lang="bs-Latn-BA" dirty="0" smtClean="0"/>
              <a:t>određeni</a:t>
            </a:r>
            <a:r>
              <a:rPr lang="bs-Latn-BA" dirty="0"/>
              <a:t>, neko može imati 30%, neko 20%, a suvlasnički dijelovi mogu biti i jednaki. </a:t>
            </a:r>
            <a:endParaRPr lang="bs-Latn-BA" dirty="0" smtClean="0"/>
          </a:p>
          <a:p>
            <a:r>
              <a:rPr lang="bs-Latn-BA" dirty="0" smtClean="0"/>
              <a:t>Npr</a:t>
            </a:r>
            <a:r>
              <a:rPr lang="bs-Latn-BA" dirty="0"/>
              <a:t>. ako su 3 brata naslijedila u jednakim suvlasničkim dijelovima kuću na 3 sprata, to ne znači da će svakom od njih pripasti po jedan sprat kuće, već to znači da suvlasnici u svakom fizičkom dijelu kuće, u svakom crijepu, prozoru </a:t>
            </a:r>
            <a:r>
              <a:rPr lang="bs-Latn-BA" dirty="0" smtClean="0"/>
              <a:t>itd., </a:t>
            </a:r>
            <a:r>
              <a:rPr lang="bs-Latn-BA" dirty="0"/>
              <a:t>imaju taj svoj idealni zamišljeni dio. </a:t>
            </a:r>
          </a:p>
        </p:txBody>
      </p:sp>
    </p:spTree>
    <p:extLst>
      <p:ext uri="{BB962C8B-B14F-4D97-AF65-F5344CB8AC3E}">
        <p14:creationId xmlns:p14="http://schemas.microsoft.com/office/powerpoint/2010/main" val="208365057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bs-Latn-BA" dirty="0"/>
              <a:t>Svaki suvlasnik može slobodno i samostalno da raspolaže svojim suvlasničkim dijelom</a:t>
            </a:r>
            <a:r>
              <a:rPr lang="bs-Latn-BA" dirty="0" smtClean="0"/>
              <a:t>.</a:t>
            </a:r>
          </a:p>
          <a:p>
            <a:r>
              <a:rPr lang="bs-Latn-BA" dirty="0" smtClean="0"/>
              <a:t> </a:t>
            </a:r>
            <a:r>
              <a:rPr lang="bs-Latn-BA" dirty="0"/>
              <a:t>Može da ga proda, pokloni, založi, da u miraz itd. </a:t>
            </a:r>
            <a:endParaRPr lang="bs-Latn-BA" dirty="0" smtClean="0"/>
          </a:p>
          <a:p>
            <a:r>
              <a:rPr lang="bs-Latn-BA" dirty="0" smtClean="0"/>
              <a:t>Suvlasnik </a:t>
            </a:r>
            <a:r>
              <a:rPr lang="bs-Latn-BA" dirty="0"/>
              <a:t>ne može uništiti svoj suvlasnički dio, ali ga se može odreći</a:t>
            </a:r>
            <a:r>
              <a:rPr lang="bs-Latn-BA" dirty="0" smtClean="0"/>
              <a:t>.</a:t>
            </a:r>
          </a:p>
          <a:p>
            <a:r>
              <a:rPr lang="bs-Latn-BA" dirty="0" smtClean="0"/>
              <a:t> </a:t>
            </a:r>
            <a:r>
              <a:rPr lang="bs-Latn-BA" dirty="0"/>
              <a:t>Suvlasnik u odnosu na cijelu stvar koja je predmet suvlasništva može samostalno, bez traženja saglasnosti drugih suvlasnika, preduzimati akte i radnje tzv. redovne, uobičajene upotrebe stvari. </a:t>
            </a:r>
            <a:endParaRPr lang="bs-Latn-BA" dirty="0" smtClean="0"/>
          </a:p>
          <a:p>
            <a:r>
              <a:rPr lang="bs-Latn-BA" dirty="0" smtClean="0"/>
              <a:t>Npr. može </a:t>
            </a:r>
            <a:r>
              <a:rPr lang="bs-Latn-BA" dirty="0"/>
              <a:t>izvesti svoje ovce na ispašu na zemljišnu parcelu koja se nalazi u suvlasništvu. </a:t>
            </a:r>
          </a:p>
        </p:txBody>
      </p:sp>
    </p:spTree>
    <p:extLst>
      <p:ext uri="{BB962C8B-B14F-4D97-AF65-F5344CB8AC3E}">
        <p14:creationId xmlns:p14="http://schemas.microsoft.com/office/powerpoint/2010/main" val="49109419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fontScale="92500" lnSpcReduction="10000"/>
          </a:bodyPr>
          <a:lstStyle/>
          <a:p>
            <a:r>
              <a:rPr lang="bs-Latn-BA" dirty="0" smtClean="0"/>
              <a:t>Međutim</a:t>
            </a:r>
            <a:r>
              <a:rPr lang="bs-Latn-BA" dirty="0"/>
              <a:t>, za neke druge akte, koji se tiču cijele stvari (npr</a:t>
            </a:r>
            <a:r>
              <a:rPr lang="bs-Latn-BA" dirty="0" smtClean="0"/>
              <a:t>. prodaja </a:t>
            </a:r>
            <a:r>
              <a:rPr lang="bs-Latn-BA" dirty="0"/>
              <a:t>stvari, njeno zalaganje, poklanjanje, davanje u zakup), suvlasnik mora tražiti saglasnost od ostalih suvlasnika. </a:t>
            </a:r>
            <a:endParaRPr lang="bs-Latn-BA" dirty="0" smtClean="0"/>
          </a:p>
          <a:p>
            <a:r>
              <a:rPr lang="bs-Latn-BA" dirty="0" smtClean="0"/>
              <a:t>Justinijanovo </a:t>
            </a:r>
            <a:r>
              <a:rPr lang="bs-Latn-BA" dirty="0"/>
              <a:t>pravo je uvelo princip većine po kojem suvlasnici čiji suvlasnički dijelovi prelaze 50% mogu samostalno donositi odluke o predmetnoj stvari. </a:t>
            </a:r>
            <a:endParaRPr lang="bs-Latn-BA" dirty="0" smtClean="0"/>
          </a:p>
          <a:p>
            <a:r>
              <a:rPr lang="bs-Latn-BA" dirty="0" smtClean="0"/>
              <a:t>Nastala </a:t>
            </a:r>
            <a:r>
              <a:rPr lang="bs-Latn-BA" dirty="0"/>
              <a:t>je izreka </a:t>
            </a:r>
            <a:r>
              <a:rPr lang="bs-Latn-BA" b="1" i="1" dirty="0"/>
              <a:t>condominium est mater ricsarum </a:t>
            </a:r>
            <a:r>
              <a:rPr lang="bs-Latn-BA" dirty="0"/>
              <a:t>– “suvlasništvo je majka </a:t>
            </a:r>
            <a:r>
              <a:rPr lang="bs-Latn-BA" dirty="0" smtClean="0"/>
              <a:t>svađa </a:t>
            </a:r>
            <a:r>
              <a:rPr lang="bs-Latn-BA" dirty="0"/>
              <a:t>i sporova”. </a:t>
            </a:r>
          </a:p>
          <a:p>
            <a:endParaRPr lang="bs-Latn-BA" dirty="0"/>
          </a:p>
        </p:txBody>
      </p:sp>
    </p:spTree>
    <p:extLst>
      <p:ext uri="{BB962C8B-B14F-4D97-AF65-F5344CB8AC3E}">
        <p14:creationId xmlns:p14="http://schemas.microsoft.com/office/powerpoint/2010/main" val="275439294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bs-Latn-BA" dirty="0"/>
              <a:t>Suvlasničke zajednice u principu traju kratko vrijeme. </a:t>
            </a:r>
            <a:endParaRPr lang="bs-Latn-BA" dirty="0" smtClean="0"/>
          </a:p>
          <a:p>
            <a:r>
              <a:rPr lang="bs-Latn-BA" dirty="0" smtClean="0"/>
              <a:t>Svaki </a:t>
            </a:r>
            <a:r>
              <a:rPr lang="bs-Latn-BA" dirty="0"/>
              <a:t>od suvlasnika može pokrenuti parnicu za razvrgnuće suvlasničke zajednice. </a:t>
            </a:r>
            <a:endParaRPr lang="bs-Latn-BA" dirty="0" smtClean="0"/>
          </a:p>
          <a:p>
            <a:r>
              <a:rPr lang="bs-Latn-BA" dirty="0" smtClean="0"/>
              <a:t>S </a:t>
            </a:r>
            <a:r>
              <a:rPr lang="bs-Latn-BA" dirty="0"/>
              <a:t>obzirom na cilj suvlasničke zajednice, za tu svrhu su mogle biti upotrijebljene slijedeće tužbe: </a:t>
            </a:r>
          </a:p>
          <a:p>
            <a:r>
              <a:rPr lang="bs-Latn-BA" dirty="0"/>
              <a:t>- </a:t>
            </a:r>
            <a:r>
              <a:rPr lang="bs-Latn-BA" b="1" i="1" dirty="0"/>
              <a:t>actio familiae erticunde </a:t>
            </a:r>
            <a:r>
              <a:rPr lang="bs-Latn-BA" dirty="0"/>
              <a:t>– tužba za razvrgnuće suvlasničke zajednice nastale </a:t>
            </a:r>
            <a:r>
              <a:rPr lang="bs-Latn-BA" dirty="0" smtClean="0"/>
              <a:t>nasljeđivanjem</a:t>
            </a:r>
            <a:r>
              <a:rPr lang="bs-Latn-BA" dirty="0"/>
              <a:t>; </a:t>
            </a:r>
          </a:p>
          <a:p>
            <a:r>
              <a:rPr lang="bs-Latn-BA" dirty="0"/>
              <a:t>- </a:t>
            </a:r>
            <a:r>
              <a:rPr lang="bs-Latn-BA" b="1" i="1" dirty="0"/>
              <a:t>actio finium regundorum </a:t>
            </a:r>
            <a:r>
              <a:rPr lang="bs-Latn-BA" dirty="0"/>
              <a:t>– tužba za razrješavanje sporova oko </a:t>
            </a:r>
            <a:r>
              <a:rPr lang="bs-Latn-BA" dirty="0" smtClean="0"/>
              <a:t>međe između </a:t>
            </a:r>
            <a:r>
              <a:rPr lang="bs-Latn-BA" dirty="0"/>
              <a:t>zemljišta </a:t>
            </a:r>
          </a:p>
          <a:p>
            <a:r>
              <a:rPr lang="bs-Latn-BA" dirty="0"/>
              <a:t>- </a:t>
            </a:r>
            <a:r>
              <a:rPr lang="bs-Latn-BA" b="1" i="1" dirty="0"/>
              <a:t>acio communi dividundo </a:t>
            </a:r>
            <a:r>
              <a:rPr lang="bs-Latn-BA" dirty="0"/>
              <a:t>- tužba za razvrgavanje svih ostalih tipova suvlasničkih zajednica. </a:t>
            </a:r>
          </a:p>
          <a:p>
            <a:endParaRPr lang="bs-Latn-BA" dirty="0"/>
          </a:p>
        </p:txBody>
      </p:sp>
    </p:spTree>
    <p:extLst>
      <p:ext uri="{BB962C8B-B14F-4D97-AF65-F5344CB8AC3E}">
        <p14:creationId xmlns:p14="http://schemas.microsoft.com/office/powerpoint/2010/main" val="152057018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bs-Latn-BA" dirty="0"/>
              <a:t>Tužbe za razvrgnuće suvlasničke zajednice su u svojoj formuli sadržavale tzv</a:t>
            </a:r>
            <a:r>
              <a:rPr lang="bs-Latn-BA" dirty="0" smtClean="0"/>
              <a:t>. </a:t>
            </a:r>
            <a:r>
              <a:rPr lang="bs-Latn-BA" b="1" i="1" dirty="0" smtClean="0"/>
              <a:t>ad </a:t>
            </a:r>
            <a:r>
              <a:rPr lang="bs-Latn-BA" b="1" i="1" dirty="0"/>
              <a:t>iudicitio</a:t>
            </a:r>
            <a:r>
              <a:rPr lang="bs-Latn-BA" dirty="0"/>
              <a:t>, prema kojoj je sudija imao vrlo široka ovlaštenja pri donošenju odluke o razvrgnuću suvlasničke zajednice. </a:t>
            </a:r>
            <a:endParaRPr lang="bs-Latn-BA" dirty="0" smtClean="0"/>
          </a:p>
          <a:p>
            <a:r>
              <a:rPr lang="bs-Latn-BA" dirty="0" smtClean="0"/>
              <a:t>S </a:t>
            </a:r>
            <a:r>
              <a:rPr lang="bs-Latn-BA" dirty="0"/>
              <a:t>obzirom na prirodu stvari koja je predmet suvlasništva, sudija je mogao postupiti na različite načine. </a:t>
            </a:r>
            <a:endParaRPr lang="bs-Latn-BA" dirty="0" smtClean="0"/>
          </a:p>
          <a:p>
            <a:r>
              <a:rPr lang="bs-Latn-BA" dirty="0" smtClean="0"/>
              <a:t>Ukoliko </a:t>
            </a:r>
            <a:r>
              <a:rPr lang="bs-Latn-BA" dirty="0"/>
              <a:t>je npr</a:t>
            </a:r>
            <a:r>
              <a:rPr lang="bs-Latn-BA" dirty="0" smtClean="0"/>
              <a:t>. predmet </a:t>
            </a:r>
            <a:r>
              <a:rPr lang="bs-Latn-BA" dirty="0"/>
              <a:t>suvlasništva bila djeljiva stvar, sudija bi najčešće izvršio fizičku podjelu stvari i pojedine fizičke dijelove dodijelio u vlasništvo dotadašnjim suvlasnicima u srazmjeru sa njihovim suvlasničkim dijelovima. </a:t>
            </a:r>
          </a:p>
        </p:txBody>
      </p:sp>
    </p:spTree>
    <p:extLst>
      <p:ext uri="{BB962C8B-B14F-4D97-AF65-F5344CB8AC3E}">
        <p14:creationId xmlns:p14="http://schemas.microsoft.com/office/powerpoint/2010/main" val="1426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lstStyle/>
          <a:p>
            <a:r>
              <a:rPr lang="bs-Latn-BA" b="1" i="1" dirty="0"/>
              <a:t>2) res extra commercium divini iuris</a:t>
            </a:r>
            <a:r>
              <a:rPr lang="bs-Latn-BA" dirty="0"/>
              <a:t>, u koje se ubrajaju: </a:t>
            </a:r>
            <a:r>
              <a:rPr lang="bs-Latn-BA" b="1" i="1" dirty="0"/>
              <a:t>res sacre </a:t>
            </a:r>
            <a:r>
              <a:rPr lang="bs-Latn-BA" dirty="0"/>
              <a:t>– stvari posvećene kultu boga (npr</a:t>
            </a:r>
            <a:r>
              <a:rPr lang="bs-Latn-BA" dirty="0" smtClean="0"/>
              <a:t>. hramovi </a:t>
            </a:r>
            <a:r>
              <a:rPr lang="bs-Latn-BA" dirty="0"/>
              <a:t>i stvari za obavljanje religioznog rituala), </a:t>
            </a:r>
            <a:r>
              <a:rPr lang="bs-Latn-BA" b="1" i="1" dirty="0"/>
              <a:t>res religiosae </a:t>
            </a:r>
            <a:r>
              <a:rPr lang="bs-Latn-BA" dirty="0"/>
              <a:t>– stvari posvećene kultu pokojnika, </a:t>
            </a:r>
            <a:r>
              <a:rPr lang="bs-Latn-BA" b="1" i="1" dirty="0"/>
              <a:t>res sancte </a:t>
            </a:r>
            <a:r>
              <a:rPr lang="bs-Latn-BA" dirty="0"/>
              <a:t>– gradske zidine, gradska vrata. </a:t>
            </a:r>
          </a:p>
          <a:p>
            <a:endParaRPr lang="bs-Latn-BA" dirty="0"/>
          </a:p>
        </p:txBody>
      </p:sp>
    </p:spTree>
    <p:extLst>
      <p:ext uri="{BB962C8B-B14F-4D97-AF65-F5344CB8AC3E}">
        <p14:creationId xmlns:p14="http://schemas.microsoft.com/office/powerpoint/2010/main" val="352336821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r>
              <a:rPr lang="bs-Latn-BA" dirty="0"/>
              <a:t>Ukoliko je predmet suvlasništva nedjeljiva stvar, sudija je mogao naložiti prodaju stvari na javnoj dražbi, a kupovnu cijenu podijeliti </a:t>
            </a:r>
            <a:r>
              <a:rPr lang="bs-Latn-BA" dirty="0" smtClean="0"/>
              <a:t>među </a:t>
            </a:r>
            <a:r>
              <a:rPr lang="bs-Latn-BA" dirty="0"/>
              <a:t>suvlasnicima u srazmjeri sa suvlasničkim dijelom, ili je mogao stvar dosuditi u vlasništvo jednog od suvlasnika, sa obavezom tog suvlasnika da ostalim suvlasnicima nadoknadi novčanu protuvrijednost njihovih suvlasničkih dijelova. </a:t>
            </a:r>
          </a:p>
          <a:p>
            <a:endParaRPr lang="bs-Latn-BA" dirty="0"/>
          </a:p>
        </p:txBody>
      </p:sp>
    </p:spTree>
    <p:extLst>
      <p:ext uri="{BB962C8B-B14F-4D97-AF65-F5344CB8AC3E}">
        <p14:creationId xmlns:p14="http://schemas.microsoft.com/office/powerpoint/2010/main" val="372814066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OGRANIČENJE VLASNIŠTVA </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dirty="0"/>
              <a:t>Potrebe praktičnog života dovele su do određenih ograničenja vlasništva, naročito vlasništva nekretnina. </a:t>
            </a:r>
            <a:endParaRPr lang="bs-Latn-BA" dirty="0" smtClean="0"/>
          </a:p>
          <a:p>
            <a:r>
              <a:rPr lang="bs-Latn-BA" dirty="0" smtClean="0"/>
              <a:t>Takva </a:t>
            </a:r>
            <a:r>
              <a:rPr lang="bs-Latn-BA" dirty="0"/>
              <a:t>ograničenja postojala su u interesu susjeda (tzv.susjedovno pravo) ili u javnom, odnosno općem interesu. </a:t>
            </a:r>
          </a:p>
        </p:txBody>
      </p:sp>
    </p:spTree>
    <p:extLst>
      <p:ext uri="{BB962C8B-B14F-4D97-AF65-F5344CB8AC3E}">
        <p14:creationId xmlns:p14="http://schemas.microsoft.com/office/powerpoint/2010/main" val="288163382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20000"/>
          </a:bodyPr>
          <a:lstStyle/>
          <a:p>
            <a:r>
              <a:rPr lang="bs-Latn-BA" dirty="0"/>
              <a:t>Ograničenja u interesu susjeda postojala su već u Zakoniku XII ploča, a značajna su: </a:t>
            </a:r>
          </a:p>
          <a:p>
            <a:r>
              <a:rPr lang="bs-Latn-BA" dirty="0"/>
              <a:t>a) Vlasnik poljoprivrednog zemljišta morao je trpiti da grane sa susjedovog drveta prelaze na njegovo zemljište, ali samo u visini iznad 15 stopa</a:t>
            </a:r>
            <a:r>
              <a:rPr lang="bs-Latn-BA" dirty="0" smtClean="0"/>
              <a:t>.</a:t>
            </a:r>
          </a:p>
          <a:p>
            <a:r>
              <a:rPr lang="bs-Latn-BA" dirty="0" smtClean="0"/>
              <a:t> </a:t>
            </a:r>
            <a:r>
              <a:rPr lang="bs-Latn-BA" dirty="0"/>
              <a:t>Niže grane mogao je sam posjeći jer su mu zasjenjivale zemlju. </a:t>
            </a:r>
            <a:endParaRPr lang="bs-Latn-BA" dirty="0" smtClean="0"/>
          </a:p>
          <a:p>
            <a:r>
              <a:rPr lang="bs-Latn-BA" dirty="0" smtClean="0"/>
              <a:t>Takođe </a:t>
            </a:r>
            <a:r>
              <a:rPr lang="bs-Latn-BA" dirty="0"/>
              <a:t>je mogao ukloniti susjedovo drvo koje je širilo grane nad njegovom kućom, ukoliko to na njegov zahtjev ne bi učinio sam susjed. </a:t>
            </a:r>
            <a:endParaRPr lang="bs-Latn-BA" dirty="0" smtClean="0"/>
          </a:p>
          <a:p>
            <a:r>
              <a:rPr lang="bs-Latn-BA" dirty="0" smtClean="0"/>
              <a:t>Mogao </a:t>
            </a:r>
            <a:r>
              <a:rPr lang="bs-Latn-BA" dirty="0"/>
              <a:t>je isjeći i korijenje koje bi prodrlo na njegovu stranu, posebno ako je ugrožavalo temelje kuće. </a:t>
            </a:r>
          </a:p>
          <a:p>
            <a:endParaRPr lang="bs-Latn-BA" dirty="0"/>
          </a:p>
        </p:txBody>
      </p:sp>
    </p:spTree>
    <p:extLst>
      <p:ext uri="{BB962C8B-B14F-4D97-AF65-F5344CB8AC3E}">
        <p14:creationId xmlns:p14="http://schemas.microsoft.com/office/powerpoint/2010/main" val="61768472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bs-Latn-BA" dirty="0"/>
              <a:t>b) Plodove koji s drveta padnu na susjedovo zemljište vlasnik drveta je mogao sabirati svakog trećeg dana. </a:t>
            </a:r>
            <a:endParaRPr lang="bs-Latn-BA" dirty="0" smtClean="0"/>
          </a:p>
          <a:p>
            <a:r>
              <a:rPr lang="bs-Latn-BA" dirty="0" smtClean="0"/>
              <a:t>Pretor </a:t>
            </a:r>
            <a:r>
              <a:rPr lang="bs-Latn-BA" dirty="0"/>
              <a:t>je to proširio na sve plodove dajući u tu svrhu </a:t>
            </a:r>
            <a:r>
              <a:rPr lang="bs-Latn-BA" b="1" i="1" dirty="0"/>
              <a:t>interdictum de glande legenda</a:t>
            </a:r>
            <a:r>
              <a:rPr lang="bs-Latn-BA" dirty="0"/>
              <a:t>. </a:t>
            </a:r>
          </a:p>
          <a:p>
            <a:r>
              <a:rPr lang="bs-Latn-BA" dirty="0"/>
              <a:t>c) Vlasnik susjednog zemljišta mogao je sa </a:t>
            </a:r>
            <a:r>
              <a:rPr lang="bs-Latn-BA" b="1" i="1" dirty="0"/>
              <a:t>actio aquae pluviae arcendae </a:t>
            </a:r>
            <a:r>
              <a:rPr lang="bs-Latn-BA" dirty="0"/>
              <a:t>tražiti da susjed ukloni naprave koje bi uzrokovale jače prodiranje vode na susjedovo (niže) zemljište. </a:t>
            </a:r>
            <a:endParaRPr lang="bs-Latn-BA" dirty="0" smtClean="0"/>
          </a:p>
          <a:p>
            <a:r>
              <a:rPr lang="bs-Latn-BA" dirty="0" smtClean="0"/>
              <a:t>Justinijanovo </a:t>
            </a:r>
            <a:r>
              <a:rPr lang="bs-Latn-BA" dirty="0"/>
              <a:t>pravo je detaljno propisalo regulisanje oticanja i </a:t>
            </a:r>
            <a:r>
              <a:rPr lang="bs-Latn-BA" dirty="0" smtClean="0"/>
              <a:t>odvođenja </a:t>
            </a:r>
            <a:r>
              <a:rPr lang="bs-Latn-BA" dirty="0"/>
              <a:t>voda na štetu susjednog zemljišta. </a:t>
            </a:r>
          </a:p>
          <a:p>
            <a:endParaRPr lang="bs-Latn-BA" dirty="0"/>
          </a:p>
        </p:txBody>
      </p:sp>
    </p:spTree>
    <p:extLst>
      <p:ext uri="{BB962C8B-B14F-4D97-AF65-F5344CB8AC3E}">
        <p14:creationId xmlns:p14="http://schemas.microsoft.com/office/powerpoint/2010/main" val="257064105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r>
              <a:rPr lang="bs-Latn-BA" dirty="0"/>
              <a:t>d) Vlasnik je morao trpiti štetne imisije (dim, prašinu, paru, vodu, smrad, itd), ukoliko nisu prelazile granice normalnog uživanja zemljišta i nisu bile prekomjerne. </a:t>
            </a:r>
            <a:endParaRPr lang="bs-Latn-BA" dirty="0" smtClean="0"/>
          </a:p>
          <a:p>
            <a:r>
              <a:rPr lang="bs-Latn-BA" dirty="0" smtClean="0"/>
              <a:t>U </a:t>
            </a:r>
            <a:r>
              <a:rPr lang="bs-Latn-BA" dirty="0"/>
              <a:t>suprotnom ih je mogao zabraniti. </a:t>
            </a:r>
            <a:endParaRPr lang="bs-Latn-BA" dirty="0" smtClean="0"/>
          </a:p>
          <a:p>
            <a:r>
              <a:rPr lang="bs-Latn-BA" dirty="0" smtClean="0"/>
              <a:t>Međutim</a:t>
            </a:r>
            <a:r>
              <a:rPr lang="bs-Latn-BA" dirty="0"/>
              <a:t>, vrlo problematično je pitanje </a:t>
            </a:r>
            <a:r>
              <a:rPr lang="bs-Latn-BA" dirty="0" smtClean="0"/>
              <a:t>utvrđivanja </a:t>
            </a:r>
            <a:r>
              <a:rPr lang="bs-Latn-BA" dirty="0"/>
              <a:t>dozvoljenih granica imisija. </a:t>
            </a:r>
          </a:p>
          <a:p>
            <a:r>
              <a:rPr lang="bs-Latn-BA" dirty="0"/>
              <a:t>e) Zbog prolaza do nečijeg groba, vlasnik je mogao biti prisiljen da uz odštetu ustupi takav prolaz preko svog zemljišta. </a:t>
            </a:r>
          </a:p>
          <a:p>
            <a:endParaRPr lang="bs-Latn-BA" dirty="0"/>
          </a:p>
        </p:txBody>
      </p:sp>
    </p:spTree>
    <p:extLst>
      <p:ext uri="{BB962C8B-B14F-4D97-AF65-F5344CB8AC3E}">
        <p14:creationId xmlns:p14="http://schemas.microsoft.com/office/powerpoint/2010/main" val="358355453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lnSpcReduction="10000"/>
          </a:bodyPr>
          <a:lstStyle/>
          <a:p>
            <a:r>
              <a:rPr lang="bs-Latn-BA" dirty="0"/>
              <a:t>Dugo vremena je vladao princip </a:t>
            </a:r>
            <a:r>
              <a:rPr lang="bs-Latn-BA" b="1" i="1" dirty="0"/>
              <a:t>qui iure suo utitur neminem legit </a:t>
            </a:r>
            <a:r>
              <a:rPr lang="bs-Latn-BA" dirty="0"/>
              <a:t>– “onaj ko se koristi svojim pravom ne šteti drugome”. </a:t>
            </a:r>
            <a:endParaRPr lang="bs-Latn-BA" dirty="0" smtClean="0"/>
          </a:p>
          <a:p>
            <a:r>
              <a:rPr lang="bs-Latn-BA" dirty="0" smtClean="0"/>
              <a:t>Međutim</a:t>
            </a:r>
            <a:r>
              <a:rPr lang="bs-Latn-BA" dirty="0"/>
              <a:t>, na osnovu iskustva prakse </a:t>
            </a:r>
            <a:r>
              <a:rPr lang="bs-Latn-BA" dirty="0" smtClean="0"/>
              <a:t>izgrađen </a:t>
            </a:r>
            <a:r>
              <a:rPr lang="bs-Latn-BA" dirty="0"/>
              <a:t>je pojam zloupotrebe subjektivnog prava, odnosno pojam </a:t>
            </a:r>
            <a:r>
              <a:rPr lang="bs-Latn-BA" b="1" dirty="0"/>
              <a:t>šikane</a:t>
            </a:r>
            <a:r>
              <a:rPr lang="bs-Latn-BA" dirty="0"/>
              <a:t>, gdje se neko koristi svojim pravom ne u cilju ostvarivanja ovlaštenja iz tog prava, već u cilju nanošenja štete drugome. </a:t>
            </a:r>
            <a:endParaRPr lang="bs-Latn-BA" dirty="0" smtClean="0"/>
          </a:p>
          <a:p>
            <a:r>
              <a:rPr lang="bs-Latn-BA" dirty="0" smtClean="0"/>
              <a:t>Ovaj </a:t>
            </a:r>
            <a:r>
              <a:rPr lang="bs-Latn-BA" dirty="0"/>
              <a:t>pojam je izgradila pandektna pravna nauka.</a:t>
            </a:r>
          </a:p>
          <a:p>
            <a:endParaRPr lang="bs-Latn-BA" dirty="0"/>
          </a:p>
        </p:txBody>
      </p:sp>
    </p:spTree>
    <p:extLst>
      <p:ext uri="{BB962C8B-B14F-4D97-AF65-F5344CB8AC3E}">
        <p14:creationId xmlns:p14="http://schemas.microsoft.com/office/powerpoint/2010/main" val="425280425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287963"/>
          </a:xfrm>
        </p:spPr>
        <p:txBody>
          <a:bodyPr>
            <a:normAutofit lnSpcReduction="10000"/>
          </a:bodyPr>
          <a:lstStyle/>
          <a:p>
            <a:pPr marL="0" indent="0">
              <a:buNone/>
            </a:pPr>
            <a:endParaRPr lang="bs-Latn-BA" dirty="0"/>
          </a:p>
          <a:p>
            <a:r>
              <a:rPr lang="bs-Latn-BA" dirty="0" smtClean="0"/>
              <a:t>Određena </a:t>
            </a:r>
            <a:r>
              <a:rPr lang="bs-Latn-BA" dirty="0"/>
              <a:t>ograničenja postojala su i u javnom interesu, posebno u carsko doba. </a:t>
            </a:r>
            <a:endParaRPr lang="bs-Latn-BA" dirty="0" smtClean="0"/>
          </a:p>
          <a:p>
            <a:r>
              <a:rPr lang="bs-Latn-BA" dirty="0" smtClean="0"/>
              <a:t>Tako </a:t>
            </a:r>
            <a:r>
              <a:rPr lang="bs-Latn-BA" dirty="0"/>
              <a:t>je postojala ustanova eksproprijacije za javne potrebe, npr</a:t>
            </a:r>
            <a:r>
              <a:rPr lang="bs-Latn-BA" dirty="0" smtClean="0"/>
              <a:t>. za </a:t>
            </a:r>
            <a:r>
              <a:rPr lang="bs-Latn-BA" dirty="0"/>
              <a:t>izgradnju vodovoda, ulica itd. </a:t>
            </a:r>
            <a:endParaRPr lang="bs-Latn-BA" dirty="0" smtClean="0"/>
          </a:p>
          <a:p>
            <a:r>
              <a:rPr lang="bs-Latn-BA" dirty="0" smtClean="0"/>
              <a:t>U </a:t>
            </a:r>
            <a:r>
              <a:rPr lang="bs-Latn-BA" dirty="0"/>
              <a:t>carsko doba postojali su propisi o zabrani rušenja zgrada u spekulativne svrhe (npr.radi prodaje materijala), zatim o </a:t>
            </a:r>
            <a:r>
              <a:rPr lang="bs-Latn-BA" dirty="0" smtClean="0"/>
              <a:t>građevinskom </a:t>
            </a:r>
            <a:r>
              <a:rPr lang="bs-Latn-BA" dirty="0"/>
              <a:t>redu u velikim gradovima (npr</a:t>
            </a:r>
            <a:r>
              <a:rPr lang="bs-Latn-BA" dirty="0" smtClean="0"/>
              <a:t>. najveća </a:t>
            </a:r>
            <a:r>
              <a:rPr lang="bs-Latn-BA" dirty="0"/>
              <a:t>dozvoljena visina zgrada) itd. </a:t>
            </a:r>
          </a:p>
          <a:p>
            <a:endParaRPr lang="bs-Latn-BA" dirty="0"/>
          </a:p>
        </p:txBody>
      </p:sp>
    </p:spTree>
    <p:extLst>
      <p:ext uri="{BB962C8B-B14F-4D97-AF65-F5344CB8AC3E}">
        <p14:creationId xmlns:p14="http://schemas.microsoft.com/office/powerpoint/2010/main" val="428834543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OKUPACIJA (OCCUPATIO)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lnSpcReduction="10000"/>
          </a:bodyPr>
          <a:lstStyle/>
          <a:p>
            <a:r>
              <a:rPr lang="bs-Latn-BA" dirty="0"/>
              <a:t>Postoje 2 načina sticanja prava vlasništva: originarni i derivativni. </a:t>
            </a:r>
            <a:endParaRPr lang="bs-Latn-BA" dirty="0" smtClean="0"/>
          </a:p>
          <a:p>
            <a:r>
              <a:rPr lang="bs-Latn-BA" dirty="0" smtClean="0"/>
              <a:t>Originarni </a:t>
            </a:r>
            <a:r>
              <a:rPr lang="bs-Latn-BA" dirty="0"/>
              <a:t>ili izvorni način sticanja obuhvata one akte koji se ne temelje na pravu svog prethodnika. </a:t>
            </a:r>
            <a:endParaRPr lang="bs-Latn-BA" dirty="0" smtClean="0"/>
          </a:p>
          <a:p>
            <a:r>
              <a:rPr lang="bs-Latn-BA" dirty="0" smtClean="0"/>
              <a:t>Kada </a:t>
            </a:r>
            <a:r>
              <a:rPr lang="bs-Latn-BA" dirty="0"/>
              <a:t>se govori o sticanju i prenošenju vlasništva, potrebno je istaći princip: </a:t>
            </a:r>
            <a:r>
              <a:rPr lang="bs-Latn-BA" b="1" i="1" dirty="0"/>
              <a:t>nemo plus iuris ad alium transphere potest quam ipse haberet </a:t>
            </a:r>
            <a:r>
              <a:rPr lang="bs-Latn-BA" dirty="0"/>
              <a:t>– “niko ne može na drugoga prenijeti više prava nego što sam ima”. </a:t>
            </a:r>
          </a:p>
        </p:txBody>
      </p:sp>
    </p:spTree>
    <p:extLst>
      <p:ext uri="{BB962C8B-B14F-4D97-AF65-F5344CB8AC3E}">
        <p14:creationId xmlns:p14="http://schemas.microsoft.com/office/powerpoint/2010/main" val="420449579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562600"/>
          </a:xfrm>
        </p:spPr>
        <p:txBody>
          <a:bodyPr>
            <a:normAutofit fontScale="92500" lnSpcReduction="10000"/>
          </a:bodyPr>
          <a:lstStyle/>
          <a:p>
            <a:r>
              <a:rPr lang="bs-Latn-BA" dirty="0"/>
              <a:t>O originarne načine sticanja vlasništva ubrajaju </a:t>
            </a:r>
            <a:r>
              <a:rPr lang="bs-Latn-BA" dirty="0" smtClean="0"/>
              <a:t>se:</a:t>
            </a:r>
          </a:p>
          <a:p>
            <a:r>
              <a:rPr lang="bs-Latn-BA" dirty="0" smtClean="0"/>
              <a:t> </a:t>
            </a:r>
            <a:r>
              <a:rPr lang="bs-Latn-BA" dirty="0"/>
              <a:t>okupacija (</a:t>
            </a:r>
            <a:r>
              <a:rPr lang="bs-Latn-BA" b="1" i="1" dirty="0"/>
              <a:t>occupatio</a:t>
            </a:r>
            <a:r>
              <a:rPr lang="bs-Latn-BA" dirty="0"/>
              <a:t>), </a:t>
            </a:r>
            <a:endParaRPr lang="bs-Latn-BA" dirty="0" smtClean="0"/>
          </a:p>
          <a:p>
            <a:r>
              <a:rPr lang="bs-Latn-BA" dirty="0" smtClean="0"/>
              <a:t>nalaz </a:t>
            </a:r>
            <a:r>
              <a:rPr lang="bs-Latn-BA" dirty="0"/>
              <a:t>blaga (</a:t>
            </a:r>
            <a:r>
              <a:rPr lang="bs-Latn-BA" b="1" i="1" dirty="0"/>
              <a:t>thesaurus</a:t>
            </a:r>
            <a:r>
              <a:rPr lang="bs-Latn-BA" dirty="0"/>
              <a:t>), </a:t>
            </a:r>
            <a:endParaRPr lang="bs-Latn-BA" dirty="0" smtClean="0"/>
          </a:p>
          <a:p>
            <a:r>
              <a:rPr lang="bs-Latn-BA" dirty="0" smtClean="0"/>
              <a:t>priraštaj </a:t>
            </a:r>
            <a:r>
              <a:rPr lang="bs-Latn-BA" dirty="0"/>
              <a:t>(</a:t>
            </a:r>
            <a:r>
              <a:rPr lang="bs-Latn-BA" b="1" i="1" dirty="0"/>
              <a:t>accessio</a:t>
            </a:r>
            <a:r>
              <a:rPr lang="bs-Latn-BA" dirty="0"/>
              <a:t>), </a:t>
            </a:r>
            <a:endParaRPr lang="bs-Latn-BA" dirty="0" smtClean="0"/>
          </a:p>
          <a:p>
            <a:r>
              <a:rPr lang="bs-Latn-BA" dirty="0" smtClean="0"/>
              <a:t>prerada </a:t>
            </a:r>
            <a:r>
              <a:rPr lang="bs-Latn-BA" dirty="0"/>
              <a:t>stvari (</a:t>
            </a:r>
            <a:r>
              <a:rPr lang="bs-Latn-BA" b="1" i="1" dirty="0"/>
              <a:t>specificatio</a:t>
            </a:r>
            <a:r>
              <a:rPr lang="bs-Latn-BA" dirty="0"/>
              <a:t>), </a:t>
            </a:r>
            <a:endParaRPr lang="bs-Latn-BA" dirty="0" smtClean="0"/>
          </a:p>
          <a:p>
            <a:r>
              <a:rPr lang="bs-Latn-BA" b="1" i="1" dirty="0" smtClean="0"/>
              <a:t>commixtio </a:t>
            </a:r>
            <a:r>
              <a:rPr lang="bs-Latn-BA" dirty="0"/>
              <a:t>i </a:t>
            </a:r>
            <a:r>
              <a:rPr lang="bs-Latn-BA" b="1" i="1" dirty="0"/>
              <a:t>confusio</a:t>
            </a:r>
            <a:r>
              <a:rPr lang="bs-Latn-BA" dirty="0"/>
              <a:t>, </a:t>
            </a:r>
            <a:endParaRPr lang="bs-Latn-BA" dirty="0" smtClean="0"/>
          </a:p>
          <a:p>
            <a:r>
              <a:rPr lang="bs-Latn-BA" dirty="0" smtClean="0"/>
              <a:t>sticanje </a:t>
            </a:r>
            <a:r>
              <a:rPr lang="bs-Latn-BA" dirty="0"/>
              <a:t>plodova, </a:t>
            </a:r>
            <a:endParaRPr lang="bs-Latn-BA" dirty="0" smtClean="0"/>
          </a:p>
          <a:p>
            <a:r>
              <a:rPr lang="bs-Latn-BA" b="1" i="1" dirty="0" smtClean="0"/>
              <a:t>usucapio</a:t>
            </a:r>
            <a:r>
              <a:rPr lang="bs-Latn-BA" dirty="0"/>
              <a:t>, </a:t>
            </a:r>
            <a:endParaRPr lang="bs-Latn-BA" dirty="0" smtClean="0"/>
          </a:p>
          <a:p>
            <a:r>
              <a:rPr lang="bs-Latn-BA" b="1" i="1" dirty="0" smtClean="0"/>
              <a:t>longi </a:t>
            </a:r>
            <a:r>
              <a:rPr lang="bs-Latn-BA" b="1" i="1" dirty="0"/>
              <a:t>temporis prescriptio </a:t>
            </a:r>
            <a:r>
              <a:rPr lang="bs-Latn-BA" dirty="0"/>
              <a:t>i </a:t>
            </a:r>
            <a:endParaRPr lang="bs-Latn-BA" dirty="0" smtClean="0"/>
          </a:p>
          <a:p>
            <a:r>
              <a:rPr lang="bs-Latn-BA" b="1" i="1" dirty="0" smtClean="0"/>
              <a:t>longissimi </a:t>
            </a:r>
            <a:r>
              <a:rPr lang="bs-Latn-BA" b="1" i="1" dirty="0"/>
              <a:t>temporis prescriptio</a:t>
            </a:r>
            <a:r>
              <a:rPr lang="bs-Latn-BA" dirty="0"/>
              <a:t>. </a:t>
            </a:r>
          </a:p>
          <a:p>
            <a:endParaRPr lang="bs-Latn-BA" dirty="0"/>
          </a:p>
        </p:txBody>
      </p:sp>
    </p:spTree>
    <p:extLst>
      <p:ext uri="{BB962C8B-B14F-4D97-AF65-F5344CB8AC3E}">
        <p14:creationId xmlns:p14="http://schemas.microsoft.com/office/powerpoint/2010/main" val="281727454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059363"/>
          </a:xfrm>
        </p:spPr>
        <p:txBody>
          <a:bodyPr>
            <a:normAutofit fontScale="92500" lnSpcReduction="10000"/>
          </a:bodyPr>
          <a:lstStyle/>
          <a:p>
            <a:r>
              <a:rPr lang="bs-Latn-BA" dirty="0"/>
              <a:t>Okupacija je sticanje vlasništva na stvarima koje ne pripadaju nikome, a vrši se uzimanjem stvari u posjed sa voljom da se prisvoje. </a:t>
            </a:r>
            <a:endParaRPr lang="bs-Latn-BA" dirty="0" smtClean="0"/>
          </a:p>
          <a:p>
            <a:r>
              <a:rPr lang="bs-Latn-BA" dirty="0" smtClean="0"/>
              <a:t>To </a:t>
            </a:r>
            <a:r>
              <a:rPr lang="bs-Latn-BA" dirty="0"/>
              <a:t>je najstariji način sticanja vlasništva</a:t>
            </a:r>
            <a:r>
              <a:rPr lang="bs-Latn-BA" dirty="0" smtClean="0"/>
              <a:t>.</a:t>
            </a:r>
          </a:p>
          <a:p>
            <a:r>
              <a:rPr lang="bs-Latn-BA" dirty="0" smtClean="0"/>
              <a:t> </a:t>
            </a:r>
            <a:r>
              <a:rPr lang="bs-Latn-BA" dirty="0"/>
              <a:t>Kao stvari bez gospodara (</a:t>
            </a:r>
            <a:r>
              <a:rPr lang="bs-Latn-BA" i="1" dirty="0"/>
              <a:t>res nullius</a:t>
            </a:r>
            <a:r>
              <a:rPr lang="bs-Latn-BA" dirty="0"/>
              <a:t>), koje podliježu okupaciji, smatrale su se stvari koje nikada nisu imale vlasnika (divlje životinje, novootkriveno ostrvo, itd), zatim stvari stranaca koji nisu bili zaštićeni ugovornim odnosima, stvari neprijatelja, te stvari koje je njihov vlasnik napustio (derelinkvirao). </a:t>
            </a:r>
          </a:p>
          <a:p>
            <a:endParaRPr lang="bs-Latn-BA" dirty="0"/>
          </a:p>
        </p:txBody>
      </p:sp>
    </p:spTree>
    <p:extLst>
      <p:ext uri="{BB962C8B-B14F-4D97-AF65-F5344CB8AC3E}">
        <p14:creationId xmlns:p14="http://schemas.microsoft.com/office/powerpoint/2010/main" val="1153249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6019800"/>
          </a:xfrm>
        </p:spPr>
        <p:txBody>
          <a:bodyPr>
            <a:normAutofit fontScale="85000" lnSpcReduction="20000"/>
          </a:bodyPr>
          <a:lstStyle/>
          <a:p>
            <a:r>
              <a:rPr lang="bs-Latn-BA" dirty="0"/>
              <a:t>- </a:t>
            </a:r>
            <a:r>
              <a:rPr lang="bs-Latn-BA" b="1" i="1" dirty="0"/>
              <a:t>res mobiles </a:t>
            </a:r>
            <a:r>
              <a:rPr lang="bs-Latn-BA" dirty="0"/>
              <a:t>i </a:t>
            </a:r>
            <a:r>
              <a:rPr lang="bs-Latn-BA" b="1" i="1" dirty="0"/>
              <a:t>res immobiles</a:t>
            </a:r>
            <a:r>
              <a:rPr lang="bs-Latn-BA" dirty="0"/>
              <a:t>, tj</a:t>
            </a:r>
            <a:r>
              <a:rPr lang="bs-Latn-BA" dirty="0" smtClean="0"/>
              <a:t>. pokretne </a:t>
            </a:r>
            <a:r>
              <a:rPr lang="bs-Latn-BA" dirty="0"/>
              <a:t>i nepokretne stvari. </a:t>
            </a:r>
            <a:endParaRPr lang="bs-Latn-BA" dirty="0" smtClean="0"/>
          </a:p>
          <a:p>
            <a:r>
              <a:rPr lang="bs-Latn-BA" dirty="0" smtClean="0"/>
              <a:t>Nepokretne </a:t>
            </a:r>
            <a:r>
              <a:rPr lang="bs-Latn-BA" dirty="0"/>
              <a:t>stvari se ne mogu premještati. </a:t>
            </a:r>
            <a:endParaRPr lang="bs-Latn-BA" dirty="0" smtClean="0"/>
          </a:p>
          <a:p>
            <a:r>
              <a:rPr lang="bs-Latn-BA" dirty="0" smtClean="0"/>
              <a:t>To </a:t>
            </a:r>
            <a:r>
              <a:rPr lang="bs-Latn-BA" dirty="0"/>
              <a:t>je zemlja, sa svim što je na njoj </a:t>
            </a:r>
            <a:r>
              <a:rPr lang="bs-Latn-BA" dirty="0" smtClean="0"/>
              <a:t>sagrađeno </a:t>
            </a:r>
            <a:r>
              <a:rPr lang="bs-Latn-BA" dirty="0"/>
              <a:t>ili </a:t>
            </a:r>
            <a:r>
              <a:rPr lang="bs-Latn-BA" dirty="0" smtClean="0"/>
              <a:t>usađeno </a:t>
            </a:r>
            <a:r>
              <a:rPr lang="bs-Latn-BA" dirty="0"/>
              <a:t>(zgrade, drveće, usjevi itd). </a:t>
            </a:r>
            <a:endParaRPr lang="bs-Latn-BA" dirty="0" smtClean="0"/>
          </a:p>
          <a:p>
            <a:r>
              <a:rPr lang="bs-Latn-BA" dirty="0" smtClean="0"/>
              <a:t>Pravni </a:t>
            </a:r>
            <a:r>
              <a:rPr lang="bs-Latn-BA" dirty="0"/>
              <a:t>režim prenosa vlasništva je za nepokretne stvari uvijek strožije postavljen. </a:t>
            </a:r>
            <a:endParaRPr lang="bs-Latn-BA" dirty="0" smtClean="0"/>
          </a:p>
          <a:p>
            <a:r>
              <a:rPr lang="bs-Latn-BA" dirty="0" smtClean="0"/>
              <a:t>Pokretne </a:t>
            </a:r>
            <a:r>
              <a:rPr lang="bs-Latn-BA" dirty="0"/>
              <a:t>stvari su one koje se mogu premještati, a da se ne promijeni suština stvari. </a:t>
            </a:r>
            <a:endParaRPr lang="bs-Latn-BA" dirty="0" smtClean="0"/>
          </a:p>
          <a:p>
            <a:r>
              <a:rPr lang="bs-Latn-BA" dirty="0" smtClean="0"/>
              <a:t>Tu </a:t>
            </a:r>
            <a:r>
              <a:rPr lang="bs-Latn-BA" dirty="0"/>
              <a:t>spadaju i stvari koje se same kreću (robovi i životinje). </a:t>
            </a:r>
            <a:endParaRPr lang="bs-Latn-BA" dirty="0" smtClean="0"/>
          </a:p>
          <a:p>
            <a:r>
              <a:rPr lang="bs-Latn-BA" dirty="0" smtClean="0"/>
              <a:t>Bitno </a:t>
            </a:r>
            <a:r>
              <a:rPr lang="bs-Latn-BA" dirty="0"/>
              <a:t>je napomenuti da se sa aspekta savremenog prava avion i brod smatraju nepokretnim stvarima. </a:t>
            </a:r>
            <a:endParaRPr lang="bs-Latn-BA" dirty="0" smtClean="0"/>
          </a:p>
          <a:p>
            <a:r>
              <a:rPr lang="bs-Latn-BA" dirty="0" smtClean="0"/>
              <a:t>Za </a:t>
            </a:r>
            <a:r>
              <a:rPr lang="bs-Latn-BA" dirty="0"/>
              <a:t>njih postoje tzv</a:t>
            </a:r>
            <a:r>
              <a:rPr lang="bs-Latn-BA" dirty="0" smtClean="0"/>
              <a:t>. registri </a:t>
            </a:r>
            <a:r>
              <a:rPr lang="bs-Latn-BA" dirty="0"/>
              <a:t>aviona i brodova jer su to stvari od velike vrijednosti. </a:t>
            </a:r>
          </a:p>
          <a:p>
            <a:endParaRPr lang="bs-Latn-BA" dirty="0"/>
          </a:p>
        </p:txBody>
      </p:sp>
    </p:spTree>
    <p:extLst>
      <p:ext uri="{BB962C8B-B14F-4D97-AF65-F5344CB8AC3E}">
        <p14:creationId xmlns:p14="http://schemas.microsoft.com/office/powerpoint/2010/main" val="2393324385"/>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a:t> </a:t>
            </a:r>
            <a:br>
              <a:rPr lang="bs-Latn-BA" dirty="0"/>
            </a:br>
            <a:r>
              <a:rPr lang="bs-Latn-BA" b="1" u="sng" dirty="0"/>
              <a:t>NALAZ BLAGA (THESAURUS) </a:t>
            </a:r>
            <a:r>
              <a:rPr lang="bs-Latn-BA" dirty="0"/>
              <a:t/>
            </a:r>
            <a:br>
              <a:rPr lang="bs-Latn-BA" dirty="0"/>
            </a:br>
            <a:endParaRPr lang="bs-Latn-BA" dirty="0"/>
          </a:p>
        </p:txBody>
      </p:sp>
      <p:sp>
        <p:nvSpPr>
          <p:cNvPr id="3" name="Content Placeholder 2"/>
          <p:cNvSpPr>
            <a:spLocks noGrp="1"/>
          </p:cNvSpPr>
          <p:nvPr>
            <p:ph idx="1"/>
          </p:nvPr>
        </p:nvSpPr>
        <p:spPr/>
        <p:txBody>
          <a:bodyPr>
            <a:normAutofit fontScale="92500" lnSpcReduction="10000"/>
          </a:bodyPr>
          <a:lstStyle/>
          <a:p>
            <a:r>
              <a:rPr lang="bs-Latn-BA" dirty="0"/>
              <a:t>Pod blagom (</a:t>
            </a:r>
            <a:r>
              <a:rPr lang="bs-Latn-BA" b="1" i="1" dirty="0"/>
              <a:t>thesaurus</a:t>
            </a:r>
            <a:r>
              <a:rPr lang="bs-Latn-BA" dirty="0"/>
              <a:t>) se podrazumijevaju pokretne stvari veće vrijednosti (novac, dragocjenosti </a:t>
            </a:r>
            <a:r>
              <a:rPr lang="bs-Latn-BA" dirty="0" smtClean="0"/>
              <a:t>itd.) </a:t>
            </a:r>
            <a:r>
              <a:rPr lang="bs-Latn-BA" dirty="0"/>
              <a:t>koje su toliko dugo vremena sakrivene da im se više ne može ustanoviti vlasnik. </a:t>
            </a:r>
            <a:endParaRPr lang="bs-Latn-BA" dirty="0" smtClean="0"/>
          </a:p>
          <a:p>
            <a:r>
              <a:rPr lang="bs-Latn-BA" dirty="0" smtClean="0"/>
              <a:t>Za </a:t>
            </a:r>
            <a:r>
              <a:rPr lang="bs-Latn-BA" dirty="0"/>
              <a:t>blago </a:t>
            </a:r>
            <a:r>
              <a:rPr lang="bs-Latn-BA" dirty="0" smtClean="0"/>
              <a:t>pronađeno </a:t>
            </a:r>
            <a:r>
              <a:rPr lang="bs-Latn-BA" dirty="0"/>
              <a:t>u nekretnini (zakopano u zemlji ili uzidano u zgradi) postavlja se pitanje da li ono pripada pronalazaču, bez koga se ne bi pronašlo ili vlasniku nekretnine, koji je potencijalno vlasnik svega što je u nekretnini. </a:t>
            </a:r>
          </a:p>
        </p:txBody>
      </p:sp>
    </p:spTree>
    <p:extLst>
      <p:ext uri="{BB962C8B-B14F-4D97-AF65-F5344CB8AC3E}">
        <p14:creationId xmlns:p14="http://schemas.microsoft.com/office/powerpoint/2010/main" val="332392304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Hadrijan i Justinijanovo pravo riješili su tako da </a:t>
            </a:r>
            <a:r>
              <a:rPr lang="bs-Latn-BA" b="1" dirty="0"/>
              <a:t>slučajno </a:t>
            </a:r>
            <a:r>
              <a:rPr lang="bs-Latn-BA" b="1" dirty="0" smtClean="0"/>
              <a:t>pronađeno </a:t>
            </a:r>
            <a:r>
              <a:rPr lang="bs-Latn-BA" dirty="0"/>
              <a:t>blago pripada pola vlasniku, a pola pronalazaču. </a:t>
            </a:r>
            <a:endParaRPr lang="bs-Latn-BA" dirty="0" smtClean="0"/>
          </a:p>
          <a:p>
            <a:r>
              <a:rPr lang="bs-Latn-BA" dirty="0" smtClean="0"/>
              <a:t>To </a:t>
            </a:r>
            <a:r>
              <a:rPr lang="bs-Latn-BA" dirty="0"/>
              <a:t>nije važilo ako bi neko tražio blago namjerno ili uprkos vlasnikovoj zabrani</a:t>
            </a:r>
            <a:r>
              <a:rPr lang="bs-Latn-BA" dirty="0" smtClean="0"/>
              <a:t>.</a:t>
            </a:r>
          </a:p>
          <a:p>
            <a:r>
              <a:rPr lang="bs-Latn-BA" dirty="0" smtClean="0"/>
              <a:t> </a:t>
            </a:r>
            <a:r>
              <a:rPr lang="bs-Latn-BA" dirty="0"/>
              <a:t>Tada je sve pripadalo vlasniku. </a:t>
            </a:r>
          </a:p>
          <a:p>
            <a:endParaRPr lang="bs-Latn-BA" dirty="0"/>
          </a:p>
        </p:txBody>
      </p:sp>
    </p:spTree>
    <p:extLst>
      <p:ext uri="{BB962C8B-B14F-4D97-AF65-F5344CB8AC3E}">
        <p14:creationId xmlns:p14="http://schemas.microsoft.com/office/powerpoint/2010/main" val="53974433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PRIRAŠTAJ (ACCESSIO) </a:t>
            </a:r>
            <a:r>
              <a:rPr lang="bs-Latn-BA" dirty="0"/>
              <a:t/>
            </a:r>
            <a:br>
              <a:rPr lang="bs-Latn-BA" dirty="0"/>
            </a:br>
            <a:endParaRPr lang="bs-Latn-BA" dirty="0"/>
          </a:p>
        </p:txBody>
      </p:sp>
      <p:sp>
        <p:nvSpPr>
          <p:cNvPr id="3" name="Content Placeholder 2"/>
          <p:cNvSpPr>
            <a:spLocks noGrp="1"/>
          </p:cNvSpPr>
          <p:nvPr>
            <p:ph idx="1"/>
          </p:nvPr>
        </p:nvSpPr>
        <p:spPr/>
        <p:txBody>
          <a:bodyPr>
            <a:normAutofit lnSpcReduction="10000"/>
          </a:bodyPr>
          <a:lstStyle/>
          <a:p>
            <a:r>
              <a:rPr lang="bs-Latn-BA" b="1" i="1" dirty="0"/>
              <a:t>Accesio </a:t>
            </a:r>
            <a:r>
              <a:rPr lang="bs-Latn-BA" dirty="0"/>
              <a:t>je sticanje vlasništva tako što se neka tuĐa stvar kao uzgredna spoji sa drugom, glavnom stvari, te postane njen sastavni dio, a vlasnik glavne stvari postane vlasnikom nove cjeline. </a:t>
            </a:r>
            <a:endParaRPr lang="bs-Latn-BA" dirty="0" smtClean="0"/>
          </a:p>
          <a:p>
            <a:r>
              <a:rPr lang="bs-Latn-BA" dirty="0" smtClean="0"/>
              <a:t>Dakle</a:t>
            </a:r>
            <a:r>
              <a:rPr lang="bs-Latn-BA" dirty="0"/>
              <a:t>, uslovi akcesije su spajanje i akcesornost. </a:t>
            </a:r>
            <a:endParaRPr lang="bs-Latn-BA" dirty="0" smtClean="0"/>
          </a:p>
          <a:p>
            <a:r>
              <a:rPr lang="bs-Latn-BA" dirty="0" smtClean="0"/>
              <a:t>Razlikuje </a:t>
            </a:r>
            <a:r>
              <a:rPr lang="bs-Latn-BA" dirty="0"/>
              <a:t>se spajanje pokretne sa pokretnom i pokretne sa nepokretnom stvari. </a:t>
            </a:r>
          </a:p>
          <a:p>
            <a:endParaRPr lang="bs-Latn-BA" dirty="0"/>
          </a:p>
        </p:txBody>
      </p:sp>
    </p:spTree>
    <p:extLst>
      <p:ext uri="{BB962C8B-B14F-4D97-AF65-F5344CB8AC3E}">
        <p14:creationId xmlns:p14="http://schemas.microsoft.com/office/powerpoint/2010/main" val="179633143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lstStyle/>
          <a:p>
            <a:r>
              <a:rPr lang="bs-Latn-BA" dirty="0"/>
              <a:t>Kod priraštaja, tj</a:t>
            </a:r>
            <a:r>
              <a:rPr lang="bs-Latn-BA" dirty="0" smtClean="0"/>
              <a:t>. mehaničkog </a:t>
            </a:r>
            <a:r>
              <a:rPr lang="bs-Latn-BA" dirty="0"/>
              <a:t>spajanja pokretne sa pokretnom stvari, osnovno pitanje bilo je koja se stvar smatra glavnom, a koja uzgrednom jer je od toga zavisilo vlasništvo nove cjeline. </a:t>
            </a:r>
            <a:endParaRPr lang="bs-Latn-BA" dirty="0" smtClean="0"/>
          </a:p>
          <a:p>
            <a:r>
              <a:rPr lang="bs-Latn-BA" dirty="0" smtClean="0"/>
              <a:t>Prevladalo </a:t>
            </a:r>
            <a:r>
              <a:rPr lang="bs-Latn-BA" dirty="0"/>
              <a:t>je mišljenje Prokulovaca koji su glavnom smatrali stvar koja je </a:t>
            </a:r>
            <a:r>
              <a:rPr lang="bs-Latn-BA" dirty="0" smtClean="0"/>
              <a:t>određivala </a:t>
            </a:r>
            <a:r>
              <a:rPr lang="bs-Latn-BA" b="1" dirty="0"/>
              <a:t>ekonomsku suštinu nove cjeline </a:t>
            </a:r>
            <a:r>
              <a:rPr lang="bs-Latn-BA" dirty="0"/>
              <a:t>(npr</a:t>
            </a:r>
            <a:r>
              <a:rPr lang="bs-Latn-BA" dirty="0" smtClean="0"/>
              <a:t>. dragi </a:t>
            </a:r>
            <a:r>
              <a:rPr lang="bs-Latn-BA" dirty="0"/>
              <a:t>kamen spojen sa prstenom pripadao je vlasniku prstena).</a:t>
            </a:r>
          </a:p>
        </p:txBody>
      </p:sp>
    </p:spTree>
    <p:extLst>
      <p:ext uri="{BB962C8B-B14F-4D97-AF65-F5344CB8AC3E}">
        <p14:creationId xmlns:p14="http://schemas.microsoft.com/office/powerpoint/2010/main" val="175877533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10000"/>
          </a:bodyPr>
          <a:lstStyle/>
          <a:p>
            <a:r>
              <a:rPr lang="bs-Latn-BA" dirty="0"/>
              <a:t>Po istom principu rješavali su se slijedeći slučajevi mehaničkog spajanja: </a:t>
            </a:r>
          </a:p>
          <a:p>
            <a:r>
              <a:rPr lang="bs-Latn-BA" dirty="0"/>
              <a:t>a) </a:t>
            </a:r>
            <a:r>
              <a:rPr lang="bs-Latn-BA" b="1" i="1" dirty="0"/>
              <a:t>Textura </a:t>
            </a:r>
            <a:r>
              <a:rPr lang="bs-Latn-BA" dirty="0"/>
              <a:t>– </a:t>
            </a:r>
            <a:r>
              <a:rPr lang="bs-Latn-BA" dirty="0" smtClean="0"/>
              <a:t>tuđi </a:t>
            </a:r>
            <a:r>
              <a:rPr lang="bs-Latn-BA" dirty="0"/>
              <a:t>utkani konci po Justinijanovom pravu pripadaju vlasniku platna; </a:t>
            </a:r>
          </a:p>
          <a:p>
            <a:r>
              <a:rPr lang="bs-Latn-BA" dirty="0"/>
              <a:t>b) </a:t>
            </a:r>
            <a:r>
              <a:rPr lang="bs-Latn-BA" b="1" i="1" dirty="0"/>
              <a:t>Tinctura </a:t>
            </a:r>
            <a:r>
              <a:rPr lang="bs-Latn-BA" dirty="0"/>
              <a:t>– </a:t>
            </a:r>
            <a:r>
              <a:rPr lang="bs-Latn-BA" dirty="0" smtClean="0"/>
              <a:t>tuđa </a:t>
            </a:r>
            <a:r>
              <a:rPr lang="bs-Latn-BA" dirty="0"/>
              <a:t>boja pripada vlasniku obojene tkanine; </a:t>
            </a:r>
          </a:p>
          <a:p>
            <a:r>
              <a:rPr lang="bs-Latn-BA" dirty="0"/>
              <a:t>c) </a:t>
            </a:r>
            <a:r>
              <a:rPr lang="bs-Latn-BA" b="1" i="1" dirty="0"/>
              <a:t>Scriptura </a:t>
            </a:r>
            <a:r>
              <a:rPr lang="bs-Latn-BA" dirty="0"/>
              <a:t>– Slova koja je drugi napisao pripadaju vlasniku papira; </a:t>
            </a:r>
          </a:p>
          <a:p>
            <a:r>
              <a:rPr lang="bs-Latn-BA" dirty="0"/>
              <a:t>d) </a:t>
            </a:r>
            <a:r>
              <a:rPr lang="bs-Latn-BA" b="1" i="1" dirty="0"/>
              <a:t>Pictura </a:t>
            </a:r>
            <a:r>
              <a:rPr lang="bs-Latn-BA" dirty="0"/>
              <a:t>– Ovdje je prevladalo stanovište da slika naslikana na </a:t>
            </a:r>
            <a:r>
              <a:rPr lang="bs-Latn-BA" dirty="0" smtClean="0"/>
              <a:t>tuđem </a:t>
            </a:r>
            <a:r>
              <a:rPr lang="bs-Latn-BA" dirty="0"/>
              <a:t>platnu pripada slikaru, jer je njegov udio vrijedniji. </a:t>
            </a:r>
          </a:p>
          <a:p>
            <a:endParaRPr lang="bs-Latn-BA" dirty="0"/>
          </a:p>
        </p:txBody>
      </p:sp>
    </p:spTree>
    <p:extLst>
      <p:ext uri="{BB962C8B-B14F-4D97-AF65-F5344CB8AC3E}">
        <p14:creationId xmlns:p14="http://schemas.microsoft.com/office/powerpoint/2010/main" val="386769022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bs-Latn-BA" dirty="0"/>
              <a:t>Bitno je napomenuti da vlasnik glavne stvari ne stiče besplatno vlasništvo uzgredne stvari, već mora nadoknaditi vrijednost akcesorne stvari njenom vlasniku. </a:t>
            </a:r>
          </a:p>
          <a:p>
            <a:endParaRPr lang="bs-Latn-BA" dirty="0"/>
          </a:p>
        </p:txBody>
      </p:sp>
    </p:spTree>
    <p:extLst>
      <p:ext uri="{BB962C8B-B14F-4D97-AF65-F5344CB8AC3E}">
        <p14:creationId xmlns:p14="http://schemas.microsoft.com/office/powerpoint/2010/main" val="185028466"/>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lstStyle/>
          <a:p>
            <a:r>
              <a:rPr lang="bs-Latn-BA" dirty="0"/>
              <a:t>Kod priraštaja pokretne stvari nepokretnoj najvažniji su slučajevi: </a:t>
            </a:r>
          </a:p>
          <a:p>
            <a:pPr lvl="0"/>
            <a:r>
              <a:rPr lang="bs-Latn-BA" b="1" i="1" dirty="0"/>
              <a:t>a</a:t>
            </a:r>
            <a:r>
              <a:rPr lang="bs-Latn-BA" b="1" i="1" dirty="0" smtClean="0"/>
              <a:t>) Satio </a:t>
            </a:r>
            <a:r>
              <a:rPr lang="bs-Latn-BA" b="1" i="1" dirty="0"/>
              <a:t>– </a:t>
            </a:r>
            <a:r>
              <a:rPr lang="bs-Latn-BA" dirty="0"/>
              <a:t>sijanje na </a:t>
            </a:r>
            <a:r>
              <a:rPr lang="bs-Latn-BA" dirty="0" smtClean="0"/>
              <a:t>tuđem </a:t>
            </a:r>
            <a:r>
              <a:rPr lang="bs-Latn-BA" dirty="0"/>
              <a:t>zemljištu; </a:t>
            </a:r>
          </a:p>
          <a:p>
            <a:r>
              <a:rPr lang="bs-Latn-BA" dirty="0"/>
              <a:t>b) </a:t>
            </a:r>
            <a:r>
              <a:rPr lang="bs-Latn-BA" b="1" i="1" dirty="0"/>
              <a:t>Implantatio – </a:t>
            </a:r>
            <a:r>
              <a:rPr lang="bs-Latn-BA" dirty="0" smtClean="0"/>
              <a:t>sađenje </a:t>
            </a:r>
            <a:r>
              <a:rPr lang="bs-Latn-BA" dirty="0"/>
              <a:t>na </a:t>
            </a:r>
            <a:r>
              <a:rPr lang="bs-Latn-BA" dirty="0" smtClean="0"/>
              <a:t>tuđem </a:t>
            </a:r>
            <a:r>
              <a:rPr lang="bs-Latn-BA" dirty="0"/>
              <a:t>zemljištu; </a:t>
            </a:r>
          </a:p>
          <a:p>
            <a:r>
              <a:rPr lang="bs-Latn-BA" dirty="0"/>
              <a:t>c) </a:t>
            </a:r>
            <a:r>
              <a:rPr lang="bs-Latn-BA" b="1" i="1" dirty="0"/>
              <a:t>Inaedificatio – </a:t>
            </a:r>
            <a:r>
              <a:rPr lang="bs-Latn-BA" dirty="0" smtClean="0"/>
              <a:t>građenje </a:t>
            </a:r>
            <a:r>
              <a:rPr lang="bs-Latn-BA" dirty="0"/>
              <a:t>na </a:t>
            </a:r>
            <a:r>
              <a:rPr lang="bs-Latn-BA" dirty="0" smtClean="0"/>
              <a:t>tuđem </a:t>
            </a:r>
            <a:r>
              <a:rPr lang="bs-Latn-BA" dirty="0"/>
              <a:t>zemljištu ili </a:t>
            </a:r>
            <a:r>
              <a:rPr lang="bs-Latn-BA" dirty="0" smtClean="0"/>
              <a:t>građenje tuđim </a:t>
            </a:r>
            <a:r>
              <a:rPr lang="bs-Latn-BA" dirty="0"/>
              <a:t>materijalom na vlastitom zemljištu. </a:t>
            </a:r>
          </a:p>
          <a:p>
            <a:endParaRPr lang="bs-Latn-BA" dirty="0"/>
          </a:p>
        </p:txBody>
      </p:sp>
    </p:spTree>
    <p:extLst>
      <p:ext uri="{BB962C8B-B14F-4D97-AF65-F5344CB8AC3E}">
        <p14:creationId xmlns:p14="http://schemas.microsoft.com/office/powerpoint/2010/main" val="272080620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943600"/>
          </a:xfrm>
        </p:spPr>
        <p:txBody>
          <a:bodyPr>
            <a:normAutofit fontScale="85000" lnSpcReduction="20000"/>
          </a:bodyPr>
          <a:lstStyle/>
          <a:p>
            <a:r>
              <a:rPr lang="bs-Latn-BA" dirty="0"/>
              <a:t>U svim slučajevima zemljište se smatra za glavnu stvar. </a:t>
            </a:r>
          </a:p>
          <a:p>
            <a:r>
              <a:rPr lang="bs-Latn-BA" dirty="0"/>
              <a:t>U slučaju riječnih nanosa, ako je zemljište graničilo sa javnom rijekom, do sticanja vlasništva u korist obalnih vlasnika moglo je doći u slijedećim slučajevima: </a:t>
            </a:r>
          </a:p>
          <a:p>
            <a:r>
              <a:rPr lang="bs-Latn-BA" dirty="0"/>
              <a:t>a) </a:t>
            </a:r>
            <a:r>
              <a:rPr lang="bs-Latn-BA" b="1" i="1" dirty="0"/>
              <a:t>Alluvio </a:t>
            </a:r>
            <a:r>
              <a:rPr lang="bs-Latn-BA" dirty="0"/>
              <a:t>– naplava zemlje koju postepeno nanosi rijeka pripada vlasniku zemlje uz koju se nataložila; </a:t>
            </a:r>
          </a:p>
          <a:p>
            <a:r>
              <a:rPr lang="bs-Latn-BA" dirty="0"/>
              <a:t>b) </a:t>
            </a:r>
            <a:r>
              <a:rPr lang="bs-Latn-BA" b="1" i="1" dirty="0"/>
              <a:t>Avulsio </a:t>
            </a:r>
            <a:r>
              <a:rPr lang="bs-Latn-BA" dirty="0"/>
              <a:t>– kada bujica otkine komad zemlje i nanese ga uz zemljište drugog vlasnika, dotadašnji vlasnik može takvu zemlju odvesti natrag, ukoliko komad nije srastao sa novom zemljom (tada pripada novom vlasniku); </a:t>
            </a:r>
          </a:p>
          <a:p>
            <a:r>
              <a:rPr lang="bs-Latn-BA" dirty="0"/>
              <a:t>c) </a:t>
            </a:r>
            <a:r>
              <a:rPr lang="bs-Latn-BA" b="1" i="1" dirty="0"/>
              <a:t>Insula in flumine nata </a:t>
            </a:r>
            <a:r>
              <a:rPr lang="bs-Latn-BA" dirty="0"/>
              <a:t>je pojava novog ostrva u rijeci. Ono pripada vlasnicima obalnih zemljišta, meĐu kojima se dijeli po liniji povučenoj sredinom rijeke; </a:t>
            </a:r>
          </a:p>
          <a:p>
            <a:r>
              <a:rPr lang="bs-Latn-BA" dirty="0"/>
              <a:t>d) </a:t>
            </a:r>
            <a:r>
              <a:rPr lang="bs-Latn-BA" b="1" i="1" dirty="0"/>
              <a:t>Alveus derelictus </a:t>
            </a:r>
            <a:r>
              <a:rPr lang="bs-Latn-BA" dirty="0"/>
              <a:t>je napušteno korito rijeke. Pripada obalnim vlasnicima po istom načelu kao ostrvo. </a:t>
            </a:r>
          </a:p>
          <a:p>
            <a:endParaRPr lang="bs-Latn-BA" dirty="0"/>
          </a:p>
        </p:txBody>
      </p:sp>
    </p:spTree>
    <p:extLst>
      <p:ext uri="{BB962C8B-B14F-4D97-AF65-F5344CB8AC3E}">
        <p14:creationId xmlns:p14="http://schemas.microsoft.com/office/powerpoint/2010/main" val="150565272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PRERADBA STVARI (SPECIFICATIO) </a:t>
            </a:r>
            <a:r>
              <a:rPr lang="bs-Latn-BA" dirty="0"/>
              <a:t/>
            </a:r>
            <a:br>
              <a:rPr lang="bs-Latn-BA" dirty="0"/>
            </a:br>
            <a:endParaRPr lang="bs-Latn-BA" dirty="0"/>
          </a:p>
        </p:txBody>
      </p:sp>
      <p:sp>
        <p:nvSpPr>
          <p:cNvPr id="3" name="Content Placeholder 2"/>
          <p:cNvSpPr>
            <a:spLocks noGrp="1"/>
          </p:cNvSpPr>
          <p:nvPr>
            <p:ph idx="1"/>
          </p:nvPr>
        </p:nvSpPr>
        <p:spPr/>
        <p:txBody>
          <a:bodyPr/>
          <a:lstStyle/>
          <a:p>
            <a:r>
              <a:rPr lang="bs-Latn-BA" b="1" i="1" dirty="0"/>
              <a:t>Specificatio </a:t>
            </a:r>
            <a:r>
              <a:rPr lang="bs-Latn-BA" dirty="0"/>
              <a:t>je prerada jedne ili više stvari u drugu stvar koja se po ekonomsko-socijalnim mjerilima smatra novom i različitom (npr</a:t>
            </a:r>
            <a:r>
              <a:rPr lang="bs-Latn-BA" dirty="0" smtClean="0"/>
              <a:t>. vino </a:t>
            </a:r>
            <a:r>
              <a:rPr lang="bs-Latn-BA" dirty="0"/>
              <a:t>od </a:t>
            </a:r>
            <a:r>
              <a:rPr lang="bs-Latn-BA" dirty="0" smtClean="0"/>
              <a:t>grožđa</a:t>
            </a:r>
            <a:r>
              <a:rPr lang="bs-Latn-BA" dirty="0"/>
              <a:t>, prsten od zlata itd). </a:t>
            </a:r>
            <a:endParaRPr lang="bs-Latn-BA" dirty="0" smtClean="0"/>
          </a:p>
          <a:p>
            <a:r>
              <a:rPr lang="bs-Latn-BA" dirty="0" smtClean="0"/>
              <a:t>Ako </a:t>
            </a:r>
            <a:r>
              <a:rPr lang="bs-Latn-BA" dirty="0"/>
              <a:t>je </a:t>
            </a:r>
            <a:r>
              <a:rPr lang="bs-Latn-BA" dirty="0" smtClean="0"/>
              <a:t>prerađivač </a:t>
            </a:r>
            <a:r>
              <a:rPr lang="bs-Latn-BA" dirty="0"/>
              <a:t>preradio </a:t>
            </a:r>
            <a:r>
              <a:rPr lang="bs-Latn-BA" dirty="0" smtClean="0"/>
              <a:t>tuđu </a:t>
            </a:r>
            <a:r>
              <a:rPr lang="bs-Latn-BA" dirty="0"/>
              <a:t>stvar javlja se problem vlasništva na novom stvari. </a:t>
            </a:r>
            <a:endParaRPr lang="bs-Latn-BA" dirty="0" smtClean="0"/>
          </a:p>
          <a:p>
            <a:r>
              <a:rPr lang="bs-Latn-BA" dirty="0" smtClean="0"/>
              <a:t>Sabinovci </a:t>
            </a:r>
            <a:r>
              <a:rPr lang="bs-Latn-BA" dirty="0"/>
              <a:t>su vlasništvo nove stvari davali vlasniku materije, a Prokulovci </a:t>
            </a:r>
            <a:r>
              <a:rPr lang="bs-Latn-BA" dirty="0" smtClean="0"/>
              <a:t>prerađivaču</a:t>
            </a:r>
            <a:r>
              <a:rPr lang="bs-Latn-BA" dirty="0"/>
              <a:t>. </a:t>
            </a:r>
          </a:p>
        </p:txBody>
      </p:sp>
    </p:spTree>
    <p:extLst>
      <p:ext uri="{BB962C8B-B14F-4D97-AF65-F5344CB8AC3E}">
        <p14:creationId xmlns:p14="http://schemas.microsoft.com/office/powerpoint/2010/main" val="364709141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bs-Latn-BA" dirty="0"/>
              <a:t>Justinijan je pribjegao kompromisnom rješenju: nova stvar pripada vlasniku prvobitne stvari ako se može vratiti u staro stanje, u suprotnom pripada </a:t>
            </a:r>
            <a:r>
              <a:rPr lang="bs-Latn-BA" dirty="0" smtClean="0"/>
              <a:t>prerađivaču </a:t>
            </a:r>
            <a:r>
              <a:rPr lang="bs-Latn-BA" dirty="0"/>
              <a:t>ukoliko je isti u dobroj vjeri (</a:t>
            </a:r>
            <a:r>
              <a:rPr lang="bs-Latn-BA" b="1" i="1" dirty="0"/>
              <a:t>bona fides</a:t>
            </a:r>
            <a:r>
              <a:rPr lang="bs-Latn-BA" dirty="0" smtClean="0"/>
              <a:t>).</a:t>
            </a:r>
          </a:p>
          <a:p>
            <a:r>
              <a:rPr lang="bs-Latn-BA" dirty="0" smtClean="0"/>
              <a:t> Prerađivaču </a:t>
            </a:r>
            <a:r>
              <a:rPr lang="bs-Latn-BA" dirty="0"/>
              <a:t>nova stvar pripada uvijek ukoliko je on i suvlasnik materije. </a:t>
            </a:r>
            <a:endParaRPr lang="bs-Latn-BA" dirty="0" smtClean="0"/>
          </a:p>
          <a:p>
            <a:r>
              <a:rPr lang="bs-Latn-BA" dirty="0" smtClean="0"/>
              <a:t>Stranka </a:t>
            </a:r>
            <a:r>
              <a:rPr lang="bs-Latn-BA" dirty="0"/>
              <a:t>koja gubi svoj rad ili svoju materiju imala je zahtjev na nadoknadu štete. </a:t>
            </a:r>
          </a:p>
          <a:p>
            <a:endParaRPr lang="bs-Latn-BA" dirty="0"/>
          </a:p>
        </p:txBody>
      </p:sp>
    </p:spTree>
    <p:extLst>
      <p:ext uri="{BB962C8B-B14F-4D97-AF65-F5344CB8AC3E}">
        <p14:creationId xmlns:p14="http://schemas.microsoft.com/office/powerpoint/2010/main" val="3202906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r>
              <a:rPr lang="bs-Latn-BA" dirty="0"/>
              <a:t>- </a:t>
            </a:r>
            <a:r>
              <a:rPr lang="bs-Latn-BA" b="1" i="1" dirty="0"/>
              <a:t>res fungibiles </a:t>
            </a:r>
            <a:r>
              <a:rPr lang="bs-Latn-BA" dirty="0"/>
              <a:t>i </a:t>
            </a:r>
            <a:r>
              <a:rPr lang="bs-Latn-BA" b="1" i="1" dirty="0"/>
              <a:t>res non fungibiles</a:t>
            </a:r>
            <a:r>
              <a:rPr lang="bs-Latn-BA" dirty="0"/>
              <a:t>, odnosno zamjenjive i nezamjenjive stvari. </a:t>
            </a:r>
            <a:endParaRPr lang="bs-Latn-BA" dirty="0" smtClean="0"/>
          </a:p>
          <a:p>
            <a:r>
              <a:rPr lang="bs-Latn-BA" dirty="0" smtClean="0"/>
              <a:t>Zamjenjive </a:t>
            </a:r>
            <a:r>
              <a:rPr lang="bs-Latn-BA" dirty="0"/>
              <a:t>stvari su one koje svoj individualitet u pravnom prometu dobivaju putem mjerenja, vaganja i brojanja (npr</a:t>
            </a:r>
            <a:r>
              <a:rPr lang="bs-Latn-BA" dirty="0" smtClean="0"/>
              <a:t>. žito</a:t>
            </a:r>
            <a:r>
              <a:rPr lang="bs-Latn-BA" dirty="0"/>
              <a:t>, vino, tkanina, brašno itd). </a:t>
            </a:r>
            <a:endParaRPr lang="bs-Latn-BA" dirty="0" smtClean="0"/>
          </a:p>
          <a:p>
            <a:r>
              <a:rPr lang="bs-Latn-BA" dirty="0" smtClean="0"/>
              <a:t>Za </a:t>
            </a:r>
            <a:r>
              <a:rPr lang="bs-Latn-BA" dirty="0"/>
              <a:t>zamjenjive stvari važilo je pravilo </a:t>
            </a:r>
            <a:r>
              <a:rPr lang="bs-Latn-BA" b="1" i="1" dirty="0"/>
              <a:t>genera non pereum </a:t>
            </a:r>
            <a:r>
              <a:rPr lang="bs-Latn-BA" dirty="0"/>
              <a:t>ili “ništa ne propada”. </a:t>
            </a:r>
            <a:endParaRPr lang="bs-Latn-BA" dirty="0" smtClean="0"/>
          </a:p>
          <a:p>
            <a:r>
              <a:rPr lang="bs-Latn-BA" dirty="0" smtClean="0"/>
              <a:t>Ovo </a:t>
            </a:r>
            <a:r>
              <a:rPr lang="bs-Latn-BA" dirty="0"/>
              <a:t>pravilo nalazi značajnu primjenu u obveznom pravu, gdje se ugovorna strana ukoliko je dužna predati generičku (zamjenjivu) stvar, ne može pozivati na propast te stvari kao eventualni osnov neispunjenja obveze. </a:t>
            </a:r>
          </a:p>
        </p:txBody>
      </p:sp>
    </p:spTree>
    <p:extLst>
      <p:ext uri="{BB962C8B-B14F-4D97-AF65-F5344CB8AC3E}">
        <p14:creationId xmlns:p14="http://schemas.microsoft.com/office/powerpoint/2010/main" val="26817913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458200" cy="1143000"/>
          </a:xfrm>
        </p:spPr>
        <p:txBody>
          <a:bodyPr>
            <a:normAutofit fontScale="90000"/>
          </a:bodyPr>
          <a:lstStyle/>
          <a:p>
            <a:r>
              <a:rPr lang="bs-Latn-BA" b="1" u="sng" dirty="0"/>
              <a:t>COMIXTIO, CONFUSIO, FRUCTUS – PLOD </a:t>
            </a:r>
            <a:r>
              <a:rPr lang="bs-Latn-BA" dirty="0"/>
              <a:t/>
            </a:r>
            <a:br>
              <a:rPr lang="bs-Latn-BA" dirty="0"/>
            </a:br>
            <a:endParaRPr lang="bs-Latn-BA" dirty="0"/>
          </a:p>
        </p:txBody>
      </p:sp>
      <p:sp>
        <p:nvSpPr>
          <p:cNvPr id="3" name="Content Placeholder 2"/>
          <p:cNvSpPr>
            <a:spLocks noGrp="1"/>
          </p:cNvSpPr>
          <p:nvPr>
            <p:ph idx="1"/>
          </p:nvPr>
        </p:nvSpPr>
        <p:spPr>
          <a:xfrm>
            <a:off x="457200" y="1447800"/>
            <a:ext cx="8229600" cy="4678363"/>
          </a:xfrm>
        </p:spPr>
        <p:txBody>
          <a:bodyPr>
            <a:normAutofit fontScale="85000" lnSpcReduction="20000"/>
          </a:bodyPr>
          <a:lstStyle/>
          <a:p>
            <a:r>
              <a:rPr lang="bs-Latn-BA" b="1" i="1" dirty="0"/>
              <a:t>Commixtio </a:t>
            </a:r>
            <a:r>
              <a:rPr lang="bs-Latn-BA" dirty="0"/>
              <a:t>je miješanje pokretnih krutih stvari različitih vlasnika (npr. 2 hrpe žita). </a:t>
            </a:r>
            <a:endParaRPr lang="bs-Latn-BA" dirty="0" smtClean="0"/>
          </a:p>
          <a:p>
            <a:r>
              <a:rPr lang="bs-Latn-BA" b="1" i="1" dirty="0" smtClean="0"/>
              <a:t>Confusio </a:t>
            </a:r>
            <a:r>
              <a:rPr lang="bs-Latn-BA" dirty="0"/>
              <a:t>je miješanje tekućih stvari različitih vlasnika (npr.ulje ili vino). </a:t>
            </a:r>
            <a:endParaRPr lang="bs-Latn-BA" dirty="0" smtClean="0"/>
          </a:p>
          <a:p>
            <a:r>
              <a:rPr lang="bs-Latn-BA" dirty="0" smtClean="0"/>
              <a:t>Ovdje </a:t>
            </a:r>
            <a:r>
              <a:rPr lang="bs-Latn-BA" dirty="0"/>
              <a:t>ne dolazi do akcesije jer se ne može utvrditi glavna i sporedna stvar. </a:t>
            </a:r>
            <a:endParaRPr lang="bs-Latn-BA" dirty="0" smtClean="0"/>
          </a:p>
          <a:p>
            <a:r>
              <a:rPr lang="bs-Latn-BA" dirty="0" smtClean="0"/>
              <a:t>Ako </a:t>
            </a:r>
            <a:r>
              <a:rPr lang="bs-Latn-BA" dirty="0"/>
              <a:t>je rastavljanje pomiješanih stvari bilo moguće, svaki bi ostao vlasnikom svojih stvari. </a:t>
            </a:r>
            <a:endParaRPr lang="bs-Latn-BA" dirty="0" smtClean="0"/>
          </a:p>
          <a:p>
            <a:r>
              <a:rPr lang="bs-Latn-BA" dirty="0" smtClean="0"/>
              <a:t>Ako </a:t>
            </a:r>
            <a:r>
              <a:rPr lang="bs-Latn-BA" dirty="0"/>
              <a:t>razlučivanje nije bilo moguće, a miješanje se dogodilo voljom vlasnika, među vlasnicima je dolazilo do suvlasništva (</a:t>
            </a:r>
            <a:r>
              <a:rPr lang="bs-Latn-BA" i="1" dirty="0"/>
              <a:t>condominium</a:t>
            </a:r>
            <a:r>
              <a:rPr lang="bs-Latn-BA" dirty="0"/>
              <a:t>), u razmjeru vrijednosti pomiješanih stvari. </a:t>
            </a:r>
          </a:p>
        </p:txBody>
      </p:sp>
    </p:spTree>
    <p:extLst>
      <p:ext uri="{BB962C8B-B14F-4D97-AF65-F5344CB8AC3E}">
        <p14:creationId xmlns:p14="http://schemas.microsoft.com/office/powerpoint/2010/main" val="252186413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135563"/>
          </a:xfrm>
        </p:spPr>
        <p:txBody>
          <a:bodyPr>
            <a:normAutofit lnSpcReduction="10000"/>
          </a:bodyPr>
          <a:lstStyle/>
          <a:p>
            <a:r>
              <a:rPr lang="bs-Latn-BA" dirty="0"/>
              <a:t>Ako je miješanje izvršeno bez pristanka vlasnika, svaki ostaje vlasnikom svojih stvari, sa pravom reivindikacije na dio pomiješanih stvari koji odgovara vrijednosti njegove stvari. </a:t>
            </a:r>
          </a:p>
          <a:p>
            <a:r>
              <a:rPr lang="bs-Latn-BA" dirty="0"/>
              <a:t>Ako neko pomiješa svoj novac sa </a:t>
            </a:r>
            <a:r>
              <a:rPr lang="bs-Latn-BA" dirty="0" smtClean="0"/>
              <a:t>tuđim</a:t>
            </a:r>
            <a:r>
              <a:rPr lang="bs-Latn-BA" dirty="0"/>
              <a:t>, postaje vlasnik kompletnog novca, ukoliko se </a:t>
            </a:r>
            <a:r>
              <a:rPr lang="bs-Latn-BA" dirty="0" smtClean="0"/>
              <a:t>tuđi </a:t>
            </a:r>
            <a:r>
              <a:rPr lang="bs-Latn-BA" dirty="0"/>
              <a:t>novac ne može raspoznati i izlučiti. </a:t>
            </a:r>
            <a:endParaRPr lang="bs-Latn-BA" dirty="0" smtClean="0"/>
          </a:p>
          <a:p>
            <a:r>
              <a:rPr lang="bs-Latn-BA" dirty="0" smtClean="0"/>
              <a:t>Bivšem </a:t>
            </a:r>
            <a:r>
              <a:rPr lang="bs-Latn-BA" dirty="0"/>
              <a:t>vlasniku novca pripadala je samo lična tužba za naknadu štete, odnosno penalna </a:t>
            </a:r>
            <a:r>
              <a:rPr lang="bs-Latn-BA" b="1" i="1" dirty="0"/>
              <a:t>actio furti</a:t>
            </a:r>
            <a:r>
              <a:rPr lang="bs-Latn-BA" dirty="0"/>
              <a:t>. </a:t>
            </a:r>
          </a:p>
          <a:p>
            <a:endParaRPr lang="bs-Latn-BA" dirty="0"/>
          </a:p>
        </p:txBody>
      </p:sp>
    </p:spTree>
    <p:extLst>
      <p:ext uri="{BB962C8B-B14F-4D97-AF65-F5344CB8AC3E}">
        <p14:creationId xmlns:p14="http://schemas.microsoft.com/office/powerpoint/2010/main" val="295541915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r>
              <a:rPr lang="bs-Latn-BA" b="1" i="1" dirty="0"/>
              <a:t>Fructus. </a:t>
            </a:r>
            <a:r>
              <a:rPr lang="bs-Latn-BA" dirty="0"/>
              <a:t>Dok su plodovi spojeni sa plodonosnom stvari, oni su njen sastavni dio i ne mogu biti predmet samostalnog vlasništva. </a:t>
            </a:r>
            <a:endParaRPr lang="bs-Latn-BA" dirty="0" smtClean="0"/>
          </a:p>
          <a:p>
            <a:r>
              <a:rPr lang="bs-Latn-BA" dirty="0" smtClean="0"/>
              <a:t>Odvajanjem </a:t>
            </a:r>
            <a:r>
              <a:rPr lang="bs-Latn-BA" dirty="0"/>
              <a:t>(separacijom) plodova njihovo vlasništvo stiče vlasnik, ukoliko ne postoji emfiteuza. </a:t>
            </a:r>
            <a:endParaRPr lang="bs-Latn-BA" dirty="0" smtClean="0"/>
          </a:p>
          <a:p>
            <a:r>
              <a:rPr lang="bs-Latn-BA" dirty="0" smtClean="0"/>
              <a:t>Emfiteuta </a:t>
            </a:r>
            <a:r>
              <a:rPr lang="bs-Latn-BA" dirty="0"/>
              <a:t>i pošteni posjednik (</a:t>
            </a:r>
            <a:r>
              <a:rPr lang="bs-Latn-BA" b="1" i="1" dirty="0"/>
              <a:t>bonae fidei possessor</a:t>
            </a:r>
            <a:r>
              <a:rPr lang="bs-Latn-BA" dirty="0"/>
              <a:t>) imaju prednost pred vlasnikom, te i oni stiču plodove već separacijom. </a:t>
            </a:r>
            <a:endParaRPr lang="bs-Latn-BA" dirty="0" smtClean="0"/>
          </a:p>
          <a:p>
            <a:r>
              <a:rPr lang="bs-Latn-BA" dirty="0" smtClean="0"/>
              <a:t>Ostali </a:t>
            </a:r>
            <a:r>
              <a:rPr lang="bs-Latn-BA" dirty="0"/>
              <a:t>stvarnopravno ili ugovorni ovlaštenici stiču posjede tek </a:t>
            </a:r>
            <a:r>
              <a:rPr lang="bs-Latn-BA" b="1" dirty="0"/>
              <a:t>percepcijom</a:t>
            </a:r>
            <a:r>
              <a:rPr lang="bs-Latn-BA" dirty="0"/>
              <a:t>, tj.ubiranjem, odnosno uzimanjem plodova u posjed. </a:t>
            </a:r>
          </a:p>
          <a:p>
            <a:endParaRPr lang="bs-Latn-BA" dirty="0"/>
          </a:p>
        </p:txBody>
      </p:sp>
    </p:spTree>
    <p:extLst>
      <p:ext uri="{BB962C8B-B14F-4D97-AF65-F5344CB8AC3E}">
        <p14:creationId xmlns:p14="http://schemas.microsoft.com/office/powerpoint/2010/main" val="53026895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b="1" u="sng" dirty="0"/>
              <a:t>USUCAPIO </a:t>
            </a:r>
            <a:r>
              <a:rPr lang="bs-Latn-BA" dirty="0"/>
              <a:t/>
            </a:r>
            <a:br>
              <a:rPr lang="bs-Latn-BA" dirty="0"/>
            </a:br>
            <a:endParaRPr lang="bs-Latn-BA"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pPr lvl="0"/>
            <a:r>
              <a:rPr lang="bs-Latn-BA" b="1" i="1" dirty="0"/>
              <a:t>Usucapio </a:t>
            </a:r>
            <a:r>
              <a:rPr lang="bs-Latn-BA" b="1" i="1" dirty="0" smtClean="0"/>
              <a:t>je </a:t>
            </a:r>
            <a:r>
              <a:rPr lang="bs-Latn-BA" dirty="0" smtClean="0"/>
              <a:t>sticanje </a:t>
            </a:r>
            <a:r>
              <a:rPr lang="bs-Latn-BA" dirty="0"/>
              <a:t>vlasništva posjedovanjem stvari u neprekidnom trajanju </a:t>
            </a:r>
            <a:r>
              <a:rPr lang="bs-Latn-BA" dirty="0" smtClean="0"/>
              <a:t>određenog </a:t>
            </a:r>
            <a:r>
              <a:rPr lang="bs-Latn-BA" dirty="0"/>
              <a:t>zakonskog vremena. </a:t>
            </a:r>
            <a:endParaRPr lang="bs-Latn-BA" dirty="0" smtClean="0"/>
          </a:p>
          <a:p>
            <a:pPr lvl="0"/>
            <a:r>
              <a:rPr lang="bs-Latn-BA" dirty="0" smtClean="0"/>
              <a:t>To </a:t>
            </a:r>
            <a:r>
              <a:rPr lang="bs-Latn-BA" dirty="0"/>
              <a:t>je originarni način sticanja vlasništva jer posjednik nakon </a:t>
            </a:r>
            <a:r>
              <a:rPr lang="bs-Latn-BA" dirty="0" smtClean="0"/>
              <a:t>određenog </a:t>
            </a:r>
            <a:r>
              <a:rPr lang="bs-Latn-BA" dirty="0"/>
              <a:t>vremena stiče pravo vlasništva bez oslonca na pravo i volju prethodnog vlasnika. </a:t>
            </a:r>
            <a:endParaRPr lang="bs-Latn-BA" dirty="0" smtClean="0"/>
          </a:p>
          <a:p>
            <a:pPr lvl="0"/>
            <a:r>
              <a:rPr lang="bs-Latn-BA" dirty="0" smtClean="0"/>
              <a:t>Uzukapija </a:t>
            </a:r>
            <a:r>
              <a:rPr lang="bs-Latn-BA" dirty="0"/>
              <a:t>je institut koji služi za pretvaranje faktičkog u pravno stanje. </a:t>
            </a:r>
            <a:endParaRPr lang="bs-Latn-BA" dirty="0" smtClean="0"/>
          </a:p>
          <a:p>
            <a:pPr lvl="0"/>
            <a:r>
              <a:rPr lang="bs-Latn-BA" dirty="0" smtClean="0"/>
              <a:t>U </a:t>
            </a:r>
            <a:r>
              <a:rPr lang="bs-Latn-BA" dirty="0"/>
              <a:t>interesu svakog pravnog poretka je da se faktička situacija koja traje </a:t>
            </a:r>
            <a:r>
              <a:rPr lang="bs-Latn-BA" dirty="0" smtClean="0"/>
              <a:t>određeno </a:t>
            </a:r>
            <a:r>
              <a:rPr lang="bs-Latn-BA" dirty="0"/>
              <a:t>vrijeme, pravno uobliči i verificira.</a:t>
            </a:r>
          </a:p>
          <a:p>
            <a:endParaRPr lang="bs-Latn-BA" dirty="0"/>
          </a:p>
        </p:txBody>
      </p:sp>
    </p:spTree>
    <p:extLst>
      <p:ext uri="{BB962C8B-B14F-4D97-AF65-F5344CB8AC3E}">
        <p14:creationId xmlns:p14="http://schemas.microsoft.com/office/powerpoint/2010/main" val="355156265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lnSpcReduction="10000"/>
          </a:bodyPr>
          <a:lstStyle/>
          <a:p>
            <a:r>
              <a:rPr lang="bs-Latn-BA" dirty="0"/>
              <a:t>Uzukapija je prvobitno bila regulisana Zakonom XII ploča koji je dao osnovna rješenja ovog instituta za staro civilno pravo. </a:t>
            </a:r>
            <a:endParaRPr lang="bs-Latn-BA" dirty="0" smtClean="0"/>
          </a:p>
          <a:p>
            <a:r>
              <a:rPr lang="bs-Latn-BA" dirty="0" smtClean="0"/>
              <a:t>Ovaj </a:t>
            </a:r>
            <a:r>
              <a:rPr lang="bs-Latn-BA" dirty="0"/>
              <a:t>zakon je odredio da se vlast na pokretnoj stvari stiče njenim posjedovanjem kroz godinu dana, a na nepokretnoj stvari kroz 2 godine. </a:t>
            </a:r>
            <a:endParaRPr lang="bs-Latn-BA" dirty="0" smtClean="0"/>
          </a:p>
          <a:p>
            <a:r>
              <a:rPr lang="bs-Latn-BA" dirty="0" smtClean="0"/>
              <a:t>Zakon </a:t>
            </a:r>
            <a:r>
              <a:rPr lang="bs-Latn-BA" dirty="0"/>
              <a:t>je odredio da predmetom uzukapije ne mogu biti tzv.res furtive (ukradene stvari) ili res in possesse (silom oduzete stvari), zatim </a:t>
            </a:r>
            <a:r>
              <a:rPr lang="bs-Latn-BA" dirty="0" smtClean="0"/>
              <a:t>međe</a:t>
            </a:r>
            <a:r>
              <a:rPr lang="bs-Latn-BA" dirty="0"/>
              <a:t>, prostor pred grobovima i urnama, kao ni stvari res mancipi, </a:t>
            </a:r>
            <a:r>
              <a:rPr lang="bs-Latn-BA" dirty="0" smtClean="0"/>
              <a:t>otuđene </a:t>
            </a:r>
            <a:r>
              <a:rPr lang="bs-Latn-BA" dirty="0"/>
              <a:t>od strane žene bez njenog tutora.</a:t>
            </a:r>
          </a:p>
          <a:p>
            <a:endParaRPr lang="bs-Latn-BA" dirty="0"/>
          </a:p>
        </p:txBody>
      </p:sp>
    </p:spTree>
    <p:extLst>
      <p:ext uri="{BB962C8B-B14F-4D97-AF65-F5344CB8AC3E}">
        <p14:creationId xmlns:p14="http://schemas.microsoft.com/office/powerpoint/2010/main" val="373175531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bs-Latn-BA" dirty="0"/>
              <a:t>Uzukapija je najčešću primjenu nalazila za pretvaranje bonitarnog vlasništva i poštenog posjeda u civilno vlasništvo. </a:t>
            </a:r>
            <a:endParaRPr lang="bs-Latn-BA" dirty="0" smtClean="0"/>
          </a:p>
          <a:p>
            <a:r>
              <a:rPr lang="bs-Latn-BA" dirty="0" smtClean="0"/>
              <a:t>U </a:t>
            </a:r>
            <a:r>
              <a:rPr lang="bs-Latn-BA" dirty="0"/>
              <a:t>periodu principata, kada su vladajući slojevi putem uzukapije ozakonili svoje velike zemljišne posjede i kada je trebalo ograničiti širinu primjene uzukapije, pravni poredak uvodi čitav niz pretpostavki za uzukapiju. </a:t>
            </a:r>
          </a:p>
        </p:txBody>
      </p:sp>
    </p:spTree>
    <p:extLst>
      <p:ext uri="{BB962C8B-B14F-4D97-AF65-F5344CB8AC3E}">
        <p14:creationId xmlns:p14="http://schemas.microsoft.com/office/powerpoint/2010/main" val="242271977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211763"/>
          </a:xfrm>
        </p:spPr>
        <p:txBody>
          <a:bodyPr>
            <a:normAutofit/>
          </a:bodyPr>
          <a:lstStyle/>
          <a:p>
            <a:r>
              <a:rPr lang="bs-Latn-BA" dirty="0"/>
              <a:t>Te pretpostavke su:</a:t>
            </a:r>
          </a:p>
          <a:p>
            <a:r>
              <a:rPr lang="bs-Latn-BA" dirty="0"/>
              <a:t>- res habilis ili sposobna stvar – u ovom pogledu proširen je krug stvari koje su izuzete iz uzukapije sa miraznim zemljištima, imovinom fiska i cara, te stvarima minora.</a:t>
            </a:r>
          </a:p>
          <a:p>
            <a:endParaRPr lang="bs-Latn-BA" dirty="0"/>
          </a:p>
        </p:txBody>
      </p:sp>
    </p:spTree>
    <p:extLst>
      <p:ext uri="{BB962C8B-B14F-4D97-AF65-F5344CB8AC3E}">
        <p14:creationId xmlns:p14="http://schemas.microsoft.com/office/powerpoint/2010/main" val="318227106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715000"/>
          </a:xfrm>
        </p:spPr>
        <p:txBody>
          <a:bodyPr>
            <a:normAutofit fontScale="85000" lnSpcReduction="20000"/>
          </a:bodyPr>
          <a:lstStyle/>
          <a:p>
            <a:r>
              <a:rPr lang="bs-Latn-BA" dirty="0"/>
              <a:t>- iusta causa usucapionis ili pravni razlog, osnov, pravni titulus uzukapije koji opravdava uzimanje stvari u posjed. </a:t>
            </a:r>
            <a:endParaRPr lang="bs-Latn-BA" dirty="0" smtClean="0"/>
          </a:p>
          <a:p>
            <a:r>
              <a:rPr lang="bs-Latn-BA" dirty="0" smtClean="0"/>
              <a:t>Tu </a:t>
            </a:r>
            <a:r>
              <a:rPr lang="bs-Latn-BA" dirty="0"/>
              <a:t>se kao razlog može pojaviti onaj pravni posao koji je po svojoj prirodi usmjeren na sticanje vlasništva, kao npr. proemptore, gdje je pravni razlog kupoprodaja; prodote – pravni razlog je davanje miraza, prodoratione – pravni razlog je poklon, darovanje, proherede – pravni razlog </a:t>
            </a:r>
            <a:r>
              <a:rPr lang="bs-Latn-BA" dirty="0" smtClean="0"/>
              <a:t>nasljeđivanje </a:t>
            </a:r>
            <a:r>
              <a:rPr lang="bs-Latn-BA" dirty="0"/>
              <a:t>itd. </a:t>
            </a:r>
            <a:endParaRPr lang="bs-Latn-BA" dirty="0" smtClean="0"/>
          </a:p>
          <a:p>
            <a:r>
              <a:rPr lang="bs-Latn-BA" dirty="0" smtClean="0"/>
              <a:t>Ovdje </a:t>
            </a:r>
            <a:r>
              <a:rPr lang="bs-Latn-BA" dirty="0"/>
              <a:t>se javlja problem tzv.putativnog (umišljenog) titulusa gdje dvije stranke u zabludi smatraju da postoji neki pravni osnov, dok on u stvarnosti ne postoji. </a:t>
            </a:r>
            <a:endParaRPr lang="bs-Latn-BA" dirty="0" smtClean="0"/>
          </a:p>
          <a:p>
            <a:r>
              <a:rPr lang="bs-Latn-BA" dirty="0" smtClean="0"/>
              <a:t>Pravne </a:t>
            </a:r>
            <a:r>
              <a:rPr lang="bs-Latn-BA" dirty="0"/>
              <a:t>dileme je razriješilo Justinijanovo pravo, odredivši da subjektivni ili putativni titulus nije dovoljan, nego da je potrebna egzistencija stvarnog, realnog titulusa.</a:t>
            </a:r>
          </a:p>
          <a:p>
            <a:endParaRPr lang="bs-Latn-BA" dirty="0"/>
          </a:p>
        </p:txBody>
      </p:sp>
    </p:spTree>
    <p:extLst>
      <p:ext uri="{BB962C8B-B14F-4D97-AF65-F5344CB8AC3E}">
        <p14:creationId xmlns:p14="http://schemas.microsoft.com/office/powerpoint/2010/main" val="2023489032"/>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fontScale="92500" lnSpcReduction="10000"/>
          </a:bodyPr>
          <a:lstStyle/>
          <a:p>
            <a:r>
              <a:rPr lang="bs-Latn-BA" dirty="0"/>
              <a:t>- bonae fides ili dobra vjera predstavlja uvjerenje posjednika u ispravnost i zakonitost njegovog posjeda. </a:t>
            </a:r>
            <a:endParaRPr lang="bs-Latn-BA" dirty="0" smtClean="0"/>
          </a:p>
          <a:p>
            <a:r>
              <a:rPr lang="bs-Latn-BA" dirty="0" smtClean="0"/>
              <a:t>Pošteni </a:t>
            </a:r>
            <a:r>
              <a:rPr lang="bs-Latn-BA" dirty="0"/>
              <a:t>posjednik smatra da pri sticanju posjeda nije </a:t>
            </a:r>
            <a:r>
              <a:rPr lang="bs-Latn-BA" dirty="0" smtClean="0"/>
              <a:t>vrijeđao </a:t>
            </a:r>
            <a:r>
              <a:rPr lang="bs-Latn-BA" dirty="0"/>
              <a:t>ničija prava</a:t>
            </a:r>
            <a:r>
              <a:rPr lang="bs-Latn-BA" dirty="0" smtClean="0"/>
              <a:t>.</a:t>
            </a:r>
          </a:p>
          <a:p>
            <a:r>
              <a:rPr lang="bs-Latn-BA" dirty="0" smtClean="0"/>
              <a:t> </a:t>
            </a:r>
            <a:r>
              <a:rPr lang="bs-Latn-BA" dirty="0"/>
              <a:t>Ovo uvjerenje, ova bonae fides mora postojati u času sticanja posjeda. </a:t>
            </a:r>
            <a:endParaRPr lang="bs-Latn-BA" dirty="0" smtClean="0"/>
          </a:p>
          <a:p>
            <a:r>
              <a:rPr lang="bs-Latn-BA" dirty="0" smtClean="0"/>
              <a:t>Na </a:t>
            </a:r>
            <a:r>
              <a:rPr lang="bs-Latn-BA" dirty="0"/>
              <a:t>to se nadovezuje princip malae fides superveniens non nocet – “naknadno pridošla zla vjera neće imati uticaja na valjanost uzukapije”. </a:t>
            </a:r>
            <a:endParaRPr lang="bs-Latn-BA" dirty="0" smtClean="0"/>
          </a:p>
          <a:p>
            <a:r>
              <a:rPr lang="bs-Latn-BA" dirty="0" smtClean="0"/>
              <a:t>Bonae </a:t>
            </a:r>
            <a:r>
              <a:rPr lang="bs-Latn-BA" dirty="0"/>
              <a:t>fides se uvijek pretpostavlja. </a:t>
            </a:r>
            <a:endParaRPr lang="bs-Latn-BA" dirty="0" smtClean="0"/>
          </a:p>
          <a:p>
            <a:r>
              <a:rPr lang="bs-Latn-BA" dirty="0" smtClean="0"/>
              <a:t>Suprotno </a:t>
            </a:r>
            <a:r>
              <a:rPr lang="bs-Latn-BA" dirty="0"/>
              <a:t>se mora dokazati.</a:t>
            </a:r>
          </a:p>
          <a:p>
            <a:endParaRPr lang="bs-Latn-BA" dirty="0"/>
          </a:p>
        </p:txBody>
      </p:sp>
    </p:spTree>
    <p:extLst>
      <p:ext uri="{BB962C8B-B14F-4D97-AF65-F5344CB8AC3E}">
        <p14:creationId xmlns:p14="http://schemas.microsoft.com/office/powerpoint/2010/main" val="50560704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bs-Latn-BA" dirty="0"/>
              <a:t>- usus – posjed mora biti neprekinut. </a:t>
            </a:r>
            <a:endParaRPr lang="bs-Latn-BA" dirty="0" smtClean="0"/>
          </a:p>
          <a:p>
            <a:r>
              <a:rPr lang="bs-Latn-BA" dirty="0" smtClean="0"/>
              <a:t>Ukoliko dođe </a:t>
            </a:r>
            <a:r>
              <a:rPr lang="bs-Latn-BA" dirty="0"/>
              <a:t>do prekida posjedovanja, pa kasnije do ponovne uspostave posjeda, rok uzukapije bi počinjao ponovo teći. </a:t>
            </a:r>
            <a:endParaRPr lang="bs-Latn-BA" dirty="0" smtClean="0"/>
          </a:p>
          <a:p>
            <a:r>
              <a:rPr lang="bs-Latn-BA" dirty="0" smtClean="0"/>
              <a:t>Podizanjem </a:t>
            </a:r>
            <a:r>
              <a:rPr lang="bs-Latn-BA" dirty="0"/>
              <a:t>vlasničke tužbe uzukapija se nije prekidala.</a:t>
            </a:r>
          </a:p>
          <a:p>
            <a:endParaRPr lang="bs-Latn-BA" dirty="0"/>
          </a:p>
        </p:txBody>
      </p:sp>
    </p:spTree>
    <p:extLst>
      <p:ext uri="{BB962C8B-B14F-4D97-AF65-F5344CB8AC3E}">
        <p14:creationId xmlns:p14="http://schemas.microsoft.com/office/powerpoint/2010/main" val="2029200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775</TotalTime>
  <Words>7854</Words>
  <Application>Microsoft Office PowerPoint</Application>
  <PresentationFormat>On-screen Show (4:3)</PresentationFormat>
  <Paragraphs>429</Paragraphs>
  <Slides>120</Slides>
  <Notes>0</Notes>
  <HiddenSlides>0</HiddenSlides>
  <MMClips>0</MMClips>
  <ScaleCrop>false</ScaleCrop>
  <HeadingPairs>
    <vt:vector size="4" baseType="variant">
      <vt:variant>
        <vt:lpstr>Theme</vt:lpstr>
      </vt:variant>
      <vt:variant>
        <vt:i4>1</vt:i4>
      </vt:variant>
      <vt:variant>
        <vt:lpstr>Slide Titles</vt:lpstr>
      </vt:variant>
      <vt:variant>
        <vt:i4>120</vt:i4>
      </vt:variant>
    </vt:vector>
  </HeadingPairs>
  <TitlesOfParts>
    <vt:vector size="121" baseType="lpstr">
      <vt:lpstr>Office Theme</vt:lpstr>
      <vt:lpstr>Institucije rimskog prava I</vt:lpstr>
      <vt:lpstr>PODJELE STVARI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POJAM I VRSTE POSJEDA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STICANJE I GUBITAK POSJEDA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ZAŠTITA POSJEDA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POJAM I VRSTE STVARNIH PRAVA  </vt:lpstr>
      <vt:lpstr>PowerPoint Presentation</vt:lpstr>
      <vt:lpstr>PowerPoint Presentation</vt:lpstr>
      <vt:lpstr>PowerPoint Presentation</vt:lpstr>
      <vt:lpstr>POJAM I VRSTE VLASNIŠTVA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SUVLASNIŠTVO (CONDOMINIUM)  </vt:lpstr>
      <vt:lpstr>PowerPoint Presentation</vt:lpstr>
      <vt:lpstr>PowerPoint Presentation</vt:lpstr>
      <vt:lpstr>PowerPoint Presentation</vt:lpstr>
      <vt:lpstr>PowerPoint Presentation</vt:lpstr>
      <vt:lpstr>PowerPoint Presentation</vt:lpstr>
      <vt:lpstr>PowerPoint Presentation</vt:lpstr>
      <vt:lpstr>OGRANIČENJE VLASNIŠTVA  </vt:lpstr>
      <vt:lpstr>PowerPoint Presentation</vt:lpstr>
      <vt:lpstr>PowerPoint Presentation</vt:lpstr>
      <vt:lpstr>PowerPoint Presentation</vt:lpstr>
      <vt:lpstr>PowerPoint Presentation</vt:lpstr>
      <vt:lpstr>PowerPoint Presentation</vt:lpstr>
      <vt:lpstr>OKUPACIJA (OCCUPATIO)  </vt:lpstr>
      <vt:lpstr>PowerPoint Presentation</vt:lpstr>
      <vt:lpstr>PowerPoint Presentation</vt:lpstr>
      <vt:lpstr>  NALAZ BLAGA (THESAURUS)  </vt:lpstr>
      <vt:lpstr>PowerPoint Presentation</vt:lpstr>
      <vt:lpstr>PRIRAŠTAJ (ACCESSIO)  </vt:lpstr>
      <vt:lpstr>PowerPoint Presentation</vt:lpstr>
      <vt:lpstr>PowerPoint Presentation</vt:lpstr>
      <vt:lpstr>PowerPoint Presentation</vt:lpstr>
      <vt:lpstr>PowerPoint Presentation</vt:lpstr>
      <vt:lpstr>PowerPoint Presentation</vt:lpstr>
      <vt:lpstr>PRERADBA STVARI (SPECIFICATIO)  </vt:lpstr>
      <vt:lpstr>PowerPoint Presentation</vt:lpstr>
      <vt:lpstr>COMIXTIO, CONFUSIO, FRUCTUS – PLOD  </vt:lpstr>
      <vt:lpstr>PowerPoint Presentation</vt:lpstr>
      <vt:lpstr>PowerPoint Presentation</vt:lpstr>
      <vt:lpstr>USUCAPIO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MANCIPATIO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IN IURE CESSIO </vt:lpstr>
      <vt:lpstr>PowerPoint Presentation</vt:lpstr>
      <vt:lpstr>PowerPoint Presentation</vt:lpstr>
      <vt:lpstr>TRADITIO </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Institucije rimskog prava I</dc:title>
  <dc:creator>PFK2</dc:creator>
  <cp:lastModifiedBy>PFK.LAP2</cp:lastModifiedBy>
  <cp:revision>49</cp:revision>
  <dcterms:created xsi:type="dcterms:W3CDTF">2006-08-16T00:00:00Z</dcterms:created>
  <dcterms:modified xsi:type="dcterms:W3CDTF">2018-11-16T10:26:14Z</dcterms:modified>
</cp:coreProperties>
</file>