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98" r:id="rId3"/>
    <p:sldId id="399" r:id="rId4"/>
    <p:sldId id="400" r:id="rId5"/>
    <p:sldId id="401" r:id="rId6"/>
    <p:sldId id="402" r:id="rId7"/>
    <p:sldId id="403" r:id="rId8"/>
    <p:sldId id="404" r:id="rId9"/>
    <p:sldId id="405" r:id="rId10"/>
    <p:sldId id="406" r:id="rId11"/>
    <p:sldId id="40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Institucije rimskog prava I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994641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bs-Latn-BA" dirty="0" smtClean="0"/>
              <a:t>Persona physica</a:t>
            </a:r>
            <a:endParaRPr lang="bs-Latn-BA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altLang="sr-Latn-RS" smtClean="0"/>
              <a:t>Postanak fizičke osobe:</a:t>
            </a:r>
          </a:p>
          <a:p>
            <a:r>
              <a:rPr lang="bs-Latn-BA" altLang="sr-Latn-RS" smtClean="0"/>
              <a:t>dijete mora biti odvojeno od majčine utrobe</a:t>
            </a:r>
          </a:p>
          <a:p>
            <a:r>
              <a:rPr lang="bs-Latn-BA" altLang="sr-Latn-RS" smtClean="0"/>
              <a:t>dijete se mora roditi živo</a:t>
            </a:r>
          </a:p>
          <a:p>
            <a:r>
              <a:rPr lang="bs-Latn-BA" altLang="sr-Latn-RS" smtClean="0"/>
              <a:t>dijete mora biti nošeno 6 mjeseci</a:t>
            </a:r>
          </a:p>
          <a:p>
            <a:r>
              <a:rPr lang="bs-Latn-BA" altLang="sr-Latn-RS" smtClean="0"/>
              <a:t>dijete mora imati ljudski oblik</a:t>
            </a:r>
          </a:p>
        </p:txBody>
      </p:sp>
    </p:spTree>
    <p:extLst>
      <p:ext uri="{BB962C8B-B14F-4D97-AF65-F5344CB8AC3E}">
        <p14:creationId xmlns:p14="http://schemas.microsoft.com/office/powerpoint/2010/main" val="244844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484784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bs-Latn-BA" i="1" dirty="0" smtClean="0"/>
              <a:t>Fictio Nasciturus</a:t>
            </a:r>
            <a:endParaRPr lang="bs-Latn-BA" i="1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39750" y="2781300"/>
            <a:ext cx="8229600" cy="4525963"/>
          </a:xfrm>
        </p:spPr>
        <p:txBody>
          <a:bodyPr/>
          <a:lstStyle/>
          <a:p>
            <a:r>
              <a:rPr lang="bs-Latn-BA" altLang="sr-Latn-RS" i="1" smtClean="0">
                <a:latin typeface="Harlow Solid Italic" pitchFamily="82" charset="0"/>
              </a:rPr>
              <a:t>Nasciturus pro iam nato habetur , quotiens de comodis eius agitur</a:t>
            </a:r>
          </a:p>
        </p:txBody>
      </p:sp>
    </p:spTree>
    <p:extLst>
      <p:ext uri="{BB962C8B-B14F-4D97-AF65-F5344CB8AC3E}">
        <p14:creationId xmlns:p14="http://schemas.microsoft.com/office/powerpoint/2010/main" val="348620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PRAVNE ILI JURISTIČKE OSOBE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Jurističke osobe su socijalne tvorevine kojima pravni poredak priznaje svojstvo subjekta prava. </a:t>
            </a:r>
            <a:endParaRPr lang="bs-Latn-BA" dirty="0" smtClean="0"/>
          </a:p>
          <a:p>
            <a:r>
              <a:rPr lang="bs-Latn-BA" dirty="0" smtClean="0"/>
              <a:t>Pravnu </a:t>
            </a:r>
            <a:r>
              <a:rPr lang="bs-Latn-BA" dirty="0"/>
              <a:t>i poslovnu sposobnost stiču aktom osnivanja. </a:t>
            </a:r>
            <a:endParaRPr lang="bs-Latn-BA" dirty="0" smtClean="0"/>
          </a:p>
          <a:p>
            <a:r>
              <a:rPr lang="bs-Latn-BA" dirty="0" smtClean="0"/>
              <a:t>Do </a:t>
            </a:r>
            <a:r>
              <a:rPr lang="bs-Latn-BA" dirty="0"/>
              <a:t>osnivanja jurističkih osoba dolazi iz potrebe zadovoljenja nekih potreba i interesa pojedinca, koje on sam ne može zadovoljiti. </a:t>
            </a:r>
            <a:endParaRPr lang="bs-Latn-BA" dirty="0" smtClean="0"/>
          </a:p>
          <a:p>
            <a:r>
              <a:rPr lang="bs-Latn-BA" dirty="0" smtClean="0"/>
              <a:t>Kao </a:t>
            </a:r>
            <a:r>
              <a:rPr lang="bs-Latn-BA" dirty="0"/>
              <a:t>osnov učenja o jurističkim osobama Rimljani su ostavili princip: </a:t>
            </a:r>
            <a:r>
              <a:rPr lang="bs-Latn-BA" i="1" dirty="0"/>
              <a:t>“Ono što duguje pravna osoba ne duguje pojedinac, a ono što duguje pojedinac ne duguje pravna osoba”. </a:t>
            </a:r>
            <a:endParaRPr lang="bs-Latn-BA" i="1" dirty="0" smtClean="0"/>
          </a:p>
          <a:p>
            <a:r>
              <a:rPr lang="bs-Latn-BA" dirty="0" smtClean="0"/>
              <a:t>Ovaj </a:t>
            </a:r>
            <a:r>
              <a:rPr lang="bs-Latn-BA" dirty="0"/>
              <a:t>princip bio je osnov za teorijska tumačenja. </a:t>
            </a:r>
          </a:p>
        </p:txBody>
      </p:sp>
    </p:spTree>
    <p:extLst>
      <p:ext uri="{BB962C8B-B14F-4D97-AF65-F5344CB8AC3E}">
        <p14:creationId xmlns:p14="http://schemas.microsoft.com/office/powerpoint/2010/main" val="60637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Fizičko lice stupa u pravni promet ako ima pravnu volju. </a:t>
            </a:r>
            <a:endParaRPr lang="bs-Latn-BA" dirty="0" smtClean="0"/>
          </a:p>
          <a:p>
            <a:r>
              <a:rPr lang="bs-Latn-BA" dirty="0" smtClean="0"/>
              <a:t>Ulazak </a:t>
            </a:r>
            <a:r>
              <a:rPr lang="bs-Latn-BA" dirty="0"/>
              <a:t>u pravni promet predstavlja očitovanje volje prema vanjskom svijetu, pismeno ili ponašanjem. </a:t>
            </a:r>
            <a:endParaRPr lang="bs-Latn-BA" dirty="0" smtClean="0"/>
          </a:p>
          <a:p>
            <a:r>
              <a:rPr lang="bs-Latn-BA" dirty="0" smtClean="0"/>
              <a:t>Tim </a:t>
            </a:r>
            <a:r>
              <a:rPr lang="bs-Latn-BA" dirty="0"/>
              <a:t>očitovanjem ćemo sklopiti ugovor ili možda počiniti neko krivično djelo. </a:t>
            </a:r>
            <a:endParaRPr lang="bs-Latn-BA" dirty="0" smtClean="0"/>
          </a:p>
          <a:p>
            <a:r>
              <a:rPr lang="bs-Latn-BA" dirty="0" smtClean="0"/>
              <a:t>Ta </a:t>
            </a:r>
            <a:r>
              <a:rPr lang="bs-Latn-BA" dirty="0"/>
              <a:t>volja se formira kroz organe jurističke osobe koji upravljaju jurističkom osobom. </a:t>
            </a:r>
            <a:endParaRPr lang="bs-Latn-BA" dirty="0" smtClean="0"/>
          </a:p>
          <a:p>
            <a:r>
              <a:rPr lang="bs-Latn-BA" dirty="0" smtClean="0"/>
              <a:t>Svaka </a:t>
            </a:r>
            <a:r>
              <a:rPr lang="bs-Latn-BA" dirty="0"/>
              <a:t>juristička osoba ima organe koji njome upravljaju. </a:t>
            </a:r>
            <a:endParaRPr lang="bs-Latn-BA" dirty="0" smtClean="0"/>
          </a:p>
          <a:p>
            <a:r>
              <a:rPr lang="bs-Latn-BA" dirty="0" smtClean="0"/>
              <a:t>Volja </a:t>
            </a:r>
            <a:r>
              <a:rPr lang="bs-Latn-BA" dirty="0"/>
              <a:t>se </a:t>
            </a:r>
            <a:r>
              <a:rPr lang="bs-Latn-BA" dirty="0" smtClean="0"/>
              <a:t>formira </a:t>
            </a:r>
            <a:r>
              <a:rPr lang="bs-Latn-BA" dirty="0"/>
              <a:t>u tom organu i daje se ovlaštenim licima. </a:t>
            </a:r>
            <a:endParaRPr lang="bs-Latn-BA" dirty="0" smtClean="0"/>
          </a:p>
          <a:p>
            <a:r>
              <a:rPr lang="bs-Latn-BA" dirty="0" smtClean="0"/>
              <a:t>Kasnija </a:t>
            </a:r>
            <a:r>
              <a:rPr lang="bs-Latn-BA" dirty="0"/>
              <a:t>pravna nauka izdiferencirala je 3 tipa jurističkih osoba: korporacije, zavodi i zaklade. </a:t>
            </a:r>
          </a:p>
        </p:txBody>
      </p:sp>
    </p:spTree>
    <p:extLst>
      <p:ext uri="{BB962C8B-B14F-4D97-AF65-F5344CB8AC3E}">
        <p14:creationId xmlns:p14="http://schemas.microsoft.com/office/powerpoint/2010/main" val="805865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vi-VN" dirty="0"/>
              <a:t>Suštinu korporacija čini udruživanje više fizičkih osoba u svrhu zadovoljavanja određenih ciljeva, dok suštinu zavoda i zaklada čini imovina koja treba poslužiti određenoj svrsi. </a:t>
            </a:r>
            <a:endParaRPr lang="bs-Latn-BA" dirty="0" smtClean="0"/>
          </a:p>
          <a:p>
            <a:r>
              <a:rPr lang="vi-VN" dirty="0" smtClean="0"/>
              <a:t>Zaklada </a:t>
            </a:r>
            <a:r>
              <a:rPr lang="vi-VN" dirty="0"/>
              <a:t>je jedan od oblika jurističke osobe, gdje je neka imovina ostavljena “od nekog za nešto”. </a:t>
            </a:r>
            <a:endParaRPr lang="bs-Latn-BA" dirty="0" smtClean="0"/>
          </a:p>
          <a:p>
            <a:r>
              <a:rPr lang="vi-VN" dirty="0" smtClean="0"/>
              <a:t>Najpoznatija </a:t>
            </a:r>
            <a:r>
              <a:rPr lang="vi-VN" dirty="0"/>
              <a:t>zaklada je Nobelova nagrada.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29025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dirty="0"/>
              <a:t>O prirodi jurističke osobe bile su u pandektnoj nauci postavljene različite teorije: </a:t>
            </a:r>
          </a:p>
          <a:p>
            <a:r>
              <a:rPr lang="bs-Latn-BA" dirty="0"/>
              <a:t>Teorija fikcije i personifikacije polazi od stanovišta da pravnim subjektom po svojoj prirodnoj naravi može biti samo čovjek.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pravnu osobu djeluju njeni zastupnici. </a:t>
            </a:r>
            <a:endParaRPr lang="bs-Latn-BA" dirty="0" smtClean="0"/>
          </a:p>
          <a:p>
            <a:r>
              <a:rPr lang="bs-Latn-BA" dirty="0" smtClean="0"/>
              <a:t>Ovu </a:t>
            </a:r>
            <a:r>
              <a:rPr lang="bs-Latn-BA" dirty="0"/>
              <a:t>teoriju zastupali su već glosatori, a postavio ju je Savigny.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12570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Teoriju realne egzistencije postavio je germanist Gierke. </a:t>
            </a:r>
            <a:endParaRPr lang="bs-Latn-BA" dirty="0" smtClean="0"/>
          </a:p>
          <a:p>
            <a:r>
              <a:rPr lang="bs-Latn-BA" dirty="0" smtClean="0"/>
              <a:t>Ona </a:t>
            </a:r>
            <a:r>
              <a:rPr lang="bs-Latn-BA" dirty="0"/>
              <a:t>pravnu osobu smatra za realnu osobu koju sačinjava kod korporacija ukupnost pojedinaca, a kod zaklada volja zakladitelja.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pravnu osobu po ovoj teoriji ne djeluju zastupnici, nego njeni organi koji manifestuju volju pravne osobe. </a:t>
            </a:r>
          </a:p>
          <a:p>
            <a:r>
              <a:rPr lang="bs-Latn-BA" dirty="0"/>
              <a:t>U Rimu se kao jurističke osobe pojavljuju rimska država, gradovi, općine, udruženja, crkva itd.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79879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vi-VN" dirty="0"/>
              <a:t>Rimska država (</a:t>
            </a:r>
            <a:r>
              <a:rPr lang="vi-VN" i="1" dirty="0"/>
              <a:t>populus Romanus</a:t>
            </a:r>
            <a:r>
              <a:rPr lang="vi-VN" dirty="0"/>
              <a:t>) nastupa prema pojedincu kao poseban pravni subjekt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U pravnim poslovima sa pojedincima zastupali su državu magistrati, po normama i u okviru javnog prava, a ne privatnog prava. </a:t>
            </a:r>
            <a:endParaRPr lang="bs-Latn-BA" dirty="0" smtClean="0"/>
          </a:p>
          <a:p>
            <a:r>
              <a:rPr lang="vi-VN" dirty="0" smtClean="0"/>
              <a:t>Sa </a:t>
            </a:r>
            <a:r>
              <a:rPr lang="vi-VN" dirty="0"/>
              <a:t>stanovišta privatnog prava državna imovina </a:t>
            </a:r>
            <a:r>
              <a:rPr lang="vi-VN" i="1" dirty="0"/>
              <a:t>res publicae </a:t>
            </a:r>
            <a:r>
              <a:rPr lang="vi-VN" dirty="0"/>
              <a:t>ukazuje se kao ničije stvari, tj.kao stvari koje ne pripadaju ni jednom građaninu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Ta imovina pripada državnoj blagajni – </a:t>
            </a:r>
            <a:r>
              <a:rPr lang="vi-VN" i="1" dirty="0"/>
              <a:t>aerarium populi romani</a:t>
            </a:r>
            <a:r>
              <a:rPr lang="vi-VN" dirty="0"/>
              <a:t>. </a:t>
            </a:r>
            <a:endParaRPr lang="bs-Latn-BA" dirty="0" smtClean="0"/>
          </a:p>
          <a:p>
            <a:r>
              <a:rPr lang="vi-VN" dirty="0" smtClean="0"/>
              <a:t>U </a:t>
            </a:r>
            <a:r>
              <a:rPr lang="vi-VN" dirty="0"/>
              <a:t>doba pricipata se uz </a:t>
            </a:r>
            <a:r>
              <a:rPr lang="vi-VN" i="1" dirty="0"/>
              <a:t>aerarium</a:t>
            </a:r>
            <a:r>
              <a:rPr lang="vi-VN" dirty="0"/>
              <a:t> javlja i </a:t>
            </a:r>
            <a:r>
              <a:rPr lang="vi-VN" i="1" dirty="0"/>
              <a:t>fiscus</a:t>
            </a:r>
            <a:r>
              <a:rPr lang="vi-VN" dirty="0"/>
              <a:t> kao državna imovina od prihoda carskih provincija, kojom upravlja car. </a:t>
            </a:r>
            <a:endParaRPr lang="bs-Latn-BA" dirty="0" smtClean="0"/>
          </a:p>
          <a:p>
            <a:r>
              <a:rPr lang="vi-VN" dirty="0" smtClean="0"/>
              <a:t>Kao </a:t>
            </a:r>
            <a:r>
              <a:rPr lang="vi-VN" dirty="0"/>
              <a:t>careva imovina, </a:t>
            </a:r>
            <a:r>
              <a:rPr lang="vi-VN" i="1" dirty="0"/>
              <a:t>fiscus</a:t>
            </a:r>
            <a:r>
              <a:rPr lang="vi-VN" dirty="0"/>
              <a:t> je u svojim odnosima sa građanima potpadao pod privatno pravo.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599313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Gradske općine su nakon pripajanja rimskoj državi većinom zadržavale svoju samoupravu, dakle javno pravnu osobnost.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doba principata, u pogledu imovinskih odnosa sve općine postale su subjektima privatnog prava. </a:t>
            </a:r>
          </a:p>
        </p:txBody>
      </p:sp>
    </p:spTree>
    <p:extLst>
      <p:ext uri="{BB962C8B-B14F-4D97-AF65-F5344CB8AC3E}">
        <p14:creationId xmlns:p14="http://schemas.microsoft.com/office/powerpoint/2010/main" val="3447834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Udruženja su postojala u Rimu još od starih vremena (različita obrtnička udruženja, udruženja trgovaca i različita pobožna društva).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kasnije doba važna su društva za otkup državnih prihoda (</a:t>
            </a:r>
            <a:r>
              <a:rPr lang="bs-Latn-BA" i="1" dirty="0"/>
              <a:t>societates publicanorum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klasičnom pravu, za osnivanje društva trebala su barem 3 člana (</a:t>
            </a:r>
            <a:r>
              <a:rPr lang="bs-Latn-BA" i="1" dirty="0"/>
              <a:t>tres facium collegium</a:t>
            </a:r>
            <a:r>
              <a:rPr lang="bs-Latn-BA" dirty="0"/>
              <a:t>). </a:t>
            </a:r>
          </a:p>
          <a:p>
            <a:r>
              <a:rPr lang="bs-Latn-BA" dirty="0"/>
              <a:t>U kršćansko doba crkve su osnivale </a:t>
            </a:r>
            <a:r>
              <a:rPr lang="bs-Latn-BA" i="1" dirty="0"/>
              <a:t>piae causae</a:t>
            </a:r>
            <a:r>
              <a:rPr lang="bs-Latn-BA" dirty="0"/>
              <a:t>, tj</a:t>
            </a:r>
            <a:r>
              <a:rPr lang="bs-Latn-BA" dirty="0" smtClean="0"/>
              <a:t>. zaklade </a:t>
            </a:r>
            <a:r>
              <a:rPr lang="bs-Latn-BA" dirty="0"/>
              <a:t>za razne pobožne i dobrotvorne svrhe (podizanje crkava, samostana, bolnica, sirotišta itd).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59833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612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Institucije rimskog prava I</vt:lpstr>
      <vt:lpstr>PRAVNE ILI JURISTIČKE OSOBE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Persona physica</vt:lpstr>
      <vt:lpstr>Fictio Nasciturus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PFK2</cp:lastModifiedBy>
  <cp:revision>36</cp:revision>
  <dcterms:created xsi:type="dcterms:W3CDTF">2006-08-16T00:00:00Z</dcterms:created>
  <dcterms:modified xsi:type="dcterms:W3CDTF">2015-11-28T10:48:25Z</dcterms:modified>
</cp:coreProperties>
</file>