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1" r:id="rId21"/>
    <p:sldId id="372" r:id="rId22"/>
    <p:sldId id="373" r:id="rId23"/>
    <p:sldId id="374" r:id="rId24"/>
    <p:sldId id="375" r:id="rId25"/>
    <p:sldId id="376" r:id="rId26"/>
    <p:sldId id="370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87" r:id="rId38"/>
    <p:sldId id="388" r:id="rId39"/>
    <p:sldId id="389" r:id="rId40"/>
    <p:sldId id="390" r:id="rId41"/>
    <p:sldId id="391" r:id="rId42"/>
    <p:sldId id="392" r:id="rId43"/>
    <p:sldId id="393" r:id="rId44"/>
    <p:sldId id="394" r:id="rId45"/>
    <p:sldId id="395" r:id="rId46"/>
    <p:sldId id="396" r:id="rId47"/>
    <p:sldId id="397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946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Rob se razlikovao od životinja i drugih stvari po tome što je on ipak čovjek, te se vlast nad robom zvala </a:t>
            </a:r>
            <a:r>
              <a:rPr lang="bs-Latn-BA" i="1" dirty="0"/>
              <a:t>domicia potestas </a:t>
            </a:r>
            <a:r>
              <a:rPr lang="bs-Latn-BA" dirty="0"/>
              <a:t>(a ne </a:t>
            </a:r>
            <a:r>
              <a:rPr lang="bs-Latn-BA" i="1" dirty="0"/>
              <a:t>dominium</a:t>
            </a:r>
            <a:r>
              <a:rPr lang="bs-Latn-BA" dirty="0"/>
              <a:t> za životinje i stvari). </a:t>
            </a:r>
            <a:endParaRPr lang="bs-Latn-BA" dirty="0" smtClean="0"/>
          </a:p>
          <a:p>
            <a:r>
              <a:rPr lang="bs-Latn-BA" dirty="0" smtClean="0"/>
              <a:t>Već </a:t>
            </a:r>
            <a:r>
              <a:rPr lang="bs-Latn-BA" dirty="0"/>
              <a:t>u starije doba roba su zvali </a:t>
            </a:r>
            <a:r>
              <a:rPr lang="bs-Latn-BA" dirty="0" smtClean="0"/>
              <a:t>oruđe </a:t>
            </a:r>
            <a:r>
              <a:rPr lang="bs-Latn-BA" dirty="0"/>
              <a:t>koje govori (</a:t>
            </a:r>
            <a:r>
              <a:rPr lang="bs-Latn-BA" i="1" dirty="0"/>
              <a:t>instrumentum vocale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Svome </a:t>
            </a:r>
            <a:r>
              <a:rPr lang="bs-Latn-BA" dirty="0"/>
              <a:t>gospodaru je mogao samo sticati, nikako ga obavezivati. </a:t>
            </a:r>
            <a:endParaRPr lang="bs-Latn-BA" dirty="0" smtClean="0"/>
          </a:p>
          <a:p>
            <a:r>
              <a:rPr lang="bs-Latn-BA" dirty="0" smtClean="0"/>
              <a:t>Iznimke </a:t>
            </a:r>
            <a:r>
              <a:rPr lang="bs-Latn-BA" dirty="0"/>
              <a:t>u obavezivanju gospodara su: gospodar odgovara za obaveze iz robovih delikata; ako je roba postavio sa </a:t>
            </a:r>
            <a:r>
              <a:rPr lang="bs-Latn-BA" dirty="0" smtClean="0"/>
              <a:t>poslovođu </a:t>
            </a:r>
            <a:r>
              <a:rPr lang="bs-Latn-BA" dirty="0"/>
              <a:t>neke radnje ili kapetana broda, ili ga ovlastio da sklapa pravne poslove, gospodar je mogao biti tužen. </a:t>
            </a:r>
          </a:p>
        </p:txBody>
      </p:sp>
    </p:spTree>
    <p:extLst>
      <p:ext uri="{BB962C8B-B14F-4D97-AF65-F5344CB8AC3E}">
        <p14:creationId xmlns:p14="http://schemas.microsoft.com/office/powerpoint/2010/main" val="3412946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Gospodar je mogao usvojiti i jedan drugi način, gdje je njegova odgovornost bila samo ograničena. </a:t>
            </a:r>
            <a:endParaRPr lang="bs-Latn-BA" dirty="0" smtClean="0"/>
          </a:p>
          <a:p>
            <a:r>
              <a:rPr lang="bs-Latn-BA" dirty="0" smtClean="0"/>
              <a:t>On </a:t>
            </a:r>
            <a:r>
              <a:rPr lang="bs-Latn-BA" dirty="0"/>
              <a:t>bi </a:t>
            </a:r>
            <a:r>
              <a:rPr lang="bs-Latn-BA" dirty="0" smtClean="0"/>
              <a:t>određenu </a:t>
            </a:r>
            <a:r>
              <a:rPr lang="bs-Latn-BA" dirty="0"/>
              <a:t>imovinsku masu robu samo prepustio na slobodno upravljanje i faktičko korištenje </a:t>
            </a:r>
            <a:r>
              <a:rPr lang="bs-Latn-BA" i="1" dirty="0"/>
              <a:t>peculium</a:t>
            </a:r>
            <a:r>
              <a:rPr lang="bs-Latn-BA" dirty="0"/>
              <a:t>, pa je pravno gospodar vlasnik pekulija i uvijek ih je mogao uzeti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Zaradom od pekulija robovi bi se otkupljivali, a gospodari su izvlačili veliku korist. </a:t>
            </a:r>
            <a:endParaRPr lang="bs-Latn-BA" dirty="0" smtClean="0"/>
          </a:p>
          <a:p>
            <a:r>
              <a:rPr lang="bs-Latn-BA" dirty="0" smtClean="0"/>
              <a:t>Upravljajući </a:t>
            </a:r>
            <a:r>
              <a:rPr lang="bs-Latn-BA" dirty="0"/>
              <a:t>pekulijom mogao je rob sklapati pravne poslove i sa gospodarom. </a:t>
            </a:r>
            <a:endParaRPr lang="bs-Latn-BA" dirty="0" smtClean="0"/>
          </a:p>
          <a:p>
            <a:r>
              <a:rPr lang="bs-Latn-BA" dirty="0" smtClean="0"/>
              <a:t>Takve </a:t>
            </a:r>
            <a:r>
              <a:rPr lang="bs-Latn-BA" dirty="0"/>
              <a:t>obaveze su bile </a:t>
            </a:r>
            <a:r>
              <a:rPr lang="bs-Latn-BA" dirty="0" smtClean="0"/>
              <a:t>neotuđive </a:t>
            </a:r>
            <a:r>
              <a:rPr lang="bs-Latn-BA" dirty="0"/>
              <a:t>(</a:t>
            </a:r>
            <a:r>
              <a:rPr lang="bs-Latn-BA" i="1" dirty="0"/>
              <a:t>obligatio naturalis</a:t>
            </a:r>
            <a:r>
              <a:rPr lang="bs-Latn-BA" dirty="0"/>
              <a:t>), ali ih je gospodar u slučaju akcije </a:t>
            </a:r>
            <a:r>
              <a:rPr lang="bs-Latn-BA" i="1" dirty="0"/>
              <a:t>de peculio </a:t>
            </a:r>
            <a:r>
              <a:rPr lang="bs-Latn-BA" dirty="0"/>
              <a:t>mogao prvenstveno odbiti od pekulija. </a:t>
            </a:r>
          </a:p>
        </p:txBody>
      </p:sp>
    </p:spTree>
    <p:extLst>
      <p:ext uri="{BB962C8B-B14F-4D97-AF65-F5344CB8AC3E}">
        <p14:creationId xmlns:p14="http://schemas.microsoft.com/office/powerpoint/2010/main" val="224210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Izvorni i najstariji način postanka ropstva je zarobljavanje neprijatelja u ratu. </a:t>
            </a:r>
            <a:endParaRPr lang="bs-Latn-BA" dirty="0" smtClean="0"/>
          </a:p>
          <a:p>
            <a:r>
              <a:rPr lang="bs-Latn-BA" dirty="0" smtClean="0"/>
              <a:t>Ropstvo </a:t>
            </a:r>
            <a:r>
              <a:rPr lang="bs-Latn-BA" dirty="0"/>
              <a:t>je nasljedno stanje, pa se dijete ropkinje smatra robom bez obzira ko mu je otac. </a:t>
            </a:r>
            <a:endParaRPr lang="bs-Latn-BA" dirty="0" smtClean="0"/>
          </a:p>
          <a:p>
            <a:r>
              <a:rPr lang="bs-Latn-BA" dirty="0" smtClean="0"/>
              <a:t>Po </a:t>
            </a:r>
            <a:r>
              <a:rPr lang="bs-Latn-BA" dirty="0"/>
              <a:t>klasičnom pravu carskog doba, dijete ropkinje se smatralo slobodnim ako je majka od začeća do poroda, makar i za kraće vrijeme, bila slobodna. </a:t>
            </a:r>
          </a:p>
        </p:txBody>
      </p:sp>
    </p:spTree>
    <p:extLst>
      <p:ext uri="{BB962C8B-B14F-4D97-AF65-F5344CB8AC3E}">
        <p14:creationId xmlns:p14="http://schemas.microsoft.com/office/powerpoint/2010/main" val="620008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I slobodan čovjek mogao je postati rob i to: </a:t>
            </a:r>
          </a:p>
          <a:p>
            <a:r>
              <a:rPr lang="bs-Latn-BA" dirty="0"/>
              <a:t>a) Po zakoniku XII ploča dužnik u ovršnom postupku mogao je biti prodat u ropstvo </a:t>
            </a:r>
            <a:r>
              <a:rPr lang="bs-Latn-BA" i="1" dirty="0"/>
              <a:t>trans </a:t>
            </a:r>
            <a:r>
              <a:rPr lang="bs-Latn-BA" i="1" dirty="0" smtClean="0"/>
              <a:t>Tiberium</a:t>
            </a:r>
            <a:r>
              <a:rPr lang="bs-Latn-BA" dirty="0"/>
              <a:t>, tj. u inostranstvo, kao i oni koji se ne odazovu procjeni ili novačenju (regrutovanju). </a:t>
            </a:r>
          </a:p>
          <a:p>
            <a:r>
              <a:rPr lang="bs-Latn-BA" dirty="0"/>
              <a:t>b) Ako bi se slobodan čovjek dao prodati kao rob, pa poslije dokazivanja slobode sa prijateljem koji ga je prodao podijelio kupovninu, pretor bi mu uskratio parnicu o slobodi (</a:t>
            </a:r>
            <a:r>
              <a:rPr lang="bs-Latn-BA" i="1" dirty="0"/>
              <a:t>vindicatio in libertatem</a:t>
            </a:r>
            <a:r>
              <a:rPr lang="bs-Latn-BA" dirty="0"/>
              <a:t>), dakle prodani je ostajao rob. </a:t>
            </a:r>
          </a:p>
          <a:p>
            <a:r>
              <a:rPr lang="bs-Latn-BA" dirty="0"/>
              <a:t>c) Rimljanka koja je živjela u spolnoj vezi (</a:t>
            </a:r>
            <a:r>
              <a:rPr lang="bs-Latn-BA" i="1" dirty="0"/>
              <a:t>contubernium</a:t>
            </a:r>
            <a:r>
              <a:rPr lang="bs-Latn-BA" dirty="0"/>
              <a:t>) sa </a:t>
            </a:r>
            <a:r>
              <a:rPr lang="bs-Latn-BA" dirty="0" smtClean="0"/>
              <a:t>tuđim </a:t>
            </a:r>
            <a:r>
              <a:rPr lang="bs-Latn-BA" dirty="0"/>
              <a:t>robom uprkos gospodarevoj zabrani;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38314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Državni robovi radi kazne (</a:t>
            </a:r>
            <a:r>
              <a:rPr lang="bs-Latn-BA" i="1" dirty="0"/>
              <a:t>servi poenae</a:t>
            </a:r>
            <a:r>
              <a:rPr lang="bs-Latn-BA" dirty="0"/>
              <a:t>) u carsko doba, postajali bi državni </a:t>
            </a:r>
            <a:r>
              <a:rPr lang="bs-Latn-BA" dirty="0" smtClean="0"/>
              <a:t>osuđenici </a:t>
            </a:r>
            <a:r>
              <a:rPr lang="bs-Latn-BA" dirty="0"/>
              <a:t>na najteže kazne (rad u rudnicima, borba sa zvijerima, smaknuće), a njihova imovina pripala bi državi. </a:t>
            </a:r>
          </a:p>
          <a:p>
            <a:r>
              <a:rPr lang="bs-Latn-BA" dirty="0"/>
              <a:t>Rob je mogao steći slobodu aktom manumisije, odnosno </a:t>
            </a:r>
            <a:r>
              <a:rPr lang="bs-Latn-BA" dirty="0" smtClean="0"/>
              <a:t>oslobađanja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5519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MANUMISIJE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Akt </a:t>
            </a:r>
            <a:r>
              <a:rPr lang="bs-Latn-BA" dirty="0" smtClean="0"/>
              <a:t>oslobađanja </a:t>
            </a:r>
            <a:r>
              <a:rPr lang="bs-Latn-BA" dirty="0"/>
              <a:t>roba od vlasti gospodara naziva se mamumisija. </a:t>
            </a:r>
            <a:endParaRPr lang="bs-Latn-BA" dirty="0" smtClean="0"/>
          </a:p>
          <a:p>
            <a:r>
              <a:rPr lang="bs-Latn-BA" dirty="0" smtClean="0"/>
              <a:t>Postoje </a:t>
            </a:r>
            <a:r>
              <a:rPr lang="bs-Latn-BA" dirty="0"/>
              <a:t>2 skupine manumisije: </a:t>
            </a:r>
          </a:p>
          <a:p>
            <a:r>
              <a:rPr lang="bs-Latn-BA" dirty="0"/>
              <a:t>1. Manumisija po civilnom pravu </a:t>
            </a:r>
          </a:p>
          <a:p>
            <a:r>
              <a:rPr lang="bs-Latn-BA" dirty="0"/>
              <a:t>2. Manumisija po pretorskom pravu.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57909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U manumisiju po civilnom pravu obraja se: </a:t>
            </a:r>
          </a:p>
          <a:p>
            <a:r>
              <a:rPr lang="bs-Latn-BA" dirty="0"/>
              <a:t>a) </a:t>
            </a:r>
            <a:r>
              <a:rPr lang="bs-Latn-BA" i="1" dirty="0"/>
              <a:t>Manumissio vindicta </a:t>
            </a:r>
            <a:r>
              <a:rPr lang="bs-Latn-BA" dirty="0"/>
              <a:t>je </a:t>
            </a:r>
            <a:r>
              <a:rPr lang="bs-Latn-BA" dirty="0" smtClean="0"/>
              <a:t>oslobađanje </a:t>
            </a:r>
            <a:r>
              <a:rPr lang="bs-Latn-BA" dirty="0"/>
              <a:t>roba u obliku fiktivne parnice o slobodi. </a:t>
            </a:r>
            <a:endParaRPr lang="bs-Latn-BA" dirty="0" smtClean="0"/>
          </a:p>
          <a:p>
            <a:r>
              <a:rPr lang="bs-Latn-BA" dirty="0" smtClean="0"/>
              <a:t>Pred </a:t>
            </a:r>
            <a:r>
              <a:rPr lang="bs-Latn-BA" dirty="0"/>
              <a:t>magistratom bi neki </a:t>
            </a:r>
            <a:r>
              <a:rPr lang="bs-Latn-BA" dirty="0" smtClean="0"/>
              <a:t>građanin</a:t>
            </a:r>
            <a:r>
              <a:rPr lang="bs-Latn-BA" dirty="0"/>
              <a:t>, dodirnuvši roba štapićem, propisanim riječima ustvrdio da je dotični rob slobodan. </a:t>
            </a:r>
            <a:endParaRPr lang="bs-Latn-BA" dirty="0" smtClean="0"/>
          </a:p>
          <a:p>
            <a:r>
              <a:rPr lang="bs-Latn-BA" dirty="0" smtClean="0"/>
              <a:t>Gospodar </a:t>
            </a:r>
            <a:r>
              <a:rPr lang="bs-Latn-BA" dirty="0"/>
              <a:t>bi šutio i ne bi se opirao toj tvrdnji, a magistrat bi potvrdio robovu slobodu.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41007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bs-Latn-BA" dirty="0"/>
              <a:t>b) Manumissio testamento je </a:t>
            </a:r>
            <a:r>
              <a:rPr lang="bs-Latn-BA" dirty="0" smtClean="0"/>
              <a:t>oslobađanje </a:t>
            </a:r>
            <a:r>
              <a:rPr lang="bs-Latn-BA" dirty="0"/>
              <a:t>roba putem oporuke (testamenta), tako što gospodar mora u svojoj oporuci zapovjednim riječima odrediti da je rob slobodan. </a:t>
            </a:r>
          </a:p>
          <a:p>
            <a:r>
              <a:rPr lang="bs-Latn-BA" dirty="0"/>
              <a:t>c) </a:t>
            </a:r>
            <a:r>
              <a:rPr lang="bs-Latn-BA" i="1" dirty="0"/>
              <a:t>Manumissio censu </a:t>
            </a:r>
            <a:r>
              <a:rPr lang="bs-Latn-BA" dirty="0"/>
              <a:t>vrši se upisivanjem roba, uz pristanak gospodara, prilikom cenza </a:t>
            </a:r>
            <a:r>
              <a:rPr lang="bs-Latn-BA" dirty="0" smtClean="0"/>
              <a:t>među </a:t>
            </a:r>
            <a:r>
              <a:rPr lang="bs-Latn-BA" dirty="0"/>
              <a:t>slobodne </a:t>
            </a:r>
            <a:r>
              <a:rPr lang="bs-Latn-BA" dirty="0" smtClean="0"/>
              <a:t>građane </a:t>
            </a:r>
            <a:r>
              <a:rPr lang="bs-Latn-BA" dirty="0"/>
              <a:t>u spiskovima cenza. </a:t>
            </a:r>
            <a:endParaRPr lang="bs-Latn-BA" dirty="0" smtClean="0"/>
          </a:p>
          <a:p>
            <a:r>
              <a:rPr lang="bs-Latn-BA" dirty="0" smtClean="0"/>
              <a:t>Nestankom </a:t>
            </a:r>
            <a:r>
              <a:rPr lang="bs-Latn-BA" dirty="0"/>
              <a:t>cenza u početku carstva otpala je i ova manumisija.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8457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Civilne manumisije imale su puni učinak jer je rob </a:t>
            </a:r>
            <a:r>
              <a:rPr lang="bs-Latn-BA" dirty="0" smtClean="0"/>
              <a:t>oslobođen </a:t>
            </a:r>
            <a:r>
              <a:rPr lang="bs-Latn-BA" dirty="0"/>
              <a:t>kroz jednu od ovih manumisija dobijao potpunu slobodu, status slobodnog čovjeka kao da je ingenui (</a:t>
            </a:r>
            <a:r>
              <a:rPr lang="bs-Latn-BA" dirty="0" smtClean="0"/>
              <a:t>rođen </a:t>
            </a:r>
            <a:r>
              <a:rPr lang="bs-Latn-BA" dirty="0"/>
              <a:t>kao slobodan). </a:t>
            </a:r>
          </a:p>
          <a:p>
            <a:r>
              <a:rPr lang="bs-Latn-BA" dirty="0"/>
              <a:t>U pretorske manumisije spadaju: </a:t>
            </a:r>
          </a:p>
          <a:p>
            <a:r>
              <a:rPr lang="bs-Latn-BA" dirty="0"/>
              <a:t>a) </a:t>
            </a:r>
            <a:r>
              <a:rPr lang="bs-Latn-BA" i="1" dirty="0"/>
              <a:t>Manumissio per epistulam </a:t>
            </a:r>
            <a:r>
              <a:rPr lang="bs-Latn-BA" dirty="0"/>
              <a:t>– gospodar u nekom pismu napiše da je njegov rob slobodan. </a:t>
            </a:r>
          </a:p>
          <a:p>
            <a:r>
              <a:rPr lang="bs-Latn-BA" dirty="0"/>
              <a:t>b) </a:t>
            </a:r>
            <a:r>
              <a:rPr lang="bs-Latn-BA" i="1" dirty="0"/>
              <a:t>Manumissio inter amicos </a:t>
            </a:r>
            <a:r>
              <a:rPr lang="bs-Latn-BA" dirty="0"/>
              <a:t>– gospodar izjavom </a:t>
            </a:r>
            <a:r>
              <a:rPr lang="bs-Latn-BA" dirty="0" smtClean="0"/>
              <a:t>među </a:t>
            </a:r>
            <a:r>
              <a:rPr lang="bs-Latn-BA" dirty="0"/>
              <a:t>prijateljima </a:t>
            </a:r>
            <a:r>
              <a:rPr lang="bs-Latn-BA" dirty="0" smtClean="0"/>
              <a:t>oslobađa </a:t>
            </a:r>
            <a:r>
              <a:rPr lang="bs-Latn-BA" dirty="0"/>
              <a:t>roba. </a:t>
            </a:r>
          </a:p>
          <a:p>
            <a:r>
              <a:rPr lang="bs-Latn-BA" dirty="0"/>
              <a:t>c) </a:t>
            </a:r>
            <a:r>
              <a:rPr lang="bs-Latn-BA" i="1" dirty="0"/>
              <a:t>Manumissio per menzam </a:t>
            </a:r>
            <a:r>
              <a:rPr lang="bs-Latn-BA" dirty="0"/>
              <a:t>– ako gospodar pozove roba na večeru, rob postaje slobodan. </a:t>
            </a:r>
          </a:p>
          <a:p>
            <a:r>
              <a:rPr lang="bs-Latn-BA" dirty="0"/>
              <a:t>d) </a:t>
            </a:r>
            <a:r>
              <a:rPr lang="bs-Latn-BA" i="1" dirty="0"/>
              <a:t>Manumissio in ecclesia </a:t>
            </a:r>
            <a:r>
              <a:rPr lang="bs-Latn-BA" dirty="0"/>
              <a:t>– kada gospodar pozove roba da obave neki vjerski obred, rob postaje slobodan.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09832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Ove manumisije su neformalne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Nisu imale veliki učinak. </a:t>
            </a:r>
            <a:endParaRPr lang="bs-Latn-BA" dirty="0" smtClean="0"/>
          </a:p>
          <a:p>
            <a:r>
              <a:rPr lang="bs-Latn-BA" dirty="0" smtClean="0"/>
              <a:t>Robovi oslobođeni </a:t>
            </a:r>
            <a:r>
              <a:rPr lang="bs-Latn-BA" dirty="0"/>
              <a:t>ovim manumisijama dobivali su status </a:t>
            </a:r>
            <a:r>
              <a:rPr lang="bs-Latn-BA" i="1" dirty="0"/>
              <a:t>Latina junijana</a:t>
            </a:r>
            <a:r>
              <a:rPr lang="bs-Latn-BA" dirty="0"/>
              <a:t>, za koje se kaže da žive kao slobodni, a umiru kao robovi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Ovako </a:t>
            </a:r>
            <a:r>
              <a:rPr lang="bs-Latn-BA" dirty="0" smtClean="0"/>
              <a:t>oslobođeni </a:t>
            </a:r>
            <a:r>
              <a:rPr lang="bs-Latn-BA" dirty="0"/>
              <a:t>robovi nisu imali sposobnost oporučnog raspolaganja svojim imovinom poslije smrti, već je njihova imovina poslije njihove smrti pripadala patronu, odnosno njihovom bivšem gospodaru. </a:t>
            </a:r>
            <a:endParaRPr lang="bs-Latn-BA" dirty="0" smtClean="0"/>
          </a:p>
          <a:p>
            <a:r>
              <a:rPr lang="bs-Latn-BA" dirty="0"/>
              <a:t>Tek Justinijan je ukinuo ovu kategoriju </a:t>
            </a:r>
            <a:r>
              <a:rPr lang="bs-Latn-BA" dirty="0" smtClean="0"/>
              <a:t>oslobođenika </a:t>
            </a:r>
            <a:r>
              <a:rPr lang="bs-Latn-BA" dirty="0"/>
              <a:t>i svim manumisijama priznao punopravni učinak. </a:t>
            </a:r>
          </a:p>
        </p:txBody>
      </p:sp>
    </p:spTree>
    <p:extLst>
      <p:ext uri="{BB962C8B-B14F-4D97-AF65-F5344CB8AC3E}">
        <p14:creationId xmlns:p14="http://schemas.microsoft.com/office/powerpoint/2010/main" val="271179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PRAVNA I POSLOVNA SPOSOBNOST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Statusno pravo je skup pravnih pravila kojima se regulišu pitanja pojedinca u nekom društvu. </a:t>
            </a:r>
            <a:endParaRPr lang="bs-Latn-BA" dirty="0" smtClean="0"/>
          </a:p>
          <a:p>
            <a:r>
              <a:rPr lang="bs-Latn-BA" dirty="0" smtClean="0"/>
              <a:t>Pravni </a:t>
            </a:r>
            <a:r>
              <a:rPr lang="bs-Latn-BA" dirty="0"/>
              <a:t>subjekt je biće koje može biti nosilac prava i dužnosti. </a:t>
            </a:r>
            <a:endParaRPr lang="bs-Latn-BA" dirty="0" smtClean="0"/>
          </a:p>
          <a:p>
            <a:r>
              <a:rPr lang="bs-Latn-BA" dirty="0" smtClean="0"/>
              <a:t>Kada </a:t>
            </a:r>
            <a:r>
              <a:rPr lang="bs-Latn-BA" dirty="0"/>
              <a:t>govorimo o statusu subjekta prava, susrećemo se sa 2 sposobnosti subjekata prava: pravna sposobnost i djelatna sposobnost. </a:t>
            </a:r>
          </a:p>
        </p:txBody>
      </p:sp>
    </p:spTree>
    <p:extLst>
      <p:ext uri="{BB962C8B-B14F-4D97-AF65-F5344CB8AC3E}">
        <p14:creationId xmlns:p14="http://schemas.microsoft.com/office/powerpoint/2010/main" val="2394137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PATRONAT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Oslobađanjem roba gospodar dobiva status patrona, a rob postaje oslobobođen – libertin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Njihov međusobni odnos se ne prekida u potpunosti. </a:t>
            </a:r>
            <a:endParaRPr lang="bs-Latn-BA" dirty="0" smtClean="0"/>
          </a:p>
          <a:p>
            <a:r>
              <a:rPr lang="vi-VN" dirty="0" smtClean="0"/>
              <a:t>Dolazi </a:t>
            </a:r>
            <a:r>
              <a:rPr lang="vi-VN" dirty="0"/>
              <a:t>do transformacije tog odnosa u novi patronatski odnos koji se karakteriše međusobnim uzajamnim dužnostima. </a:t>
            </a:r>
            <a:endParaRPr lang="bs-Latn-BA" dirty="0" smtClean="0"/>
          </a:p>
          <a:p>
            <a:r>
              <a:rPr lang="vi-VN" dirty="0" smtClean="0"/>
              <a:t>Libertinova </a:t>
            </a:r>
            <a:r>
              <a:rPr lang="vi-VN" dirty="0"/>
              <a:t>zavisnost od patrona regulisana je patronatskim pravom. </a:t>
            </a:r>
            <a:endParaRPr lang="bs-Latn-BA" dirty="0" smtClean="0"/>
          </a:p>
          <a:p>
            <a:r>
              <a:rPr lang="vi-VN" dirty="0" smtClean="0"/>
              <a:t>Oslobođenik </a:t>
            </a:r>
            <a:r>
              <a:rPr lang="vi-VN" dirty="0"/>
              <a:t>je morao stalno izražavati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zahvalnost </a:t>
            </a:r>
            <a:r>
              <a:rPr lang="vi-VN" dirty="0"/>
              <a:t>za slobode koje su mu dodijeljene, a u slučaju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grube </a:t>
            </a:r>
            <a:r>
              <a:rPr lang="vi-VN" dirty="0"/>
              <a:t>nezahvalnosti gospodar je mogao pokrenuti postupak za ponovno vraćanje libertina u ropski položaj.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629282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Između patrona i libertina nije dozvoljeno međusobno optuživanje i svjedočenje koje bi teretilo suprotnu stranu. </a:t>
            </a:r>
            <a:endParaRPr lang="bs-Latn-BA" dirty="0" smtClean="0"/>
          </a:p>
          <a:p>
            <a:r>
              <a:rPr lang="vi-VN" dirty="0" smtClean="0"/>
              <a:t>Postojala </a:t>
            </a:r>
            <a:r>
              <a:rPr lang="vi-VN" dirty="0"/>
              <a:t>je dužnost međusobnog izdržavanja u slučaju bolesti, nesposobnosti, dužnost podizanja spomenika itd. </a:t>
            </a:r>
            <a:endParaRPr lang="bs-Latn-BA" dirty="0" smtClean="0"/>
          </a:p>
          <a:p>
            <a:r>
              <a:rPr lang="vi-VN" dirty="0" smtClean="0"/>
              <a:t>Patronu </a:t>
            </a:r>
            <a:r>
              <a:rPr lang="vi-VN" dirty="0"/>
              <a:t>je pripadalo zakonsko nasljedno pravo nad libertinovom imovinom, ako nije imao potomaka. </a:t>
            </a:r>
            <a:endParaRPr lang="bs-Latn-BA" dirty="0" smtClean="0"/>
          </a:p>
          <a:p>
            <a:r>
              <a:rPr lang="vi-VN" dirty="0" smtClean="0"/>
              <a:t>Patronatsko </a:t>
            </a:r>
            <a:r>
              <a:rPr lang="vi-VN" dirty="0"/>
              <a:t>pravo je prelazilo i na patronovu djecu, a oslobođenikova djeca smatrala su se ingenui, odnosno rođena u slobodi.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61384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STANJA SLIČNA ROPSTVU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/>
              <a:t>U rimskom pravu postoji niz slučajeva u kojima fizička osoba ne gubi </a:t>
            </a:r>
            <a:r>
              <a:rPr lang="vi-VN" i="1" dirty="0"/>
              <a:t>status libertatis </a:t>
            </a:r>
            <a:r>
              <a:rPr lang="vi-VN" dirty="0"/>
              <a:t>(slobodu), a ni građansko pravo, a ipak se nalazi u položaju sličnom ropstvu. U ovo spadaju: </a:t>
            </a:r>
          </a:p>
          <a:p>
            <a:r>
              <a:rPr lang="vi-VN" dirty="0"/>
              <a:t>a) Osobe </a:t>
            </a:r>
            <a:r>
              <a:rPr lang="vi-VN" i="1" dirty="0"/>
              <a:t>in mancipio </a:t>
            </a:r>
            <a:r>
              <a:rPr lang="vi-VN" dirty="0"/>
              <a:t>ili </a:t>
            </a:r>
            <a:r>
              <a:rPr lang="vi-VN" i="1" dirty="0"/>
              <a:t>in causa mancipii</a:t>
            </a:r>
            <a:r>
              <a:rPr lang="vi-VN" dirty="0"/>
              <a:t>, tj.osobe koje je njihov </a:t>
            </a:r>
            <a:r>
              <a:rPr lang="vi-VN" i="1" dirty="0"/>
              <a:t>pater familias </a:t>
            </a:r>
            <a:r>
              <a:rPr lang="vi-VN" dirty="0"/>
              <a:t>otuđio drugom starješini porodice u obliku mancipacije (prave ili prividne prodaje </a:t>
            </a:r>
            <a:r>
              <a:rPr lang="vi-VN" i="1" dirty="0"/>
              <a:t>per aes et libram</a:t>
            </a:r>
            <a:r>
              <a:rPr lang="vi-VN" dirty="0"/>
              <a:t>). Mancipirana osoba (sin, kći, unuk, itd) zadržava rimsko građanstvo i slobodu, a kupac ga može koristiti kao i roba (građanin ne može postati rob u </a:t>
            </a:r>
            <a:r>
              <a:rPr lang="bs-Latn-BA" dirty="0" smtClean="0"/>
              <a:t>R</a:t>
            </a:r>
            <a:r>
              <a:rPr lang="vi-VN" dirty="0" smtClean="0"/>
              <a:t>imu</a:t>
            </a:r>
            <a:r>
              <a:rPr lang="vi-VN" dirty="0"/>
              <a:t>);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5007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b) </a:t>
            </a:r>
            <a:r>
              <a:rPr lang="bs-Latn-BA" i="1" dirty="0"/>
              <a:t>Addictus</a:t>
            </a:r>
            <a:r>
              <a:rPr lang="bs-Latn-BA" dirty="0"/>
              <a:t> je dužnik starog prava kojega je u ličnom ovršnom postupku magistrat dosudio vjerovniku, koji ga je, prije nego što ga ubije ili proda u ropstvo, morao držati 60 dana u dugovinskom zatvoru da bi dužnik za to vrijeme platio dug ili našao jemca. </a:t>
            </a:r>
          </a:p>
          <a:p>
            <a:r>
              <a:rPr lang="bs-Latn-BA" dirty="0"/>
              <a:t>c) </a:t>
            </a:r>
            <a:r>
              <a:rPr lang="bs-Latn-BA" i="1" dirty="0"/>
              <a:t>Nexus</a:t>
            </a:r>
            <a:r>
              <a:rPr lang="bs-Latn-BA" dirty="0"/>
              <a:t> je obveznik koji je pod vlašću vjerovnika temeljem pravnog posla zvanog nexum. </a:t>
            </a:r>
            <a:endParaRPr lang="bs-Latn-BA" dirty="0" smtClean="0"/>
          </a:p>
          <a:p>
            <a:r>
              <a:rPr lang="bs-Latn-BA" dirty="0" smtClean="0"/>
              <a:t>Dok </a:t>
            </a:r>
            <a:r>
              <a:rPr lang="bs-Latn-BA" dirty="0"/>
              <a:t>ne plati dug, </a:t>
            </a:r>
            <a:r>
              <a:rPr lang="bs-Latn-BA" i="1" dirty="0"/>
              <a:t>nexus</a:t>
            </a:r>
            <a:r>
              <a:rPr lang="bs-Latn-BA" dirty="0"/>
              <a:t> se nalazi u sličnom položaju kao i </a:t>
            </a:r>
            <a:r>
              <a:rPr lang="bs-Latn-BA" i="1" dirty="0" smtClean="0"/>
              <a:t>addictus</a:t>
            </a:r>
            <a:r>
              <a:rPr lang="bs-Latn-BA" dirty="0" smtClean="0"/>
              <a:t>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79617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d) </a:t>
            </a:r>
            <a:r>
              <a:rPr lang="bs-Latn-BA" i="1" dirty="0"/>
              <a:t>Redempti ab hostibus </a:t>
            </a:r>
            <a:r>
              <a:rPr lang="bs-Latn-BA" dirty="0"/>
              <a:t>su osobe koje su otkupljene iz ratnog zarobljeništva, a otkupljivač ih je držao dok se otkupnina ne isplati ili radom otkupljenog nadoknadi.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 carsko doba takav položaj je trajao najviše 5 godina. </a:t>
            </a:r>
          </a:p>
          <a:p>
            <a:r>
              <a:rPr lang="bs-Latn-BA" dirty="0"/>
              <a:t>e) </a:t>
            </a:r>
            <a:r>
              <a:rPr lang="bs-Latn-BA" i="1" dirty="0"/>
              <a:t>Auctoratus</a:t>
            </a:r>
            <a:r>
              <a:rPr lang="bs-Latn-BA" dirty="0"/>
              <a:t> je osoba koja se iznajmila poduzetniku gladijatorskih igara i obavezala se na sav rizik gladijatorskih borbi. </a:t>
            </a:r>
            <a:endParaRPr lang="bs-Latn-BA" dirty="0" smtClean="0"/>
          </a:p>
          <a:p>
            <a:r>
              <a:rPr lang="bs-Latn-BA" dirty="0" smtClean="0"/>
              <a:t>Takvo </a:t>
            </a:r>
            <a:r>
              <a:rPr lang="bs-Latn-BA" dirty="0"/>
              <a:t>zanimanje smatralo se nečasnim, a prema poduzetniku takve osobe bile su u poluropskom odnosu.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09518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endParaRPr lang="vi-VN" dirty="0"/>
          </a:p>
          <a:p>
            <a:r>
              <a:rPr lang="vi-VN" dirty="0"/>
              <a:t>U carsko doba došlo je do ustanove kolonata, tj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nasljedne </a:t>
            </a:r>
            <a:r>
              <a:rPr lang="vi-VN" dirty="0"/>
              <a:t>zavisnosti zemljoradnika, vezanih za </a:t>
            </a:r>
            <a:r>
              <a:rPr lang="vi-VN" dirty="0" smtClean="0"/>
              <a:t>tu</a:t>
            </a:r>
            <a:r>
              <a:rPr lang="bs-Latn-BA" dirty="0" smtClean="0"/>
              <a:t>đ</a:t>
            </a:r>
            <a:r>
              <a:rPr lang="vi-VN" dirty="0" smtClean="0"/>
              <a:t>u </a:t>
            </a:r>
            <a:r>
              <a:rPr lang="vi-VN" dirty="0"/>
              <a:t>zemlju uz dužnost davanja u novcu ili naturi, te umjesto eksploatacije robovskog rada dolazi do eksploatacije tuđeg rada.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prvim stoljećima carstva </a:t>
            </a:r>
            <a:r>
              <a:rPr lang="vi-VN" i="1" dirty="0"/>
              <a:t>colonus</a:t>
            </a:r>
            <a:r>
              <a:rPr lang="vi-VN" dirty="0"/>
              <a:t> je bio slobodni zakupnik veleposjedničke zemlje, a od 5.stoljeća n.e. dolazi pored ekonomske, u postepenu pravnu zavisnost od zakupodavca koji se pretvara u njegovog patrona i na kraju u njegovog gospodara.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09740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endParaRPr lang="bs-Latn-BA" dirty="0"/>
          </a:p>
          <a:p>
            <a:r>
              <a:rPr lang="bs-Latn-BA" dirty="0"/>
              <a:t>U carskom zakonodavstvu prvi put je došlo do pravne regulacije i unifikacije kolonata. </a:t>
            </a:r>
            <a:endParaRPr lang="bs-Latn-BA" dirty="0" smtClean="0"/>
          </a:p>
          <a:p>
            <a:r>
              <a:rPr lang="bs-Latn-BA" dirty="0" smtClean="0"/>
              <a:t>Ovo </a:t>
            </a:r>
            <a:r>
              <a:rPr lang="bs-Latn-BA" dirty="0"/>
              <a:t>je započelo konstitucijom cara Konstantina iz 322</a:t>
            </a:r>
            <a:r>
              <a:rPr lang="bs-Latn-BA" dirty="0" smtClean="0"/>
              <a:t>. godine </a:t>
            </a:r>
            <a:r>
              <a:rPr lang="bs-Latn-BA" dirty="0"/>
              <a:t>koja je odredila da kolon ne smije napustiti zemlju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Odbjegli kolon će se vezati u okove i vratiti na zemlju, a svako ko mu pomogne i pruži utočište biće kažnjen oštrim globama. </a:t>
            </a:r>
            <a:endParaRPr lang="bs-Latn-BA" dirty="0" smtClean="0"/>
          </a:p>
          <a:p>
            <a:r>
              <a:rPr lang="bs-Latn-BA" dirty="0" smtClean="0"/>
              <a:t>Time </a:t>
            </a:r>
            <a:r>
              <a:rPr lang="bs-Latn-BA" dirty="0"/>
              <a:t>su se socijalno i pravno približili robovima i njihovoj vezanosti za zemlju.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10868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Kolon je imao </a:t>
            </a:r>
            <a:r>
              <a:rPr lang="vi-VN" i="1" dirty="0"/>
              <a:t>status libertatis</a:t>
            </a:r>
            <a:r>
              <a:rPr lang="vi-VN" dirty="0"/>
              <a:t>, mogao je slobodno sklapati brak, mogao je postati vjerovnik i dužnik, praviti oporuku i nasljeđivati, imati svoju vlastitu imovinu i zemlje van posjeda uz koji je bio vezan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Socijalnom položaju roba približavala ga je uska vezanost za zemlju. </a:t>
            </a:r>
            <a:endParaRPr lang="bs-Latn-BA" dirty="0" smtClean="0"/>
          </a:p>
          <a:p>
            <a:r>
              <a:rPr lang="vi-VN" dirty="0" smtClean="0"/>
              <a:t>Nije </a:t>
            </a:r>
            <a:r>
              <a:rPr lang="vi-VN" dirty="0"/>
              <a:t>mogao biti prodan bez zemljišta kojem je pripadao, niti je zemlja mogla biti prodata bez njega. </a:t>
            </a:r>
            <a:endParaRPr lang="bs-Latn-BA" dirty="0" smtClean="0"/>
          </a:p>
          <a:p>
            <a:r>
              <a:rPr lang="vi-VN" dirty="0" smtClean="0"/>
              <a:t>Kolonat </a:t>
            </a:r>
            <a:r>
              <a:rPr lang="vi-VN" dirty="0"/>
              <a:t>je bio trajno stanje, te se kolon nije mogao oslobađati, osim ako bi mu gospodar ustupio u vlasništvo zemlju koju obrađuje, te ako bi kolon postao biskup ili gradski decurio, te vršio tu dužnost u trajanju od 30 godina.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6268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Glavni izvori kolonata su: </a:t>
            </a:r>
          </a:p>
          <a:p>
            <a:r>
              <a:rPr lang="vi-VN" dirty="0"/>
              <a:t>- rođenje od roditelja od kojih je barem jedan kolon (nasljedno stanje); </a:t>
            </a:r>
          </a:p>
          <a:p>
            <a:r>
              <a:rPr lang="vi-VN" dirty="0"/>
              <a:t>- dobrovoljno stupanje slobodnog čovjeka u kolonatski odnos; </a:t>
            </a:r>
          </a:p>
          <a:p>
            <a:r>
              <a:rPr lang="vi-VN" dirty="0"/>
              <a:t>- 30-godišnje faktičko življenje u položaju kolona; </a:t>
            </a:r>
          </a:p>
          <a:p>
            <a:r>
              <a:rPr lang="vi-VN" dirty="0"/>
              <a:t>- za rad sposobni prosjaci postajali su koloni kod onog posjednika koji ih prijavi. </a:t>
            </a:r>
          </a:p>
          <a:p>
            <a:endParaRPr lang="vi-VN" dirty="0"/>
          </a:p>
          <a:p>
            <a:r>
              <a:rPr lang="vi-VN" dirty="0"/>
              <a:t>Preko kolona, koji su bili preteča kmetova, pripremao se prelaz na feudalne odnose.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63518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CIVITATIS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U okviru slobodnih posebno mjesto su zauzimali rimski </a:t>
            </a:r>
            <a:r>
              <a:rPr lang="bs-Latn-BA" dirty="0" smtClean="0"/>
              <a:t>građani </a:t>
            </a:r>
            <a:r>
              <a:rPr lang="bs-Latn-BA" dirty="0"/>
              <a:t>– </a:t>
            </a:r>
            <a:r>
              <a:rPr lang="bs-Latn-BA" i="1" dirty="0"/>
              <a:t>cives</a:t>
            </a:r>
            <a:r>
              <a:rPr lang="bs-Latn-BA" dirty="0"/>
              <a:t>, koji su posjedovali </a:t>
            </a:r>
            <a:r>
              <a:rPr lang="bs-Latn-BA" dirty="0" smtClean="0"/>
              <a:t>određeni </a:t>
            </a:r>
            <a:r>
              <a:rPr lang="bs-Latn-BA" dirty="0"/>
              <a:t>krug samo za njih rezervisanih i privilegiranih prava.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području privatnog prava imali su </a:t>
            </a:r>
            <a:r>
              <a:rPr lang="bs-Latn-BA" i="1" dirty="0"/>
              <a:t>ius suffragii</a:t>
            </a:r>
            <a:r>
              <a:rPr lang="bs-Latn-BA" dirty="0"/>
              <a:t> – pravo glasa i </a:t>
            </a:r>
            <a:r>
              <a:rPr lang="bs-Latn-BA" i="1" dirty="0"/>
              <a:t>ius honorum </a:t>
            </a:r>
            <a:r>
              <a:rPr lang="bs-Latn-BA" dirty="0"/>
              <a:t>– pravo biti biran na neku od državnih funkcija (magistratura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6291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bs-Latn-BA" u="sng" dirty="0"/>
              <a:t>Pravna sposobnost </a:t>
            </a:r>
            <a:r>
              <a:rPr lang="bs-Latn-BA" dirty="0"/>
              <a:t>je sposobnost subjekta prava da bude nosilac prava i obaveza.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sposobnost se za fizička lica stiče samim činom </a:t>
            </a:r>
            <a:r>
              <a:rPr lang="bs-Latn-BA" dirty="0" smtClean="0"/>
              <a:t>rođenja</a:t>
            </a:r>
            <a:r>
              <a:rPr lang="bs-Latn-BA" dirty="0"/>
              <a:t>, a za jurističke osobe aktom osnivanja. </a:t>
            </a:r>
          </a:p>
          <a:p>
            <a:r>
              <a:rPr lang="bs-Latn-BA" u="sng" dirty="0"/>
              <a:t>Djelatna sposobnost </a:t>
            </a:r>
            <a:r>
              <a:rPr lang="bs-Latn-BA" dirty="0"/>
              <a:t>je sposobnost subjekta prava da očitovanjem volje proizvodi pravne učinke u smislu nastanka, izmjene ili prestanka nekog prava. </a:t>
            </a:r>
            <a:endParaRPr lang="bs-Latn-BA" dirty="0" smtClean="0"/>
          </a:p>
          <a:p>
            <a:r>
              <a:rPr lang="bs-Latn-BA" dirty="0" smtClean="0"/>
              <a:t>Unutar </a:t>
            </a:r>
            <a:r>
              <a:rPr lang="bs-Latn-BA" dirty="0"/>
              <a:t>djelatne sposobnosti današnja nauka razlikuje poslovnu i deliktnu sposobnost.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91477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Na području privatnog prava </a:t>
            </a:r>
            <a:r>
              <a:rPr lang="bs-Latn-BA" i="1" dirty="0"/>
              <a:t>cives</a:t>
            </a:r>
            <a:r>
              <a:rPr lang="bs-Latn-BA" dirty="0"/>
              <a:t> su imali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connubii </a:t>
            </a:r>
            <a:r>
              <a:rPr lang="bs-Latn-BA" dirty="0"/>
              <a:t>– pravo sklapanja zakonitog rimskog braka ili </a:t>
            </a:r>
            <a:r>
              <a:rPr lang="bs-Latn-BA" i="1" dirty="0"/>
              <a:t>matrimonium iustum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commercii </a:t>
            </a:r>
            <a:r>
              <a:rPr lang="bs-Latn-BA" dirty="0"/>
              <a:t>– pravo sklapanja civilnih pravnih poslova, </a:t>
            </a:r>
            <a:endParaRPr lang="bs-Latn-BA" dirty="0" smtClean="0"/>
          </a:p>
          <a:p>
            <a:r>
              <a:rPr lang="bs-Latn-BA" dirty="0" smtClean="0"/>
              <a:t>aktivnu </a:t>
            </a:r>
            <a:r>
              <a:rPr lang="bs-Latn-BA" dirty="0"/>
              <a:t>i pasivnu nasljedno-pravnu sposobnost (testamenti </a:t>
            </a:r>
            <a:r>
              <a:rPr lang="bs-Latn-BA" i="1" dirty="0"/>
              <a:t>factio activa i passiva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sposobnost </a:t>
            </a:r>
            <a:r>
              <a:rPr lang="bs-Latn-BA" dirty="0"/>
              <a:t>da stiče kviritsko vlasništvo (</a:t>
            </a:r>
            <a:r>
              <a:rPr lang="bs-Latn-BA" i="1" dirty="0"/>
              <a:t>dominium ex iure Quiritium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rimsku </a:t>
            </a:r>
            <a:r>
              <a:rPr lang="bs-Latn-BA" dirty="0"/>
              <a:t>porodičnu vlast (</a:t>
            </a:r>
            <a:r>
              <a:rPr lang="bs-Latn-BA" i="1" dirty="0"/>
              <a:t>manus, patria potestas, tutela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te </a:t>
            </a:r>
            <a:r>
              <a:rPr lang="bs-Latn-BA" dirty="0"/>
              <a:t>da bude strankom u civilnom procesu (</a:t>
            </a:r>
            <a:r>
              <a:rPr lang="bs-Latn-BA" i="1" dirty="0"/>
              <a:t>legis actio, in iure cessio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640239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vi-VN" dirty="0"/>
              <a:t>Pored rimskih građana, u okviru ovog statusa pojavljuju se još 2 kategorije: latini i peregrini. </a:t>
            </a:r>
          </a:p>
          <a:p>
            <a:r>
              <a:rPr lang="vi-VN" dirty="0"/>
              <a:t>Postojale su 3 vrste latina: </a:t>
            </a:r>
          </a:p>
          <a:p>
            <a:r>
              <a:rPr lang="vi-VN" dirty="0"/>
              <a:t>- </a:t>
            </a:r>
            <a:r>
              <a:rPr lang="vi-VN" i="1" dirty="0"/>
              <a:t>Latini prisci </a:t>
            </a:r>
            <a:r>
              <a:rPr lang="vi-VN" dirty="0"/>
              <a:t>ili </a:t>
            </a:r>
            <a:r>
              <a:rPr lang="vi-VN" i="1" dirty="0"/>
              <a:t>veteres</a:t>
            </a:r>
            <a:r>
              <a:rPr lang="vi-VN" dirty="0"/>
              <a:t> bili su pripadnici latinskih općina u Laciumu, te zbog zajedničkog porijekla imaju najsličniji pravni položaj sa rimskim </a:t>
            </a:r>
            <a:r>
              <a:rPr lang="vi-VN" dirty="0" smtClean="0"/>
              <a:t>gra</a:t>
            </a:r>
            <a:r>
              <a:rPr lang="bs-Latn-BA" dirty="0" smtClean="0"/>
              <a:t>đ</a:t>
            </a:r>
            <a:r>
              <a:rPr lang="vi-VN" dirty="0" smtClean="0"/>
              <a:t>anima </a:t>
            </a:r>
            <a:r>
              <a:rPr lang="vi-VN" dirty="0"/>
              <a:t>(na području privatnog prava), a preseljenjem u Rim mogli su steći rimsko </a:t>
            </a:r>
            <a:r>
              <a:rPr lang="vi-VN" dirty="0" smtClean="0"/>
              <a:t>gra</a:t>
            </a:r>
            <a:r>
              <a:rPr lang="bs-Latn-BA" dirty="0" smtClean="0"/>
              <a:t>đ</a:t>
            </a:r>
            <a:r>
              <a:rPr lang="vi-VN" dirty="0" smtClean="0"/>
              <a:t>anstvo</a:t>
            </a:r>
            <a:r>
              <a:rPr lang="vi-VN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736821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906963"/>
          </a:xfrm>
        </p:spPr>
        <p:txBody>
          <a:bodyPr/>
          <a:lstStyle/>
          <a:p>
            <a:r>
              <a:rPr lang="bs-Latn-BA" dirty="0"/>
              <a:t>- </a:t>
            </a:r>
            <a:r>
              <a:rPr lang="bs-Latn-BA" i="1" dirty="0"/>
              <a:t>Latini coloniarii </a:t>
            </a:r>
            <a:r>
              <a:rPr lang="bs-Latn-BA" dirty="0"/>
              <a:t>bili su Latini i siromašni rimski </a:t>
            </a:r>
            <a:r>
              <a:rPr lang="bs-Latn-BA" dirty="0" smtClean="0"/>
              <a:t>građani </a:t>
            </a:r>
            <a:r>
              <a:rPr lang="bs-Latn-BA" dirty="0"/>
              <a:t>koji su bili izdvojeni u latinske kolonije koje je osnovao Latinski savez, odnosno kasnije Rim. </a:t>
            </a:r>
            <a:endParaRPr lang="bs-Latn-BA" dirty="0" smtClean="0"/>
          </a:p>
          <a:p>
            <a:r>
              <a:rPr lang="bs-Latn-BA" dirty="0" smtClean="0"/>
              <a:t>Rimsko građanstvo </a:t>
            </a:r>
            <a:r>
              <a:rPr lang="bs-Latn-BA" dirty="0"/>
              <a:t>mogli su steći samo oni koji su u koloniji obnašali više magistrature, i to preseljenjem u Rim. </a:t>
            </a:r>
          </a:p>
        </p:txBody>
      </p:sp>
    </p:spTree>
    <p:extLst>
      <p:ext uri="{BB962C8B-B14F-4D97-AF65-F5344CB8AC3E}">
        <p14:creationId xmlns:p14="http://schemas.microsoft.com/office/powerpoint/2010/main" val="36619724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bs-Latn-BA" dirty="0"/>
              <a:t>- </a:t>
            </a:r>
            <a:r>
              <a:rPr lang="bs-Latn-BA" i="1" dirty="0"/>
              <a:t>Latini iuniani </a:t>
            </a:r>
            <a:r>
              <a:rPr lang="bs-Latn-BA" dirty="0"/>
              <a:t>su bili </a:t>
            </a:r>
            <a:r>
              <a:rPr lang="bs-Latn-BA" dirty="0" smtClean="0"/>
              <a:t>oslobođenici </a:t>
            </a:r>
            <a:r>
              <a:rPr lang="bs-Latn-BA" dirty="0"/>
              <a:t>koji nisu bili </a:t>
            </a:r>
            <a:r>
              <a:rPr lang="bs-Latn-BA" dirty="0" smtClean="0"/>
              <a:t>oslobođeni </a:t>
            </a:r>
            <a:r>
              <a:rPr lang="bs-Latn-BA" dirty="0"/>
              <a:t>u civilnim formama manumisije, te oni koje je oslobodio gospodar koji je imao nad njima samo pretorsko (bonitarno) vlasništvo. </a:t>
            </a:r>
            <a:endParaRPr lang="bs-Latn-BA" dirty="0" smtClean="0"/>
          </a:p>
          <a:p>
            <a:r>
              <a:rPr lang="bs-Latn-BA" dirty="0" smtClean="0"/>
              <a:t>Njihova </a:t>
            </a:r>
            <a:r>
              <a:rPr lang="bs-Latn-BA" dirty="0"/>
              <a:t>imovina ne prelazi na njihove nasljednike, već se vraća patronu. </a:t>
            </a:r>
            <a:endParaRPr lang="bs-Latn-BA" dirty="0" smtClean="0"/>
          </a:p>
          <a:p>
            <a:r>
              <a:rPr lang="bs-Latn-BA" dirty="0" smtClean="0"/>
              <a:t>Takođe </a:t>
            </a:r>
            <a:r>
              <a:rPr lang="bs-Latn-BA" dirty="0"/>
              <a:t>je ograničena njihova sposobnost da stiču putem oporuke ili legata (i</a:t>
            </a:r>
            <a:r>
              <a:rPr lang="bs-Latn-BA" i="1" dirty="0"/>
              <a:t>ncapacitas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52474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Peregrini su bili stranci u rimskoj državi. </a:t>
            </a:r>
            <a:endParaRPr lang="bs-Latn-BA" dirty="0" smtClean="0"/>
          </a:p>
          <a:p>
            <a:r>
              <a:rPr lang="bs-Latn-BA" dirty="0" smtClean="0"/>
              <a:t>Njihov </a:t>
            </a:r>
            <a:r>
              <a:rPr lang="bs-Latn-BA" dirty="0"/>
              <a:t>položaj bio je različit, u ovisnosti od toga kako su došli pod rimsku vlast. </a:t>
            </a:r>
            <a:endParaRPr lang="bs-Latn-BA" dirty="0" smtClean="0"/>
          </a:p>
          <a:p>
            <a:r>
              <a:rPr lang="bs-Latn-BA" dirty="0" smtClean="0"/>
              <a:t>S </a:t>
            </a:r>
            <a:r>
              <a:rPr lang="bs-Latn-BA" dirty="0"/>
              <a:t>tim u vezi postojale su 2 vrste peregrina: </a:t>
            </a:r>
          </a:p>
          <a:p>
            <a:r>
              <a:rPr lang="bs-Latn-BA" dirty="0"/>
              <a:t>1. Oni kojima je ostavljena njihova lokalna organizacija i izvjesna samouprava te su u rimskoj državi putem ugovora, dobrovoljno ili kao saveznici; </a:t>
            </a:r>
          </a:p>
          <a:p>
            <a:r>
              <a:rPr lang="bs-Latn-BA" dirty="0"/>
              <a:t>2. Oni koji su se nakon ratnog otpora predali na milost i nemilost Rimu (peregrini deditici), pa su time izgubili lokalne organizacije.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najniža kategorija rimskih podanika. 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23434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Peregrini se nisu mogli služiti sa </a:t>
            </a:r>
            <a:r>
              <a:rPr lang="bs-Latn-BA" i="1" dirty="0"/>
              <a:t>ius civile</a:t>
            </a:r>
            <a:r>
              <a:rPr lang="bs-Latn-BA" dirty="0"/>
              <a:t>, nisu imali </a:t>
            </a:r>
            <a:r>
              <a:rPr lang="bs-Latn-BA" i="1" dirty="0"/>
              <a:t>ius comercii </a:t>
            </a:r>
            <a:r>
              <a:rPr lang="bs-Latn-BA" dirty="0"/>
              <a:t>ni </a:t>
            </a:r>
            <a:r>
              <a:rPr lang="bs-Latn-BA" i="1" dirty="0"/>
              <a:t>ius connubii</a:t>
            </a:r>
            <a:r>
              <a:rPr lang="bs-Latn-BA" dirty="0"/>
              <a:t>, sa rimskim </a:t>
            </a:r>
            <a:r>
              <a:rPr lang="bs-Latn-BA" dirty="0" smtClean="0"/>
              <a:t>građanima </a:t>
            </a:r>
            <a:r>
              <a:rPr lang="bs-Latn-BA" dirty="0"/>
              <a:t>nisu mogli stupati u pravne odnose koji su priznati i zaštićeni po </a:t>
            </a:r>
            <a:r>
              <a:rPr lang="bs-Latn-BA" i="1" dirty="0"/>
              <a:t>ius gentium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Godine </a:t>
            </a:r>
            <a:r>
              <a:rPr lang="bs-Latn-BA" dirty="0"/>
              <a:t>212.n.e. rimski car </a:t>
            </a:r>
            <a:r>
              <a:rPr lang="bs-Latn-BA" dirty="0" smtClean="0"/>
              <a:t>Karakala </a:t>
            </a:r>
            <a:r>
              <a:rPr lang="bs-Latn-BA" dirty="0"/>
              <a:t>je svojom konstitucijom (</a:t>
            </a:r>
            <a:r>
              <a:rPr lang="bs-Latn-BA" i="1" dirty="0"/>
              <a:t>Constitutio </a:t>
            </a:r>
            <a:r>
              <a:rPr lang="bs-Latn-BA" i="1" dirty="0" smtClean="0"/>
              <a:t>Antoniana</a:t>
            </a:r>
            <a:r>
              <a:rPr lang="bs-Latn-BA" dirty="0"/>
              <a:t>) dodijelio rimsko </a:t>
            </a:r>
            <a:r>
              <a:rPr lang="bs-Latn-BA" dirty="0" smtClean="0"/>
              <a:t>građanstvo </a:t>
            </a:r>
            <a:r>
              <a:rPr lang="bs-Latn-BA" dirty="0"/>
              <a:t>svim slobodnim stanovnicima države. </a:t>
            </a:r>
          </a:p>
        </p:txBody>
      </p:sp>
    </p:spTree>
    <p:extLst>
      <p:ext uri="{BB962C8B-B14F-4D97-AF65-F5344CB8AC3E}">
        <p14:creationId xmlns:p14="http://schemas.microsoft.com/office/powerpoint/2010/main" val="3625533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FAMILIAE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i="1" dirty="0"/>
              <a:t>Status familiae </a:t>
            </a:r>
            <a:r>
              <a:rPr lang="bs-Latn-BA" dirty="0"/>
              <a:t>je pravni položaj pojedinca u odnosu na porodicu (</a:t>
            </a:r>
            <a:r>
              <a:rPr lang="bs-Latn-BA" i="1" dirty="0"/>
              <a:t>familia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Vezu </a:t>
            </a:r>
            <a:r>
              <a:rPr lang="bs-Latn-BA" dirty="0"/>
              <a:t>porodičnih pripadnika sačinjavala je vlast kućnog starješine (</a:t>
            </a:r>
            <a:r>
              <a:rPr lang="bs-Latn-BA" i="1" dirty="0"/>
              <a:t>patria potestas</a:t>
            </a:r>
            <a:r>
              <a:rPr lang="bs-Latn-BA" dirty="0"/>
              <a:t>) koji se zvao </a:t>
            </a:r>
            <a:r>
              <a:rPr lang="bs-Latn-BA" i="1" dirty="0"/>
              <a:t>pater familias</a:t>
            </a:r>
            <a:r>
              <a:rPr lang="bs-Latn-BA" dirty="0"/>
              <a:t>, a porodična pripadnost i veza temeljila se na agnaciji (</a:t>
            </a:r>
            <a:r>
              <a:rPr lang="bs-Latn-BA" i="1" dirty="0" smtClean="0"/>
              <a:t>agnatio</a:t>
            </a:r>
            <a:r>
              <a:rPr lang="bs-Latn-BA" dirty="0"/>
              <a:t>) koja je sadržavala podložnost toj vlasti starješine.</a:t>
            </a:r>
          </a:p>
        </p:txBody>
      </p:sp>
    </p:spTree>
    <p:extLst>
      <p:ext uri="{BB962C8B-B14F-4D97-AF65-F5344CB8AC3E}">
        <p14:creationId xmlns:p14="http://schemas.microsoft.com/office/powerpoint/2010/main" val="593469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i="1" dirty="0"/>
              <a:t>Status familiae </a:t>
            </a:r>
            <a:r>
              <a:rPr lang="bs-Latn-BA" dirty="0"/>
              <a:t>dijeli lica na osobe </a:t>
            </a:r>
            <a:r>
              <a:rPr lang="bs-Latn-BA" i="1" dirty="0"/>
              <a:t>alieni iuris </a:t>
            </a:r>
            <a:r>
              <a:rPr lang="bs-Latn-BA" dirty="0"/>
              <a:t>i </a:t>
            </a:r>
            <a:r>
              <a:rPr lang="bs-Latn-BA" i="1" dirty="0"/>
              <a:t>sui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Alieni </a:t>
            </a:r>
            <a:r>
              <a:rPr lang="bs-Latn-BA" i="1" dirty="0"/>
              <a:t>iuris </a:t>
            </a:r>
            <a:r>
              <a:rPr lang="bs-Latn-BA" dirty="0"/>
              <a:t>su osobe koje se nalaze pod vlašću kućnog starješine, a </a:t>
            </a:r>
            <a:r>
              <a:rPr lang="bs-Latn-BA" i="1" dirty="0"/>
              <a:t>sui iuris </a:t>
            </a:r>
            <a:r>
              <a:rPr lang="bs-Latn-BA" dirty="0"/>
              <a:t>su samovlasne osobe. </a:t>
            </a:r>
            <a:endParaRPr lang="bs-Latn-BA" dirty="0" smtClean="0"/>
          </a:p>
          <a:p>
            <a:r>
              <a:rPr lang="bs-Latn-BA" dirty="0" smtClean="0"/>
              <a:t>Osobe </a:t>
            </a:r>
            <a:r>
              <a:rPr lang="bs-Latn-BA" dirty="0"/>
              <a:t>podvrgnute vlasti </a:t>
            </a:r>
            <a:r>
              <a:rPr lang="bs-Latn-BA" i="1" dirty="0"/>
              <a:t>patris familias </a:t>
            </a:r>
            <a:r>
              <a:rPr lang="bs-Latn-BA" dirty="0"/>
              <a:t>(</a:t>
            </a:r>
            <a:r>
              <a:rPr lang="bs-Latn-BA" i="1" dirty="0"/>
              <a:t>filli familias</a:t>
            </a:r>
            <a:r>
              <a:rPr lang="bs-Latn-BA" dirty="0"/>
              <a:t>) su žena (manu), snahe (</a:t>
            </a:r>
            <a:r>
              <a:rPr lang="bs-Latn-BA" i="1" dirty="0"/>
              <a:t>inmanu</a:t>
            </a:r>
            <a:r>
              <a:rPr lang="bs-Latn-BA" dirty="0"/>
              <a:t>), adoptirana djeca i osobe </a:t>
            </a:r>
            <a:r>
              <a:rPr lang="bs-Latn-BA" i="1" dirty="0"/>
              <a:t>in mancipio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61521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OGRANIČENJA PRAVNE I POSLOVNE SPOSOBNOSTI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/>
              <a:t>Među razlozima za ograničenja pravne i poslovne sposobnosti ističu se klasna i socijalna pripadnost, vjera, spol, umanjenje časti, dob, zdravstveno stanje i rasipništvo. </a:t>
            </a:r>
          </a:p>
          <a:p>
            <a:r>
              <a:rPr lang="vi-VN" u="sng" dirty="0"/>
              <a:t>Klasna i socijalna pripadnost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Politička</a:t>
            </a:r>
            <a:r>
              <a:rPr lang="vi-VN" dirty="0"/>
              <a:t>, ekonomska i socijalna zapostavljenost plebejaca odražavala se i na ograničavanje njihove pravne sposobnosti, kako u javnom tako i u privatnom pravu.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20028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bs-Latn-BA" u="sng" dirty="0"/>
              <a:t>Vjera. </a:t>
            </a:r>
            <a:endParaRPr lang="bs-Latn-BA" u="sng" dirty="0" smtClean="0"/>
          </a:p>
          <a:p>
            <a:r>
              <a:rPr lang="bs-Latn-BA" dirty="0" smtClean="0"/>
              <a:t>Rimljani </a:t>
            </a:r>
            <a:r>
              <a:rPr lang="bs-Latn-BA" dirty="0"/>
              <a:t>pokorenim narodima nisu nametali svoju vjeru. </a:t>
            </a:r>
            <a:endParaRPr lang="bs-Latn-BA" dirty="0" smtClean="0"/>
          </a:p>
          <a:p>
            <a:r>
              <a:rPr lang="bs-Latn-BA" dirty="0" smtClean="0"/>
              <a:t>Do </a:t>
            </a:r>
            <a:r>
              <a:rPr lang="bs-Latn-BA" dirty="0"/>
              <a:t>progona kršćana došlo je zbog kršćanskog učenja o jednakosti svih ljudi, i odbijanja kulta careva. </a:t>
            </a:r>
            <a:endParaRPr lang="bs-Latn-BA" dirty="0" smtClean="0"/>
          </a:p>
          <a:p>
            <a:r>
              <a:rPr lang="bs-Latn-BA" dirty="0" smtClean="0"/>
              <a:t>Kršćanstvo </a:t>
            </a:r>
            <a:r>
              <a:rPr lang="bs-Latn-BA" dirty="0"/>
              <a:t>je kao rimska državna vjera postalo netolerantno, što se pretvorilo u sankcije pravnog karaktera. </a:t>
            </a:r>
            <a:endParaRPr lang="bs-Latn-BA" dirty="0" smtClean="0"/>
          </a:p>
          <a:p>
            <a:r>
              <a:rPr lang="bs-Latn-BA" dirty="0" smtClean="0"/>
              <a:t>Justinijanovo </a:t>
            </a:r>
            <a:r>
              <a:rPr lang="bs-Latn-BA" dirty="0"/>
              <a:t>zakonodavstvo zavodi pravnu obavezu ispovijedanja kršćanske religije, te čitav niz različitih kazni i ograničenja pravne sposobnosti za heretike, apostate, židove i </a:t>
            </a:r>
            <a:r>
              <a:rPr lang="bs-Latn-BA" dirty="0" smtClean="0"/>
              <a:t>pagane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4184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bs-Latn-BA" u="sng" dirty="0"/>
              <a:t>Poslovna sposobnost </a:t>
            </a:r>
            <a:r>
              <a:rPr lang="bs-Latn-BA" dirty="0"/>
              <a:t>je sposobnost sklapati pravne poslove, tj</a:t>
            </a:r>
            <a:r>
              <a:rPr lang="bs-Latn-BA" dirty="0" smtClean="0"/>
              <a:t>. pravnim </a:t>
            </a:r>
            <a:r>
              <a:rPr lang="bs-Latn-BA" dirty="0"/>
              <a:t>poslovima (npr.kupovinom, darovanjem, oporukom) proizvoditi pravne učinke. </a:t>
            </a:r>
            <a:endParaRPr lang="bs-Latn-BA" dirty="0" smtClean="0"/>
          </a:p>
          <a:p>
            <a:r>
              <a:rPr lang="bs-Latn-BA" dirty="0" smtClean="0"/>
              <a:t>Ova </a:t>
            </a:r>
            <a:r>
              <a:rPr lang="bs-Latn-BA" dirty="0"/>
              <a:t>sposobnost stiče se navršavanjem godina punoljetstva.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starom civilnom pravu, punoljetstvo se izjednačavalo sa polnom zrelošću.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ženu godine punoljetstva su </a:t>
            </a:r>
            <a:r>
              <a:rPr lang="bs-Latn-BA" dirty="0" smtClean="0"/>
              <a:t>određene </a:t>
            </a:r>
            <a:r>
              <a:rPr lang="bs-Latn-BA" dirty="0"/>
              <a:t>sa 12, a za muškarce sa 14 ili 16 godina. </a:t>
            </a:r>
          </a:p>
          <a:p>
            <a:r>
              <a:rPr lang="bs-Latn-BA" u="sng" dirty="0"/>
              <a:t>Deliktna sposobnost ili uračunljivost </a:t>
            </a:r>
            <a:r>
              <a:rPr lang="bs-Latn-BA" dirty="0"/>
              <a:t>je sposobnost odgovarati za svoje protivpravna djela (delikte).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22867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u="sng" dirty="0"/>
              <a:t>Ženski spol. </a:t>
            </a:r>
            <a:endParaRPr lang="bs-Latn-BA" u="sng" dirty="0" smtClean="0"/>
          </a:p>
          <a:p>
            <a:r>
              <a:rPr lang="bs-Latn-BA" dirty="0" smtClean="0"/>
              <a:t>Faktički </a:t>
            </a:r>
            <a:r>
              <a:rPr lang="bs-Latn-BA" dirty="0"/>
              <a:t>položaj rimske žene u porodici (</a:t>
            </a:r>
            <a:r>
              <a:rPr lang="bs-Latn-BA" i="1" dirty="0"/>
              <a:t>mater familias, matrona</a:t>
            </a:r>
            <a:r>
              <a:rPr lang="bs-Latn-BA" dirty="0"/>
              <a:t>) i njezin socijalni položaj u društvu, bio je po ugledu i časti daleko niži od položaja muškarca. </a:t>
            </a:r>
            <a:endParaRPr lang="bs-Latn-BA" dirty="0" smtClean="0"/>
          </a:p>
          <a:p>
            <a:r>
              <a:rPr lang="bs-Latn-BA" dirty="0" smtClean="0"/>
              <a:t>Žena </a:t>
            </a:r>
            <a:r>
              <a:rPr lang="bs-Latn-BA" dirty="0"/>
              <a:t>je bila pod tutorstvom. </a:t>
            </a:r>
            <a:endParaRPr lang="bs-Latn-BA" dirty="0" smtClean="0"/>
          </a:p>
          <a:p>
            <a:r>
              <a:rPr lang="bs-Latn-BA" dirty="0" smtClean="0"/>
              <a:t>Potpuno </a:t>
            </a:r>
            <a:r>
              <a:rPr lang="bs-Latn-BA" dirty="0"/>
              <a:t>je isključena iz svih javnih prava, a njena privatnopravna sposobnost podvrgnuta je različitim ograničenjima. </a:t>
            </a:r>
          </a:p>
        </p:txBody>
      </p:sp>
    </p:spTree>
    <p:extLst>
      <p:ext uri="{BB962C8B-B14F-4D97-AF65-F5344CB8AC3E}">
        <p14:creationId xmlns:p14="http://schemas.microsoft.com/office/powerpoint/2010/main" val="38070841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u="sng" dirty="0"/>
              <a:t>Čast (existimatio). </a:t>
            </a:r>
            <a:endParaRPr lang="bs-Latn-BA" u="sng" dirty="0" smtClean="0"/>
          </a:p>
          <a:p>
            <a:r>
              <a:rPr lang="bs-Latn-BA" dirty="0" smtClean="0"/>
              <a:t>Gubitak </a:t>
            </a:r>
            <a:r>
              <a:rPr lang="bs-Latn-BA" dirty="0"/>
              <a:t>ili umanjenje časti može imati i pravnih posljedica jer utiče na pravnu i poslovnu sposobnost </a:t>
            </a:r>
            <a:r>
              <a:rPr lang="bs-Latn-BA" dirty="0" smtClean="0"/>
              <a:t>građanina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Potpuni </a:t>
            </a:r>
            <a:r>
              <a:rPr lang="bs-Latn-BA" dirty="0"/>
              <a:t>gubitak </a:t>
            </a:r>
            <a:r>
              <a:rPr lang="bs-Latn-BA" dirty="0" smtClean="0"/>
              <a:t>građanske </a:t>
            </a:r>
            <a:r>
              <a:rPr lang="bs-Latn-BA" dirty="0"/>
              <a:t>časti uzrokuju </a:t>
            </a:r>
            <a:r>
              <a:rPr lang="bs-Latn-BA" i="1" dirty="0"/>
              <a:t>capitis deminutio maxima</a:t>
            </a:r>
            <a:r>
              <a:rPr lang="bs-Latn-BA" dirty="0"/>
              <a:t> i </a:t>
            </a:r>
            <a:r>
              <a:rPr lang="bs-Latn-BA" i="1" dirty="0"/>
              <a:t>media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Slučajevi </a:t>
            </a:r>
            <a:r>
              <a:rPr lang="bs-Latn-BA" dirty="0"/>
              <a:t>ograničenja pravne i poslovne sposobnosti zbog umanjenja časti su: </a:t>
            </a:r>
            <a:r>
              <a:rPr lang="bs-Latn-BA" i="1" dirty="0"/>
              <a:t>intestabilitas, nota censoria, infamija i turpitudo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67908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a) </a:t>
            </a:r>
            <a:r>
              <a:rPr lang="bs-Latn-BA" i="1" dirty="0"/>
              <a:t>Intestabilitas</a:t>
            </a:r>
            <a:r>
              <a:rPr lang="bs-Latn-BA" dirty="0"/>
              <a:t> – Po zakoniku XII ploča intestabilis bi postao onaj ko je učestvovao kod nekog pravnog posla kao svjedok ili libripens (mjerač), pa bi uskratio o njemu svjedočiti. </a:t>
            </a:r>
            <a:endParaRPr lang="bs-Latn-BA" dirty="0" smtClean="0"/>
          </a:p>
          <a:p>
            <a:r>
              <a:rPr lang="bs-Latn-BA" i="1" dirty="0" smtClean="0"/>
              <a:t>Intestabilis</a:t>
            </a:r>
            <a:r>
              <a:rPr lang="bs-Latn-BA" dirty="0" smtClean="0"/>
              <a:t> </a:t>
            </a:r>
            <a:r>
              <a:rPr lang="bs-Latn-BA" dirty="0"/>
              <a:t>ne može biti svjedok, niti može prizivati svjedoke. </a:t>
            </a:r>
            <a:endParaRPr lang="bs-Latn-BA" dirty="0" smtClean="0"/>
          </a:p>
          <a:p>
            <a:r>
              <a:rPr lang="bs-Latn-BA" dirty="0" smtClean="0"/>
              <a:t>Ovo </a:t>
            </a:r>
            <a:r>
              <a:rPr lang="bs-Latn-BA" dirty="0"/>
              <a:t>je gotovo značilo gubitak ius commercii, jer su mnogi formalistički pravni poslovi starog prava bili vezani za učešće svjedoka. </a:t>
            </a:r>
          </a:p>
        </p:txBody>
      </p:sp>
    </p:spTree>
    <p:extLst>
      <p:ext uri="{BB962C8B-B14F-4D97-AF65-F5344CB8AC3E}">
        <p14:creationId xmlns:p14="http://schemas.microsoft.com/office/powerpoint/2010/main" val="23034194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b) </a:t>
            </a:r>
            <a:r>
              <a:rPr lang="bs-Latn-BA" i="1" dirty="0"/>
              <a:t>Nota censoria </a:t>
            </a:r>
            <a:r>
              <a:rPr lang="bs-Latn-BA" dirty="0"/>
              <a:t>je umanjenje časti koje vrše cenzori prilikom popisa </a:t>
            </a:r>
            <a:r>
              <a:rPr lang="bs-Latn-BA" dirty="0" smtClean="0"/>
              <a:t>građana </a:t>
            </a:r>
            <a:r>
              <a:rPr lang="bs-Latn-BA" dirty="0"/>
              <a:t>kada pojedinca stavljaju u niži tribus. </a:t>
            </a:r>
          </a:p>
        </p:txBody>
      </p:sp>
    </p:spTree>
    <p:extLst>
      <p:ext uri="{BB962C8B-B14F-4D97-AF65-F5344CB8AC3E}">
        <p14:creationId xmlns:p14="http://schemas.microsoft.com/office/powerpoint/2010/main" val="3375106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c) Infamija – Po terminologiji općeg prava razlikuju se </a:t>
            </a:r>
            <a:r>
              <a:rPr lang="bs-Latn-BA" i="1" dirty="0"/>
              <a:t>infamia immediata i infamia mediata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Infamia </a:t>
            </a:r>
            <a:r>
              <a:rPr lang="bs-Latn-BA" i="1" dirty="0"/>
              <a:t>immediata </a:t>
            </a:r>
            <a:r>
              <a:rPr lang="bs-Latn-BA" dirty="0"/>
              <a:t>nastupa neposredno kao posljedica nečasnog ponašanja, te nije vezana ni uz kakvu prethodnu sudsku presudu. </a:t>
            </a:r>
            <a:endParaRPr lang="bs-Latn-BA" dirty="0" smtClean="0"/>
          </a:p>
          <a:p>
            <a:r>
              <a:rPr lang="bs-Latn-BA" dirty="0" smtClean="0"/>
              <a:t>Takva </a:t>
            </a:r>
            <a:r>
              <a:rPr lang="bs-Latn-BA" dirty="0"/>
              <a:t>nečasna ponašanja ili stanja su npr</a:t>
            </a:r>
            <a:r>
              <a:rPr lang="bs-Latn-BA" dirty="0" smtClean="0"/>
              <a:t>. bigamija</a:t>
            </a:r>
            <a:r>
              <a:rPr lang="bs-Latn-BA" dirty="0"/>
              <a:t>, dvostruke zaruke, stečaj, vršenje sramotnih zanimanja kao glumaca, gladijatora itd. </a:t>
            </a:r>
            <a:endParaRPr lang="bs-Latn-BA" dirty="0" smtClean="0"/>
          </a:p>
          <a:p>
            <a:r>
              <a:rPr lang="bs-Latn-BA" i="1" dirty="0" smtClean="0"/>
              <a:t>Infamia </a:t>
            </a:r>
            <a:r>
              <a:rPr lang="bs-Latn-BA" i="1" dirty="0"/>
              <a:t>mediata </a:t>
            </a:r>
            <a:r>
              <a:rPr lang="bs-Latn-BA" dirty="0"/>
              <a:t>nastupa kao posljedica sudske presude za značajne infamirajuće delikte ili kao posljedica presude za kršenja značajnih obveznih odnosa baziranih na povjerenju i dobroj vjeri. </a:t>
            </a:r>
            <a:endParaRPr lang="bs-Latn-BA" dirty="0" smtClean="0"/>
          </a:p>
          <a:p>
            <a:r>
              <a:rPr lang="bs-Latn-BA" dirty="0" smtClean="0"/>
              <a:t>Sposobnost </a:t>
            </a:r>
            <a:r>
              <a:rPr lang="bs-Latn-BA" dirty="0"/>
              <a:t>infamana ograničava se i na javnom i na privatnom planu.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javnom planu ne može biti biran, a na privatnom planu ne mogu biti svjedoci itd. </a:t>
            </a:r>
          </a:p>
        </p:txBody>
      </p:sp>
    </p:spTree>
    <p:extLst>
      <p:ext uri="{BB962C8B-B14F-4D97-AF65-F5344CB8AC3E}">
        <p14:creationId xmlns:p14="http://schemas.microsoft.com/office/powerpoint/2010/main" val="20410721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/>
              <a:t>d) </a:t>
            </a:r>
            <a:r>
              <a:rPr lang="bs-Latn-BA" i="1" dirty="0"/>
              <a:t>Turpitudo (infamia facti) </a:t>
            </a:r>
            <a:r>
              <a:rPr lang="bs-Latn-BA" dirty="0"/>
              <a:t>se temeljila na samo lošem glasu u društvu, na javnom mnijenju, za razliku od infamije koja se temeljila na pravnim propisima (</a:t>
            </a:r>
            <a:r>
              <a:rPr lang="bs-Latn-BA" i="1" dirty="0"/>
              <a:t>infamia iuris</a:t>
            </a:r>
            <a:r>
              <a:rPr lang="bs-Latn-BA" dirty="0"/>
              <a:t>). </a:t>
            </a:r>
          </a:p>
          <a:p>
            <a:r>
              <a:rPr lang="bs-Latn-BA" u="sng" dirty="0"/>
              <a:t>Dob.</a:t>
            </a:r>
            <a:r>
              <a:rPr lang="bs-Latn-BA" dirty="0"/>
              <a:t> Punoljetstvo je za žene </a:t>
            </a:r>
            <a:r>
              <a:rPr lang="bs-Latn-BA" dirty="0" smtClean="0"/>
              <a:t>određeno </a:t>
            </a:r>
            <a:r>
              <a:rPr lang="bs-Latn-BA" dirty="0"/>
              <a:t>sa 12, a za muškarce sa 14 godina. </a:t>
            </a:r>
            <a:endParaRPr lang="bs-Latn-BA" dirty="0" smtClean="0"/>
          </a:p>
          <a:p>
            <a:r>
              <a:rPr lang="bs-Latn-BA" dirty="0" smtClean="0"/>
              <a:t>O </a:t>
            </a:r>
            <a:r>
              <a:rPr lang="bs-Latn-BA" dirty="0"/>
              <a:t>odgoju maloljetnih lica brine </a:t>
            </a:r>
            <a:r>
              <a:rPr lang="bs-Latn-BA" i="1" dirty="0"/>
              <a:t>pater familias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Problem </a:t>
            </a:r>
            <a:r>
              <a:rPr lang="bs-Latn-BA" dirty="0"/>
              <a:t>nastaje kada maloljetna lica smrću </a:t>
            </a:r>
            <a:r>
              <a:rPr lang="bs-Latn-BA" dirty="0" smtClean="0"/>
              <a:t>oca </a:t>
            </a:r>
            <a:r>
              <a:rPr lang="bs-Latn-BA" dirty="0"/>
              <a:t>postaju </a:t>
            </a:r>
            <a:r>
              <a:rPr lang="bs-Latn-BA" i="1" dirty="0"/>
              <a:t>sui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takva lica se postavlja tutor.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852258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Zdravstveno stanje – Osobe sa </a:t>
            </a:r>
            <a:r>
              <a:rPr lang="bs-Latn-BA" dirty="0" smtClean="0"/>
              <a:t>određenim </a:t>
            </a:r>
            <a:r>
              <a:rPr lang="bs-Latn-BA" dirty="0"/>
              <a:t>tjelesnim manama nisu mogle poduzimati značajnije poslove za koje se tražila </a:t>
            </a:r>
            <a:r>
              <a:rPr lang="bs-Latn-BA" dirty="0" smtClean="0"/>
              <a:t>određena </a:t>
            </a:r>
            <a:r>
              <a:rPr lang="bs-Latn-BA" dirty="0"/>
              <a:t>fizička sposobnost (gluhonijemi nisu mogli praviti usmenu oporuku ni druge poslove koji se sklapaju glasom (</a:t>
            </a:r>
            <a:r>
              <a:rPr lang="bs-Latn-BA" i="1" dirty="0" smtClean="0"/>
              <a:t>verbus</a:t>
            </a:r>
            <a:r>
              <a:rPr lang="bs-Latn-BA" dirty="0" smtClean="0"/>
              <a:t>).</a:t>
            </a:r>
          </a:p>
          <a:p>
            <a:r>
              <a:rPr lang="bs-Latn-BA" dirty="0" smtClean="0"/>
              <a:t> </a:t>
            </a:r>
            <a:r>
              <a:rPr lang="bs-Latn-BA" dirty="0"/>
              <a:t>Duševno bolesni su bili, za vrijeme pomračenja uma, potpuno djelatno nesposobni (već po Zakonu XII ploča stajali su pod skrbništvom (</a:t>
            </a:r>
            <a:r>
              <a:rPr lang="bs-Latn-BA" i="1" dirty="0"/>
              <a:t>cura furiosi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8373188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1"/>
            <a:ext cx="8229600" cy="4953000"/>
          </a:xfrm>
        </p:spPr>
        <p:txBody>
          <a:bodyPr/>
          <a:lstStyle/>
          <a:p>
            <a:r>
              <a:rPr lang="bs-Latn-BA" dirty="0"/>
              <a:t>Rasipništvo – Rasipniku (</a:t>
            </a:r>
            <a:r>
              <a:rPr lang="bs-Latn-BA" i="1" dirty="0"/>
              <a:t>predigus</a:t>
            </a:r>
            <a:r>
              <a:rPr lang="bs-Latn-BA" dirty="0"/>
              <a:t>) je bila ograničena djelatna sposobnost time što mu je bilo dozvoljeno sklapati samo poslove koji mu donose obogaćenje, a zabranjeno poslove kojima umanjuje svoju imovinu ili preuzima obveze. </a:t>
            </a:r>
          </a:p>
        </p:txBody>
      </p:sp>
    </p:spTree>
    <p:extLst>
      <p:ext uri="{BB962C8B-B14F-4D97-AF65-F5344CB8AC3E}">
        <p14:creationId xmlns:p14="http://schemas.microsoft.com/office/powerpoint/2010/main" val="423576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CAPITIS DEMINUTIO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Pravni položaj pojedinca u rimskom društvu </a:t>
            </a:r>
            <a:r>
              <a:rPr lang="bs-Latn-BA" dirty="0" smtClean="0"/>
              <a:t>određen </a:t>
            </a:r>
            <a:r>
              <a:rPr lang="bs-Latn-BA" dirty="0"/>
              <a:t>je kroz 3 statusa: </a:t>
            </a:r>
            <a:r>
              <a:rPr lang="bs-Latn-BA" i="1" dirty="0"/>
              <a:t>status libertatis, status civitatis, status familiae. </a:t>
            </a:r>
            <a:endParaRPr lang="bs-Latn-BA" i="1" dirty="0" smtClean="0"/>
          </a:p>
          <a:p>
            <a:r>
              <a:rPr lang="bs-Latn-BA" dirty="0" smtClean="0"/>
              <a:t>Status </a:t>
            </a:r>
            <a:r>
              <a:rPr lang="bs-Latn-BA" dirty="0"/>
              <a:t>libertatis odgovara na pitanje da li je pojedinac slobodan ili je rob. </a:t>
            </a:r>
            <a:endParaRPr lang="bs-Latn-BA" dirty="0" smtClean="0"/>
          </a:p>
          <a:p>
            <a:r>
              <a:rPr lang="bs-Latn-BA" dirty="0" smtClean="0"/>
              <a:t>Status </a:t>
            </a:r>
            <a:r>
              <a:rPr lang="bs-Latn-BA" dirty="0"/>
              <a:t>civitatis odgovara na pitanje da li je pojedinac rimski </a:t>
            </a:r>
            <a:r>
              <a:rPr lang="bs-Latn-BA" dirty="0" smtClean="0"/>
              <a:t>građanin </a:t>
            </a:r>
            <a:r>
              <a:rPr lang="bs-Latn-BA" dirty="0"/>
              <a:t>ili pripadnik druge grupe, a status familiae </a:t>
            </a:r>
            <a:r>
              <a:rPr lang="bs-Latn-BA" dirty="0" smtClean="0"/>
              <a:t>određuje </a:t>
            </a:r>
            <a:r>
              <a:rPr lang="bs-Latn-BA" dirty="0"/>
              <a:t>položaj pojedinca u porodici. </a:t>
            </a:r>
            <a:endParaRPr lang="bs-Latn-BA" dirty="0" smtClean="0"/>
          </a:p>
          <a:p>
            <a:r>
              <a:rPr lang="bs-Latn-BA" dirty="0" smtClean="0"/>
              <a:t>Gubitkom </a:t>
            </a:r>
            <a:r>
              <a:rPr lang="bs-Latn-BA" dirty="0"/>
              <a:t>ili promjenom jednog od ovih statusa dolazi do gubitka ili promjene pravne sposobnosti. </a:t>
            </a:r>
            <a:endParaRPr lang="bs-Latn-BA" dirty="0" smtClean="0"/>
          </a:p>
          <a:p>
            <a:r>
              <a:rPr lang="bs-Latn-BA" dirty="0" smtClean="0"/>
              <a:t>Gubitak </a:t>
            </a:r>
            <a:r>
              <a:rPr lang="bs-Latn-BA" dirty="0"/>
              <a:t>odnosno promjena statusa zove se capitis deminutio. </a:t>
            </a:r>
          </a:p>
        </p:txBody>
      </p:sp>
    </p:spTree>
    <p:extLst>
      <p:ext uri="{BB962C8B-B14F-4D97-AF65-F5344CB8AC3E}">
        <p14:creationId xmlns:p14="http://schemas.microsoft.com/office/powerpoint/2010/main" val="603783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Razlikuju se </a:t>
            </a:r>
            <a:r>
              <a:rPr lang="bs-Latn-BA" i="1" dirty="0"/>
              <a:t>capitis deminutio maxima, media i minima</a:t>
            </a:r>
            <a:r>
              <a:rPr lang="bs-Latn-BA" dirty="0"/>
              <a:t>. </a:t>
            </a:r>
          </a:p>
          <a:p>
            <a:r>
              <a:rPr lang="bs-Latn-BA" dirty="0"/>
              <a:t>a) </a:t>
            </a:r>
            <a:r>
              <a:rPr lang="bs-Latn-BA" i="1" dirty="0"/>
              <a:t>Capitis deminutio maxima </a:t>
            </a:r>
            <a:r>
              <a:rPr lang="bs-Latn-BA" dirty="0"/>
              <a:t>nastupa gubitkom statusa libertatis (slobode), dakle potpuni gubitak pravne osobnosti (subjektiviteta), jer dotični postaje rob. </a:t>
            </a:r>
          </a:p>
          <a:p>
            <a:r>
              <a:rPr lang="bs-Latn-BA" dirty="0"/>
              <a:t>b) </a:t>
            </a:r>
            <a:r>
              <a:rPr lang="bs-Latn-BA" i="1" dirty="0"/>
              <a:t>Capitis deminutio media </a:t>
            </a:r>
            <a:r>
              <a:rPr lang="bs-Latn-BA" dirty="0"/>
              <a:t>nastupa gubitkom statusa civitatis (</a:t>
            </a:r>
            <a:r>
              <a:rPr lang="bs-Latn-BA" dirty="0" smtClean="0"/>
              <a:t>građanstva</a:t>
            </a:r>
            <a:r>
              <a:rPr lang="bs-Latn-BA" dirty="0"/>
              <a:t>), tj</a:t>
            </a:r>
            <a:r>
              <a:rPr lang="bs-Latn-BA" dirty="0" smtClean="0"/>
              <a:t>. rimski građanin </a:t>
            </a:r>
            <a:r>
              <a:rPr lang="bs-Latn-BA" dirty="0"/>
              <a:t>gubi civitet i porodičnu pripadnost, ali ne i slobodu. </a:t>
            </a:r>
            <a:endParaRPr lang="bs-Latn-BA" dirty="0" smtClean="0"/>
          </a:p>
          <a:p>
            <a:r>
              <a:rPr lang="bs-Latn-BA" dirty="0" smtClean="0"/>
              <a:t>On </a:t>
            </a:r>
            <a:r>
              <a:rPr lang="bs-Latn-BA" dirty="0"/>
              <a:t>postaje Latin (npr</a:t>
            </a:r>
            <a:r>
              <a:rPr lang="bs-Latn-BA" dirty="0" smtClean="0"/>
              <a:t>. iseljen </a:t>
            </a:r>
            <a:r>
              <a:rPr lang="bs-Latn-BA" dirty="0"/>
              <a:t>u latinsku koloniju) ili peregrin (npr</a:t>
            </a:r>
            <a:r>
              <a:rPr lang="bs-Latn-BA" dirty="0" smtClean="0"/>
              <a:t>. prebjegavanjem </a:t>
            </a:r>
            <a:r>
              <a:rPr lang="bs-Latn-BA" dirty="0"/>
              <a:t>neprijatelju, izručenjem </a:t>
            </a:r>
            <a:r>
              <a:rPr lang="bs-Latn-BA" dirty="0" smtClean="0"/>
              <a:t>građanina </a:t>
            </a:r>
            <a:r>
              <a:rPr lang="bs-Latn-BA" dirty="0"/>
              <a:t>narodu o koji se ogriješio).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582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c) </a:t>
            </a:r>
            <a:r>
              <a:rPr lang="vi-VN" i="1" dirty="0"/>
              <a:t>Capitis deminutio minima </a:t>
            </a:r>
            <a:r>
              <a:rPr lang="vi-VN" dirty="0"/>
              <a:t>povlači samo gubitak porodično-pravnog položaja rimskog građanina, bilo otpuštanjem iz porodice ili prelaskom u drugu porodicu. </a:t>
            </a:r>
            <a:endParaRPr lang="bs-Latn-BA" dirty="0" smtClean="0"/>
          </a:p>
          <a:p>
            <a:r>
              <a:rPr lang="vi-VN" i="1" dirty="0" smtClean="0"/>
              <a:t>Capite </a:t>
            </a:r>
            <a:r>
              <a:rPr lang="vi-VN" i="1" dirty="0"/>
              <a:t>minutus </a:t>
            </a:r>
            <a:r>
              <a:rPr lang="vi-VN" dirty="0"/>
              <a:t>(onaj ko je izgubio ili promijenio status) gubi svoju imovinu u korist novog imaoca porodične vlasti, a njegovi civilni dugovi iz ugovora i </a:t>
            </a:r>
            <a:r>
              <a:rPr lang="vi-VN" dirty="0" smtClean="0"/>
              <a:t>odre</a:t>
            </a:r>
            <a:r>
              <a:rPr lang="bs-Latn-BA" dirty="0" smtClean="0"/>
              <a:t>đ</a:t>
            </a:r>
            <a:r>
              <a:rPr lang="vi-VN" dirty="0" smtClean="0"/>
              <a:t>ena </a:t>
            </a:r>
            <a:r>
              <a:rPr lang="vi-VN" dirty="0"/>
              <a:t>lična prava prestaju.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Justinijanovom pravu ova </a:t>
            </a:r>
            <a:r>
              <a:rPr lang="vi-VN" i="1" dirty="0"/>
              <a:t>capitis deminutio </a:t>
            </a:r>
            <a:r>
              <a:rPr lang="vi-VN" dirty="0"/>
              <a:t>izgubila je važnost jer je porodična organizacija po agnaciji bila već zamijenjena krvnim srodstvom (kognacijom).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2494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LIBERTATIS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Osnovna podjela stanovništva rimske države izvršena je na slobodne i robove. </a:t>
            </a:r>
            <a:endParaRPr lang="bs-Latn-BA" dirty="0" smtClean="0"/>
          </a:p>
          <a:p>
            <a:r>
              <a:rPr lang="bs-Latn-BA" dirty="0" smtClean="0"/>
              <a:t>Rob </a:t>
            </a:r>
            <a:r>
              <a:rPr lang="bs-Latn-BA" dirty="0"/>
              <a:t>nije bio pravni subjekt, već se smatrao za stvar (res), ali socijalni položaj im je u različitim epohama Rima bio različit. </a:t>
            </a:r>
          </a:p>
          <a:p>
            <a:r>
              <a:rPr lang="bs-Latn-BA" dirty="0"/>
              <a:t>Pravnici carskog doba smatrali su slobodu prirodnim stanjem, a ropstvo ustanovom </a:t>
            </a:r>
            <a:r>
              <a:rPr lang="bs-Latn-BA" i="1" dirty="0"/>
              <a:t>iuris gentium</a:t>
            </a:r>
            <a:r>
              <a:rPr lang="bs-Latn-BA" dirty="0"/>
              <a:t> kojom se neko podvrgava vlasništvu drugoga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To su opravdavali ratom, jer ako protivnik u ratu smije biti ubijen, onda ga je dozvoljeno i pretvoriti u roba.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8032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Rob je smatran za stvar (</a:t>
            </a:r>
            <a:r>
              <a:rPr lang="bs-Latn-BA" i="1" dirty="0"/>
              <a:t>res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Rob </a:t>
            </a:r>
            <a:r>
              <a:rPr lang="bs-Latn-BA" dirty="0"/>
              <a:t>nema porodicu. </a:t>
            </a:r>
            <a:endParaRPr lang="bs-Latn-BA" dirty="0" smtClean="0"/>
          </a:p>
          <a:p>
            <a:r>
              <a:rPr lang="bs-Latn-BA" dirty="0" smtClean="0"/>
              <a:t>Njegova </a:t>
            </a:r>
            <a:r>
              <a:rPr lang="bs-Latn-BA" dirty="0"/>
              <a:t>spolna veza sa ropkinjom nije brak (</a:t>
            </a:r>
            <a:r>
              <a:rPr lang="bs-Latn-BA" i="1" dirty="0"/>
              <a:t>matrimonium</a:t>
            </a:r>
            <a:r>
              <a:rPr lang="bs-Latn-BA" dirty="0"/>
              <a:t>) već samo faktičko zajedničko življenje (c</a:t>
            </a:r>
            <a:r>
              <a:rPr lang="bs-Latn-BA" i="1" dirty="0"/>
              <a:t>ontubernium</a:t>
            </a:r>
            <a:r>
              <a:rPr lang="bs-Latn-BA" dirty="0"/>
              <a:t>) bez pravnih posljedica.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robu gospodar ima pravo vlasništva, kao na svakoj drugoj stvari, pa ga je mogao prodati, dati drugome na uživanje, u zalog ili u zapis ili ga ubiti (</a:t>
            </a:r>
            <a:r>
              <a:rPr lang="bs-Latn-BA" i="1" dirty="0"/>
              <a:t>ius vitae ac necis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Tužbu </a:t>
            </a:r>
            <a:r>
              <a:rPr lang="bs-Latn-BA" dirty="0"/>
              <a:t>i zaštitu za povredu roba mogao je podnijeti samo njegov gospodar, isto kao za životinje ili druge stvari. </a:t>
            </a:r>
          </a:p>
        </p:txBody>
      </p:sp>
    </p:spTree>
    <p:extLst>
      <p:ext uri="{BB962C8B-B14F-4D97-AF65-F5344CB8AC3E}">
        <p14:creationId xmlns:p14="http://schemas.microsoft.com/office/powerpoint/2010/main" val="1692374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3313</Words>
  <Application>Microsoft Office PowerPoint</Application>
  <PresentationFormat>On-screen Show (4:3)</PresentationFormat>
  <Paragraphs>184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Institucije rimskog prava I</vt:lpstr>
      <vt:lpstr>PRAVNA I POSLOVNA SPOSOBNOST </vt:lpstr>
      <vt:lpstr>PowerPoint Presentation</vt:lpstr>
      <vt:lpstr>PowerPoint Presentation</vt:lpstr>
      <vt:lpstr>CAPITIS DEMINUTIO </vt:lpstr>
      <vt:lpstr>PowerPoint Presentation</vt:lpstr>
      <vt:lpstr>PowerPoint Presentation</vt:lpstr>
      <vt:lpstr>STATUS LIBERTATIS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MANUMISIJE</vt:lpstr>
      <vt:lpstr>PowerPoint Presentation</vt:lpstr>
      <vt:lpstr>PowerPoint Presentation</vt:lpstr>
      <vt:lpstr>PowerPoint Presentation</vt:lpstr>
      <vt:lpstr>PowerPoint Presentation</vt:lpstr>
      <vt:lpstr>PATRONAT </vt:lpstr>
      <vt:lpstr>PowerPoint Presentation</vt:lpstr>
      <vt:lpstr>STANJA SLIČNA ROPSTVU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STATUS CIVITATIS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STATUS FAMILIAE </vt:lpstr>
      <vt:lpstr>PowerPoint Presentation</vt:lpstr>
      <vt:lpstr>OGRANIČENJA PRAVNE I POSLOVNE SPOSOBNOSTI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36</cp:revision>
  <dcterms:created xsi:type="dcterms:W3CDTF">2006-08-16T00:00:00Z</dcterms:created>
  <dcterms:modified xsi:type="dcterms:W3CDTF">2015-11-28T10:48:16Z</dcterms:modified>
</cp:coreProperties>
</file>