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Doc</a:t>
            </a:r>
            <a:r>
              <a:rPr lang="bs-Latn-BA" dirty="0" smtClean="0"/>
              <a:t>.</a:t>
            </a:r>
            <a:r>
              <a:rPr lang="en-US" smtClean="0"/>
              <a:t>dr.</a:t>
            </a:r>
            <a:r>
              <a:rPr lang="bs-Latn-BA" smtClean="0"/>
              <a:t> </a:t>
            </a:r>
            <a:r>
              <a:rPr lang="bs-Latn-BA" dirty="0" smtClean="0"/>
              <a:t>Benjamina Londrc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9464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bs-Latn-BA" dirty="0"/>
              <a:t>Zakon XII ploča donesen je 451</a:t>
            </a:r>
            <a:r>
              <a:rPr lang="bs-Latn-BA" dirty="0" smtClean="0"/>
              <a:t>. godine </a:t>
            </a:r>
            <a:r>
              <a:rPr lang="bs-Latn-BA" dirty="0"/>
              <a:t>p.n.e. od strane narodne skupštine. </a:t>
            </a:r>
            <a:endParaRPr lang="bs-Latn-BA" dirty="0" smtClean="0"/>
          </a:p>
          <a:p>
            <a:r>
              <a:rPr lang="bs-Latn-BA" dirty="0" smtClean="0"/>
              <a:t>Oformljena </a:t>
            </a:r>
            <a:r>
              <a:rPr lang="bs-Latn-BA" dirty="0"/>
              <a:t>je posebna komisija od 10 patricija nazvana </a:t>
            </a:r>
            <a:r>
              <a:rPr lang="bs-Latn-BA" i="1" dirty="0"/>
              <a:t>decenviri legibus scribundis</a:t>
            </a:r>
            <a:r>
              <a:rPr lang="bs-Latn-BA" dirty="0"/>
              <a:t>, koji su prije pisanja zakona boravili u Grčkoj, da bi se upoznali sa tzv</a:t>
            </a:r>
            <a:r>
              <a:rPr lang="bs-Latn-BA" dirty="0" smtClean="0"/>
              <a:t>. Solonovim </a:t>
            </a:r>
            <a:r>
              <a:rPr lang="bs-Latn-BA" dirty="0"/>
              <a:t>zakonima. </a:t>
            </a:r>
            <a:endParaRPr lang="bs-Latn-BA" dirty="0" smtClean="0"/>
          </a:p>
          <a:p>
            <a:r>
              <a:rPr lang="bs-Latn-BA" dirty="0" smtClean="0"/>
              <a:t>Tekst </a:t>
            </a:r>
            <a:r>
              <a:rPr lang="bs-Latn-BA" dirty="0"/>
              <a:t>zakona napisan je na 12 bronzanih ploča koje su bile </a:t>
            </a:r>
            <a:r>
              <a:rPr lang="bs-Latn-BA" dirty="0" smtClean="0"/>
              <a:t>izložene </a:t>
            </a:r>
            <a:r>
              <a:rPr lang="bs-Latn-BA" dirty="0"/>
              <a:t>na rimskom trgu (</a:t>
            </a:r>
            <a:r>
              <a:rPr lang="bs-Latn-BA" i="1" dirty="0"/>
              <a:t>forum romanum</a:t>
            </a:r>
            <a:r>
              <a:rPr lang="bs-Latn-BA" dirty="0"/>
              <a:t>), tako da su svi </a:t>
            </a:r>
            <a:r>
              <a:rPr lang="bs-Latn-BA" dirty="0" smtClean="0"/>
              <a:t>građani </a:t>
            </a:r>
            <a:r>
              <a:rPr lang="bs-Latn-BA" dirty="0"/>
              <a:t>imali priliku da se upoznaju sa </a:t>
            </a:r>
            <a:r>
              <a:rPr lang="bs-Latn-BA" dirty="0" smtClean="0"/>
              <a:t>sadržajem </a:t>
            </a:r>
            <a:r>
              <a:rPr lang="bs-Latn-BA" dirty="0"/>
              <a:t>pravnih pravila. </a:t>
            </a:r>
          </a:p>
        </p:txBody>
      </p:sp>
    </p:spTree>
    <p:extLst>
      <p:ext uri="{BB962C8B-B14F-4D97-AF65-F5344CB8AC3E}">
        <p14:creationId xmlns:p14="http://schemas.microsoft.com/office/powerpoint/2010/main" val="279574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Prve 3 ploče zakona XII ploča bile su posvećene sudskom postupku. </a:t>
            </a:r>
            <a:endParaRPr lang="bs-Latn-BA" dirty="0" smtClean="0"/>
          </a:p>
          <a:p>
            <a:r>
              <a:rPr lang="bs-Latn-BA" dirty="0" smtClean="0"/>
              <a:t>Prva </a:t>
            </a:r>
            <a:r>
              <a:rPr lang="bs-Latn-BA" dirty="0"/>
              <a:t>ploča je </a:t>
            </a:r>
            <a:r>
              <a:rPr lang="bs-Latn-BA" dirty="0" smtClean="0"/>
              <a:t>obrađivala </a:t>
            </a:r>
            <a:r>
              <a:rPr lang="bs-Latn-BA" dirty="0"/>
              <a:t>pitanja pozivanja na sud (</a:t>
            </a:r>
            <a:r>
              <a:rPr lang="bs-Latn-BA" i="1" dirty="0"/>
              <a:t>in ius vocatio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druga </a:t>
            </a:r>
            <a:r>
              <a:rPr lang="bs-Latn-BA" dirty="0"/>
              <a:t>raspravljanja pred sudom, </a:t>
            </a:r>
            <a:endParaRPr lang="bs-Latn-BA" dirty="0" smtClean="0"/>
          </a:p>
          <a:p>
            <a:r>
              <a:rPr lang="bs-Latn-BA" dirty="0" smtClean="0"/>
              <a:t>a </a:t>
            </a:r>
            <a:r>
              <a:rPr lang="bs-Latn-BA" dirty="0"/>
              <a:t>treća je razmatrala pitanja izvršenja sudske </a:t>
            </a:r>
            <a:r>
              <a:rPr lang="bs-Latn-BA" dirty="0" smtClean="0"/>
              <a:t>presude. </a:t>
            </a:r>
          </a:p>
          <a:p>
            <a:r>
              <a:rPr lang="bs-Latn-BA" dirty="0" smtClean="0"/>
              <a:t>Plebejci </a:t>
            </a:r>
            <a:r>
              <a:rPr lang="bs-Latn-BA" dirty="0"/>
              <a:t>su insistirali upravo na što preciznijem regulisanju ovih pitanja kako bi se stalo u kraj dotadašnjoj zloupotrebi koja je bila </a:t>
            </a:r>
            <a:r>
              <a:rPr lang="bs-Latn-BA" dirty="0" smtClean="0"/>
              <a:t>najizraženija </a:t>
            </a:r>
            <a:r>
              <a:rPr lang="bs-Latn-BA" dirty="0"/>
              <a:t>upravo u primjeni sudskih postupaka.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733473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Pored ovih pitanja, Zakon je regulisao i: </a:t>
            </a:r>
          </a:p>
          <a:p>
            <a:r>
              <a:rPr lang="bs-Latn-BA" dirty="0"/>
              <a:t>vlasništvo i </a:t>
            </a:r>
            <a:r>
              <a:rPr lang="bs-Latn-BA" dirty="0" smtClean="0"/>
              <a:t>način </a:t>
            </a:r>
            <a:r>
              <a:rPr lang="bs-Latn-BA" dirty="0"/>
              <a:t>njegovog sticanja, </a:t>
            </a:r>
            <a:endParaRPr lang="bs-Latn-BA" dirty="0" smtClean="0"/>
          </a:p>
          <a:p>
            <a:r>
              <a:rPr lang="bs-Latn-BA" dirty="0" smtClean="0"/>
              <a:t>oblike </a:t>
            </a:r>
            <a:r>
              <a:rPr lang="bs-Latn-BA" dirty="0"/>
              <a:t>pravne zaštite vlasništva; </a:t>
            </a:r>
            <a:endParaRPr lang="bs-Latn-BA" dirty="0" smtClean="0"/>
          </a:p>
          <a:p>
            <a:r>
              <a:rPr lang="bs-Latn-BA" dirty="0" smtClean="0"/>
              <a:t>statusno</a:t>
            </a:r>
            <a:r>
              <a:rPr lang="bs-Latn-BA" dirty="0"/>
              <a:t>, </a:t>
            </a:r>
            <a:r>
              <a:rPr lang="bs-Latn-BA" dirty="0" smtClean="0"/>
              <a:t>porodično</a:t>
            </a:r>
            <a:r>
              <a:rPr lang="bs-Latn-BA" dirty="0"/>
              <a:t>, nasljedno, </a:t>
            </a:r>
            <a:r>
              <a:rPr lang="bs-Latn-BA" dirty="0" smtClean="0"/>
              <a:t>krivično </a:t>
            </a:r>
            <a:r>
              <a:rPr lang="bs-Latn-BA" dirty="0"/>
              <a:t>pravo</a:t>
            </a:r>
            <a:r>
              <a:rPr lang="bs-Latn-BA" dirty="0" smtClean="0"/>
              <a:t>;</a:t>
            </a:r>
          </a:p>
          <a:p>
            <a:r>
              <a:rPr lang="bs-Latn-BA" dirty="0" smtClean="0"/>
              <a:t> </a:t>
            </a:r>
            <a:r>
              <a:rPr lang="bs-Latn-BA" dirty="0"/>
              <a:t>susjedske i </a:t>
            </a:r>
            <a:r>
              <a:rPr lang="bs-Latn-BA" dirty="0" smtClean="0"/>
              <a:t>međašne </a:t>
            </a:r>
            <a:r>
              <a:rPr lang="bs-Latn-BA" dirty="0"/>
              <a:t>odnose; </a:t>
            </a:r>
            <a:endParaRPr lang="bs-Latn-BA" dirty="0" smtClean="0"/>
          </a:p>
          <a:p>
            <a:r>
              <a:rPr lang="bs-Latn-BA" dirty="0" smtClean="0"/>
              <a:t>obvezno </a:t>
            </a:r>
            <a:r>
              <a:rPr lang="bs-Latn-BA" dirty="0"/>
              <a:t>pravo. </a:t>
            </a:r>
            <a:endParaRPr lang="bs-Latn-BA" dirty="0" smtClean="0"/>
          </a:p>
          <a:p>
            <a:r>
              <a:rPr lang="bs-Latn-BA" dirty="0" smtClean="0"/>
              <a:t>Posljednje </a:t>
            </a:r>
            <a:r>
              <a:rPr lang="bs-Latn-BA" dirty="0"/>
              <a:t>2 ploče predstavljaju dopunu za prvih 10.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19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Zakon </a:t>
            </a:r>
            <a:r>
              <a:rPr lang="bs-Latn-BA" dirty="0" smtClean="0"/>
              <a:t>sadrži određene </a:t>
            </a:r>
            <a:r>
              <a:rPr lang="bs-Latn-BA" dirty="0"/>
              <a:t>progresivne, ali i nazadne principe.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nazadne se mogu ubrojati princip taliona u </a:t>
            </a:r>
            <a:r>
              <a:rPr lang="bs-Latn-BA" dirty="0" smtClean="0"/>
              <a:t>kažnjavanju </a:t>
            </a:r>
            <a:r>
              <a:rPr lang="bs-Latn-BA" dirty="0"/>
              <a:t>(oko za oko, zub za zub). </a:t>
            </a:r>
            <a:endParaRPr lang="bs-Latn-BA" dirty="0" smtClean="0"/>
          </a:p>
          <a:p>
            <a:r>
              <a:rPr lang="bs-Latn-BA" dirty="0" smtClean="0"/>
              <a:t>Vrlo </a:t>
            </a:r>
            <a:r>
              <a:rPr lang="bs-Latn-BA" dirty="0"/>
              <a:t>malo odredaba Zakon posvećuje regulisanju obveznih odnosa, što ukazuje na nizak nivo razvoja privrede u ovom periodu i na njen naturalni oblik. </a:t>
            </a:r>
            <a:endParaRPr lang="bs-Latn-BA" dirty="0" smtClean="0"/>
          </a:p>
          <a:p>
            <a:r>
              <a:rPr lang="bs-Latn-BA" dirty="0" smtClean="0"/>
              <a:t>Zakon </a:t>
            </a:r>
            <a:r>
              <a:rPr lang="bs-Latn-BA" dirty="0"/>
              <a:t>predstavlja kodifikaciju dotadašnjeg običajnog prava. </a:t>
            </a:r>
            <a:endParaRPr lang="bs-Latn-BA" dirty="0" smtClean="0"/>
          </a:p>
          <a:p>
            <a:r>
              <a:rPr lang="bs-Latn-BA" dirty="0" smtClean="0"/>
              <a:t>Formalno </a:t>
            </a:r>
            <a:r>
              <a:rPr lang="bs-Latn-BA" dirty="0"/>
              <a:t>pravno je bio na snazi sve do Justinijanove kodifikacije, a faktički je u mnogim svojim rješenjima vremenom bio </a:t>
            </a:r>
            <a:r>
              <a:rPr lang="bs-Latn-BA" dirty="0" smtClean="0"/>
              <a:t>prevaziđen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Bio </a:t>
            </a:r>
            <a:r>
              <a:rPr lang="bs-Latn-BA" dirty="0"/>
              <a:t>je predmetom mnogobrojnih komentara i tumačenja rimskih pravnika. </a:t>
            </a:r>
            <a:endParaRPr lang="bs-Latn-BA" dirty="0" smtClean="0"/>
          </a:p>
          <a:p>
            <a:r>
              <a:rPr lang="bs-Latn-BA" dirty="0" smtClean="0"/>
              <a:t>Ovi </a:t>
            </a:r>
            <a:r>
              <a:rPr lang="bs-Latn-BA" dirty="0"/>
              <a:t>komentari predstavljaju </a:t>
            </a:r>
            <a:r>
              <a:rPr lang="bs-Latn-BA" dirty="0" smtClean="0"/>
              <a:t>sadržaj </a:t>
            </a:r>
            <a:r>
              <a:rPr lang="bs-Latn-BA" dirty="0"/>
              <a:t>civilnog prava u širem smislu. </a:t>
            </a:r>
          </a:p>
        </p:txBody>
      </p:sp>
    </p:spTree>
    <p:extLst>
      <p:ext uri="{BB962C8B-B14F-4D97-AF65-F5344CB8AC3E}">
        <p14:creationId xmlns:p14="http://schemas.microsoft.com/office/powerpoint/2010/main" val="3210242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IUS HONORARIUM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Staro civilno pravo (</a:t>
            </a:r>
            <a:r>
              <a:rPr lang="bs-Latn-BA" i="1" dirty="0"/>
              <a:t>ius civile</a:t>
            </a:r>
            <a:r>
              <a:rPr lang="bs-Latn-BA" dirty="0"/>
              <a:t>) bilo je izrazito formalističko i ceremonijalno.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njega je karakterističan legisakcioni postupak, koji je pokretan </a:t>
            </a:r>
            <a:r>
              <a:rPr lang="bs-Latn-BA" dirty="0" smtClean="0"/>
              <a:t>tužbama </a:t>
            </a:r>
            <a:r>
              <a:rPr lang="bs-Latn-BA" dirty="0"/>
              <a:t>(</a:t>
            </a:r>
            <a:r>
              <a:rPr lang="bs-Latn-BA" i="1" dirty="0"/>
              <a:t>actio</a:t>
            </a:r>
            <a:r>
              <a:rPr lang="bs-Latn-BA" dirty="0"/>
              <a:t>) zasnovanim na zakonu (</a:t>
            </a:r>
            <a:r>
              <a:rPr lang="bs-Latn-BA" i="1" dirty="0"/>
              <a:t>legis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Postupak </a:t>
            </a:r>
            <a:r>
              <a:rPr lang="bs-Latn-BA" dirty="0"/>
              <a:t>je obavljan usmeno, a legis akcije su bile vrlo stroge u smislu da su se pri njihovoj upotrebi morale izgovarati tačno zakonom </a:t>
            </a:r>
            <a:r>
              <a:rPr lang="bs-Latn-BA" dirty="0" smtClean="0"/>
              <a:t>određene </a:t>
            </a:r>
            <a:r>
              <a:rPr lang="bs-Latn-BA" dirty="0"/>
              <a:t>riječi. </a:t>
            </a:r>
            <a:endParaRPr lang="bs-Latn-BA" dirty="0" smtClean="0"/>
          </a:p>
          <a:p>
            <a:r>
              <a:rPr lang="bs-Latn-BA" dirty="0" smtClean="0"/>
              <a:t>Najmanja </a:t>
            </a:r>
            <a:r>
              <a:rPr lang="bs-Latn-BA" dirty="0"/>
              <a:t>odstupanja dovodila bi do gubljenja sudskog spora. </a:t>
            </a:r>
            <a:endParaRPr lang="bs-Latn-BA" dirty="0" smtClean="0"/>
          </a:p>
          <a:p>
            <a:r>
              <a:rPr lang="bs-Latn-BA" dirty="0" smtClean="0"/>
              <a:t>Rimsko </a:t>
            </a:r>
            <a:r>
              <a:rPr lang="bs-Latn-BA" dirty="0"/>
              <a:t>civilno pravo sa ovakvim karakteristikama postalo je kočnicom društvenog razvoja, pa je pravosudni magistrat pretor izvršio reformu civilnog prava, izgradivši jedan novi pravni sloj, </a:t>
            </a:r>
            <a:r>
              <a:rPr lang="bs-Latn-BA" i="1" dirty="0"/>
              <a:t>ius honorarium</a:t>
            </a:r>
            <a:r>
              <a:rPr lang="bs-Latn-BA" dirty="0"/>
              <a:t> (pretorska, kao i svaka magistarska </a:t>
            </a:r>
            <a:r>
              <a:rPr lang="bs-Latn-BA" dirty="0" smtClean="0"/>
              <a:t>služba </a:t>
            </a:r>
            <a:r>
              <a:rPr lang="bs-Latn-BA" dirty="0"/>
              <a:t>bila je besplatna: honor-čast). </a:t>
            </a:r>
          </a:p>
        </p:txBody>
      </p:sp>
    </p:spTree>
    <p:extLst>
      <p:ext uri="{BB962C8B-B14F-4D97-AF65-F5344CB8AC3E}">
        <p14:creationId xmlns:p14="http://schemas.microsoft.com/office/powerpoint/2010/main" val="3321288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Pošto rimska </a:t>
            </a:r>
            <a:r>
              <a:rPr lang="bs-Latn-BA" dirty="0" smtClean="0"/>
              <a:t>država </a:t>
            </a:r>
            <a:r>
              <a:rPr lang="bs-Latn-BA" dirty="0"/>
              <a:t>dolazi u privredne odnose sa mnogim narodima i </a:t>
            </a:r>
            <a:r>
              <a:rPr lang="bs-Latn-BA" dirty="0" smtClean="0"/>
              <a:t>državama </a:t>
            </a:r>
            <a:r>
              <a:rPr lang="bs-Latn-BA" dirty="0"/>
              <a:t>čijim pripadnicima koji su označavani kao stranci nije bila dozvoljena primjena civilnog rimskog prava, postavljalo se pitanje koje pravo će biti primijenjeno u konkretnom slučaju.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se susrećemo sa novom pravnom kategorijom </a:t>
            </a:r>
            <a:r>
              <a:rPr lang="bs-Latn-BA" i="1" dirty="0"/>
              <a:t>ius gentium</a:t>
            </a:r>
            <a:r>
              <a:rPr lang="bs-Latn-BA" dirty="0"/>
              <a:t>, kao pravom stranaca i naroda koje predstavlja preteču </a:t>
            </a:r>
            <a:r>
              <a:rPr lang="bs-Latn-BA" dirty="0" smtClean="0"/>
              <a:t>međunarodnog </a:t>
            </a:r>
            <a:r>
              <a:rPr lang="bs-Latn-BA" dirty="0"/>
              <a:t>prava. </a:t>
            </a:r>
            <a:endParaRPr lang="bs-Latn-BA" dirty="0" smtClean="0"/>
          </a:p>
          <a:p>
            <a:r>
              <a:rPr lang="bs-Latn-BA" dirty="0" smtClean="0"/>
              <a:t>Njega </a:t>
            </a:r>
            <a:r>
              <a:rPr lang="bs-Latn-BA" dirty="0"/>
              <a:t>čine </a:t>
            </a:r>
            <a:r>
              <a:rPr lang="bs-Latn-BA" dirty="0" smtClean="0"/>
              <a:t>određeni </a:t>
            </a:r>
            <a:r>
              <a:rPr lang="bs-Latn-BA" dirty="0"/>
              <a:t>principi i pravila koja su se mogla naći u pravima svih naroda. </a:t>
            </a:r>
            <a:endParaRPr lang="bs-Latn-BA" dirty="0" smtClean="0"/>
          </a:p>
          <a:p>
            <a:r>
              <a:rPr lang="bs-Latn-BA" dirty="0" smtClean="0"/>
              <a:t>Upravo </a:t>
            </a:r>
            <a:r>
              <a:rPr lang="bs-Latn-BA" dirty="0"/>
              <a:t>su pretori ta pravila uvodili u primjenu i u okvirima civilnog prava, a iz te prakse je </a:t>
            </a:r>
            <a:r>
              <a:rPr lang="bs-Latn-BA" dirty="0" smtClean="0"/>
              <a:t>rođeno </a:t>
            </a:r>
            <a:r>
              <a:rPr lang="bs-Latn-BA" dirty="0"/>
              <a:t>novo pretorsko pravo. </a:t>
            </a:r>
          </a:p>
        </p:txBody>
      </p:sp>
    </p:spTree>
    <p:extLst>
      <p:ext uri="{BB962C8B-B14F-4D97-AF65-F5344CB8AC3E}">
        <p14:creationId xmlns:p14="http://schemas.microsoft.com/office/powerpoint/2010/main" val="1149856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Postojale su 2 vrste pretora: </a:t>
            </a:r>
            <a:endParaRPr lang="bs-Latn-BA" dirty="0" smtClean="0"/>
          </a:p>
          <a:p>
            <a:r>
              <a:rPr lang="bs-Latn-BA" dirty="0" smtClean="0"/>
              <a:t>praetor </a:t>
            </a:r>
            <a:r>
              <a:rPr lang="bs-Latn-BA" dirty="0"/>
              <a:t>urbanus rješavao je odnose i sporove </a:t>
            </a:r>
            <a:r>
              <a:rPr lang="bs-Latn-BA" dirty="0" smtClean="0"/>
              <a:t>između </a:t>
            </a:r>
            <a:r>
              <a:rPr lang="bs-Latn-BA" dirty="0"/>
              <a:t>rimskih gradova, a </a:t>
            </a:r>
            <a:endParaRPr lang="bs-Latn-BA" dirty="0" smtClean="0"/>
          </a:p>
          <a:p>
            <a:r>
              <a:rPr lang="bs-Latn-BA" dirty="0" smtClean="0"/>
              <a:t>praetor </a:t>
            </a:r>
            <a:r>
              <a:rPr lang="bs-Latn-BA" dirty="0"/>
              <a:t>peregrinus rješavao je odnose </a:t>
            </a:r>
            <a:r>
              <a:rPr lang="bs-Latn-BA" dirty="0" smtClean="0"/>
              <a:t>između </a:t>
            </a:r>
            <a:r>
              <a:rPr lang="bs-Latn-BA" dirty="0"/>
              <a:t>Rimljana i stranaca. </a:t>
            </a:r>
            <a:endParaRPr lang="bs-Latn-BA" dirty="0" smtClean="0"/>
          </a:p>
          <a:p>
            <a:r>
              <a:rPr lang="bs-Latn-BA" dirty="0" smtClean="0"/>
              <a:t>Svaki </a:t>
            </a:r>
            <a:r>
              <a:rPr lang="bs-Latn-BA" dirty="0"/>
              <a:t>pretor donosio je tzv</a:t>
            </a:r>
            <a:r>
              <a:rPr lang="bs-Latn-BA" dirty="0" smtClean="0"/>
              <a:t>. pretorski </a:t>
            </a:r>
            <a:r>
              <a:rPr lang="bs-Latn-BA" dirty="0"/>
              <a:t>edikt kao program svog rada, u kome je nabrajao principe i odnose kojima će on </a:t>
            </a:r>
            <a:r>
              <a:rPr lang="bs-Latn-BA" dirty="0" smtClean="0"/>
              <a:t>pružati </a:t>
            </a:r>
            <a:r>
              <a:rPr lang="bs-Latn-BA" dirty="0"/>
              <a:t>zaštite, kao i formule </a:t>
            </a:r>
            <a:r>
              <a:rPr lang="bs-Latn-BA" dirty="0" smtClean="0"/>
              <a:t>tužbi </a:t>
            </a:r>
            <a:r>
              <a:rPr lang="bs-Latn-BA" dirty="0"/>
              <a:t>koje će biti primjenjivane u njegovom radu. </a:t>
            </a:r>
            <a:endParaRPr lang="bs-Latn-BA" dirty="0" smtClean="0"/>
          </a:p>
          <a:p>
            <a:r>
              <a:rPr lang="bs-Latn-BA" dirty="0" smtClean="0"/>
              <a:t>Edikt </a:t>
            </a:r>
            <a:r>
              <a:rPr lang="bs-Latn-BA" dirty="0"/>
              <a:t>jednog pretora nije obavezivao narednog pretora, ali su se vremenom izdiferencirala </a:t>
            </a:r>
            <a:r>
              <a:rPr lang="bs-Latn-BA" dirty="0" smtClean="0"/>
              <a:t>određena </a:t>
            </a:r>
            <a:r>
              <a:rPr lang="bs-Latn-BA" dirty="0"/>
              <a:t>rješenja koja su prihvatana od strane novih pretora i preuzimana u njihov edikt.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taj način stvoren je tzv</a:t>
            </a:r>
            <a:r>
              <a:rPr lang="bs-Latn-BA" dirty="0" smtClean="0"/>
              <a:t>. prenosni </a:t>
            </a:r>
            <a:r>
              <a:rPr lang="bs-Latn-BA" dirty="0"/>
              <a:t>dio edikta ili </a:t>
            </a:r>
            <a:r>
              <a:rPr lang="bs-Latn-BA" i="1" dirty="0"/>
              <a:t>edictum translatitium</a:t>
            </a:r>
            <a:r>
              <a:rPr lang="bs-Latn-BA" dirty="0"/>
              <a:t> koji se nalazio u ediktima svih pretora. </a:t>
            </a:r>
          </a:p>
        </p:txBody>
      </p:sp>
    </p:spTree>
    <p:extLst>
      <p:ext uri="{BB962C8B-B14F-4D97-AF65-F5344CB8AC3E}">
        <p14:creationId xmlns:p14="http://schemas.microsoft.com/office/powerpoint/2010/main" val="4273514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Pretor je reforme mogao provoditi na osnovu izuzetno velikih ovlaštenja koja je imao u okviru sudskog postupka. Sudski postupak se dijelio u 2 osnovne faze: </a:t>
            </a:r>
          </a:p>
          <a:p>
            <a:r>
              <a:rPr lang="bs-Latn-BA" dirty="0"/>
              <a:t>1) Faza </a:t>
            </a:r>
            <a:r>
              <a:rPr lang="bs-Latn-BA" i="1" dirty="0"/>
              <a:t>in iure </a:t>
            </a:r>
            <a:r>
              <a:rPr lang="bs-Latn-BA" dirty="0"/>
              <a:t>predstavljala je raspravu pred pretorom u kojoj su stranke iznosile svoje oprečne tvrdnje sa potrebnim dokazima, a pretor je odlučivao da li je njihov spor pogodan za </a:t>
            </a:r>
            <a:r>
              <a:rPr lang="bs-Latn-BA" dirty="0" smtClean="0"/>
              <a:t>presuđivanje</a:t>
            </a:r>
            <a:r>
              <a:rPr lang="bs-Latn-BA" dirty="0"/>
              <a:t>. Ukoliko bi dao potvrdan odgovor na to pitanje, postupak je prelazio u drugu fazu. </a:t>
            </a:r>
          </a:p>
          <a:p>
            <a:r>
              <a:rPr lang="bs-Latn-BA" dirty="0"/>
              <a:t>2) Faza </a:t>
            </a:r>
            <a:r>
              <a:rPr lang="bs-Latn-BA" i="1" dirty="0"/>
              <a:t>apud judicem </a:t>
            </a:r>
            <a:r>
              <a:rPr lang="bs-Latn-BA" dirty="0"/>
              <a:t>je rasprava i donošenje presude od strane izabranog sudije. Pošto bi sproveo dokazni postupak, pretor bi davao upute izabranom sudiji kako da presudi konkretni spor, dok bi se sudija striktno </a:t>
            </a:r>
            <a:r>
              <a:rPr lang="bs-Latn-BA" dirty="0" smtClean="0"/>
              <a:t>pridržavao </a:t>
            </a:r>
            <a:r>
              <a:rPr lang="bs-Latn-BA" dirty="0"/>
              <a:t>tih uputa pretora.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61384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U prvoj fazi sudskog postupka pretor je imao 2 najznačajnija ovlaštenja označena terminima </a:t>
            </a:r>
            <a:r>
              <a:rPr lang="bs-Latn-BA" i="1" dirty="0"/>
              <a:t>actionem dare</a:t>
            </a:r>
            <a:r>
              <a:rPr lang="bs-Latn-BA" dirty="0"/>
              <a:t> i </a:t>
            </a:r>
            <a:r>
              <a:rPr lang="bs-Latn-BA" i="1" dirty="0"/>
              <a:t>actionem denegare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Actionem </a:t>
            </a:r>
            <a:r>
              <a:rPr lang="bs-Latn-BA" dirty="0"/>
              <a:t>dare predstavlja ovlaštenje prema kome je pretor mogao uvoditi nove </a:t>
            </a:r>
            <a:r>
              <a:rPr lang="bs-Latn-BA" dirty="0" smtClean="0"/>
              <a:t>tužbe </a:t>
            </a:r>
            <a:r>
              <a:rPr lang="bs-Latn-BA" dirty="0"/>
              <a:t>koje do tada nisu bile priznate po zakonu.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nisu zakonske </a:t>
            </a:r>
            <a:r>
              <a:rPr lang="bs-Latn-BA" dirty="0" smtClean="0"/>
              <a:t>tužbe </a:t>
            </a:r>
            <a:r>
              <a:rPr lang="bs-Latn-BA" dirty="0"/>
              <a:t>legis akcije, već pretorske </a:t>
            </a:r>
            <a:r>
              <a:rPr lang="bs-Latn-BA" dirty="0" smtClean="0"/>
              <a:t>tužbe </a:t>
            </a:r>
            <a:r>
              <a:rPr lang="bs-Latn-BA" dirty="0"/>
              <a:t>– </a:t>
            </a:r>
            <a:r>
              <a:rPr lang="bs-Latn-BA" i="1" dirty="0"/>
              <a:t>actiones in factum</a:t>
            </a:r>
            <a:r>
              <a:rPr lang="bs-Latn-BA" dirty="0"/>
              <a:t>, odnosno </a:t>
            </a:r>
            <a:r>
              <a:rPr lang="bs-Latn-BA" dirty="0" smtClean="0"/>
              <a:t>tužbe </a:t>
            </a:r>
            <a:r>
              <a:rPr lang="bs-Latn-BA" dirty="0"/>
              <a:t>sa naznakom činjeničnog stanja. </a:t>
            </a:r>
            <a:endParaRPr lang="bs-Latn-BA" dirty="0" smtClean="0"/>
          </a:p>
          <a:p>
            <a:r>
              <a:rPr lang="bs-Latn-BA" dirty="0" smtClean="0"/>
              <a:t>Ove tužbe </a:t>
            </a:r>
            <a:r>
              <a:rPr lang="bs-Latn-BA" dirty="0"/>
              <a:t>svoju primjenjivost crpe iz pretorovog autoriteta, njegovog imperijuma, vlasti. </a:t>
            </a:r>
            <a:endParaRPr lang="bs-Latn-BA" dirty="0" smtClean="0"/>
          </a:p>
          <a:p>
            <a:r>
              <a:rPr lang="bs-Latn-BA" dirty="0" smtClean="0"/>
              <a:t>Ovim tužbama </a:t>
            </a:r>
            <a:r>
              <a:rPr lang="bs-Latn-BA" dirty="0"/>
              <a:t>pretor </a:t>
            </a:r>
            <a:r>
              <a:rPr lang="bs-Latn-BA" dirty="0" smtClean="0"/>
              <a:t>pruža </a:t>
            </a:r>
            <a:r>
              <a:rPr lang="bs-Latn-BA" dirty="0"/>
              <a:t>zaštitu novonastalim društvenim odnosima za koje civilno pravo nije imalo rješenja. </a:t>
            </a:r>
            <a:endParaRPr lang="bs-Latn-BA" dirty="0" smtClean="0"/>
          </a:p>
          <a:p>
            <a:r>
              <a:rPr lang="bs-Latn-BA" dirty="0" smtClean="0"/>
              <a:t>One </a:t>
            </a:r>
            <a:r>
              <a:rPr lang="bs-Latn-BA" dirty="0"/>
              <a:t>su dobile naziv </a:t>
            </a:r>
            <a:r>
              <a:rPr lang="bs-Latn-BA" dirty="0" smtClean="0"/>
              <a:t>tužbi </a:t>
            </a:r>
            <a:r>
              <a:rPr lang="bs-Latn-BA" dirty="0"/>
              <a:t>sa opisom činjeničnog stanja jer se pretor u njihovom utemeljenju nije mogao pozivati na neki već postojeći zakon, već je u formuli te </a:t>
            </a:r>
            <a:r>
              <a:rPr lang="bs-Latn-BA" dirty="0" smtClean="0"/>
              <a:t>tužbe </a:t>
            </a:r>
            <a:r>
              <a:rPr lang="bs-Latn-BA" dirty="0"/>
              <a:t>davao opis tog odnosa </a:t>
            </a:r>
            <a:r>
              <a:rPr lang="bs-Latn-BA" dirty="0" smtClean="0"/>
              <a:t>izlažući </a:t>
            </a:r>
            <a:r>
              <a:rPr lang="bs-Latn-BA" dirty="0"/>
              <a:t>faktičke činjenice.</a:t>
            </a:r>
          </a:p>
        </p:txBody>
      </p:sp>
    </p:spTree>
    <p:extLst>
      <p:ext uri="{BB962C8B-B14F-4D97-AF65-F5344CB8AC3E}">
        <p14:creationId xmlns:p14="http://schemas.microsoft.com/office/powerpoint/2010/main" val="2455270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Drugo ovlaštenje, </a:t>
            </a:r>
            <a:r>
              <a:rPr lang="bs-Latn-BA" i="1" dirty="0"/>
              <a:t>actionem denegare</a:t>
            </a:r>
            <a:r>
              <a:rPr lang="bs-Latn-BA" dirty="0"/>
              <a:t>, predstavlja pretorovu ovlast da nekoj stranci uskrati neku legis akciju, čiju upotrebu civilno pravo dozvoljava. </a:t>
            </a:r>
            <a:endParaRPr lang="bs-Latn-BA" dirty="0" smtClean="0"/>
          </a:p>
          <a:p>
            <a:r>
              <a:rPr lang="bs-Latn-BA" dirty="0" smtClean="0"/>
              <a:t>Obično </a:t>
            </a:r>
            <a:r>
              <a:rPr lang="bs-Latn-BA" dirty="0"/>
              <a:t>je odbacuje stavljanjem nekog prigovora na tu </a:t>
            </a:r>
            <a:r>
              <a:rPr lang="bs-Latn-BA" dirty="0" smtClean="0"/>
              <a:t>tužbu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se radi o pokušaju zaštite nekog već u praksi </a:t>
            </a:r>
            <a:r>
              <a:rPr lang="bs-Latn-BA" dirty="0" smtClean="0"/>
              <a:t>prevaziđenog </a:t>
            </a:r>
            <a:r>
              <a:rPr lang="bs-Latn-BA" dirty="0"/>
              <a:t>pravnog odnosa, na ovaj način stvaran je tzv</a:t>
            </a:r>
            <a:r>
              <a:rPr lang="bs-Latn-BA" dirty="0" smtClean="0"/>
              <a:t>. duplicitet </a:t>
            </a:r>
            <a:r>
              <a:rPr lang="bs-Latn-BA" dirty="0"/>
              <a:t>pravnih rješenja.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praksi istovremeno egzistiraju rješenja koja daje civilno pravo i novonastala pretorska rješenja, a pravni razvoj i tok će ići u pravcu prihvatanja pretorskih rješenja. </a:t>
            </a:r>
          </a:p>
        </p:txBody>
      </p:sp>
    </p:spTree>
    <p:extLst>
      <p:ext uri="{BB962C8B-B14F-4D97-AF65-F5344CB8AC3E}">
        <p14:creationId xmlns:p14="http://schemas.microsoft.com/office/powerpoint/2010/main" val="234408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IZVORI RIMSKOG PRAVA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/>
              <a:t>U nauci se razlikuju izvori prava u materijalnom i u formalnom smislu. </a:t>
            </a:r>
          </a:p>
          <a:p>
            <a:r>
              <a:rPr lang="bs-Latn-BA" dirty="0"/>
              <a:t>Izvori prava u materijalnom smislu su faktori koji stvaraju pravo</a:t>
            </a:r>
            <a:r>
              <a:rPr lang="bs-Latn-BA" dirty="0" smtClean="0"/>
              <a:t>, odnosno </a:t>
            </a:r>
            <a:r>
              <a:rPr lang="bs-Latn-BA" dirty="0"/>
              <a:t>akti kojima ti faktori stvaraju pravo.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rimskom pravu kao izvori prava u materijalnom smislu </a:t>
            </a:r>
            <a:r>
              <a:rPr lang="bs-Latn-BA" dirty="0" smtClean="0"/>
              <a:t>služili </a:t>
            </a:r>
            <a:r>
              <a:rPr lang="bs-Latn-BA" dirty="0"/>
              <a:t>su: običajno pravo, zakoni, magistarski edikti, djelatnost pravnika (jurisprudencija), </a:t>
            </a:r>
            <a:r>
              <a:rPr lang="bs-Latn-BA" i="1" dirty="0" smtClean="0"/>
              <a:t>senatus-consulta</a:t>
            </a:r>
            <a:r>
              <a:rPr lang="bs-Latn-BA" dirty="0" smtClean="0"/>
              <a:t> </a:t>
            </a:r>
            <a:r>
              <a:rPr lang="bs-Latn-BA" dirty="0"/>
              <a:t>i carske konstitucije.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586831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Po nalogu cara Hadrijana, oko 130.godine n.e. redigiran je stalni i jedinstveni tekst pretorskog edikta </a:t>
            </a:r>
            <a:r>
              <a:rPr lang="bs-Latn-BA" i="1" dirty="0"/>
              <a:t>edictum perpetuum </a:t>
            </a:r>
            <a:r>
              <a:rPr lang="bs-Latn-BA" dirty="0"/>
              <a:t>(trajni edikt), čiju redakciju je izvršio čuveni pravnik tog doba Salvius Iulianus.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prijedlog cara prihvaćen je u Senatu, te su svi pretori ubuduće mogli objavljivati edikte samo sa tako </a:t>
            </a:r>
            <a:r>
              <a:rPr lang="bs-Latn-BA" dirty="0" smtClean="0"/>
              <a:t>utvrđenim </a:t>
            </a:r>
            <a:r>
              <a:rPr lang="bs-Latn-BA" dirty="0"/>
              <a:t>sadrţajem, a sve nejasnoće, dopune i promjene rješavao je samo car. </a:t>
            </a:r>
            <a:endParaRPr lang="bs-Latn-BA" dirty="0" smtClean="0"/>
          </a:p>
          <a:p>
            <a:r>
              <a:rPr lang="bs-Latn-BA" dirty="0" smtClean="0"/>
              <a:t>Donošenjem </a:t>
            </a:r>
            <a:r>
              <a:rPr lang="bs-Latn-BA" dirty="0"/>
              <a:t>stalnog edikta prestaje sloboda pretorskog stvaranja, što za posljedicu ima opadanje kvaliteta pravnih rješenja u kasnijem periodu razvoja rimskog prava. </a:t>
            </a:r>
          </a:p>
        </p:txBody>
      </p:sp>
    </p:spTree>
    <p:extLst>
      <p:ext uri="{BB962C8B-B14F-4D97-AF65-F5344CB8AC3E}">
        <p14:creationId xmlns:p14="http://schemas.microsoft.com/office/powerpoint/2010/main" val="3576486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KLASIČNA </a:t>
            </a:r>
            <a:r>
              <a:rPr lang="bs-Latn-BA" dirty="0"/>
              <a:t>JURISPRUDENCIJA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U periodu principata dolazi na najvišeg stepena u razvoju rimskog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period klasičnog rimskog prava. </a:t>
            </a:r>
            <a:endParaRPr lang="bs-Latn-BA" dirty="0" smtClean="0"/>
          </a:p>
          <a:p>
            <a:r>
              <a:rPr lang="bs-Latn-BA" dirty="0" smtClean="0"/>
              <a:t>Pravnom </a:t>
            </a:r>
            <a:r>
              <a:rPr lang="bs-Latn-BA" dirty="0"/>
              <a:t>naukom se bave pravnci kojima je pravnički poziv profesionalno zanimanje. </a:t>
            </a:r>
            <a:endParaRPr lang="bs-Latn-BA" dirty="0" smtClean="0"/>
          </a:p>
          <a:p>
            <a:r>
              <a:rPr lang="bs-Latn-BA" dirty="0" smtClean="0"/>
              <a:t>Cjelokupna </a:t>
            </a:r>
            <a:r>
              <a:rPr lang="bs-Latn-BA" dirty="0"/>
              <a:t>djelatnost rimskih pravnika </a:t>
            </a:r>
            <a:r>
              <a:rPr lang="bs-Latn-BA" dirty="0" smtClean="0"/>
              <a:t>može </a:t>
            </a:r>
            <a:r>
              <a:rPr lang="bs-Latn-BA" dirty="0"/>
              <a:t>se izraziti kroz 3 terminološka </a:t>
            </a:r>
            <a:r>
              <a:rPr lang="bs-Latn-BA" dirty="0" smtClean="0"/>
              <a:t>određenja</a:t>
            </a:r>
            <a:r>
              <a:rPr lang="bs-Latn-BA" dirty="0"/>
              <a:t>: </a:t>
            </a:r>
            <a:endParaRPr lang="bs-Latn-BA" dirty="0" smtClean="0"/>
          </a:p>
          <a:p>
            <a:r>
              <a:rPr lang="bs-Latn-BA" dirty="0" smtClean="0"/>
              <a:t>respondere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cavere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agere.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8913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i="1" dirty="0"/>
              <a:t>Respondere</a:t>
            </a:r>
            <a:r>
              <a:rPr lang="bs-Latn-BA" dirty="0"/>
              <a:t> znači davanje pravnih mišljenja i odgovora na postavljena pitanja u povodu pravnih sporova. </a:t>
            </a:r>
            <a:endParaRPr lang="bs-Latn-BA" dirty="0" smtClean="0"/>
          </a:p>
          <a:p>
            <a:r>
              <a:rPr lang="bs-Latn-BA" i="1" dirty="0" smtClean="0"/>
              <a:t>Cavere</a:t>
            </a:r>
            <a:r>
              <a:rPr lang="bs-Latn-BA" dirty="0" smtClean="0"/>
              <a:t> </a:t>
            </a:r>
            <a:r>
              <a:rPr lang="bs-Latn-BA" dirty="0"/>
              <a:t>predstavlja sastavljanje obrazaca za pravne sporove (</a:t>
            </a:r>
            <a:r>
              <a:rPr lang="bs-Latn-BA" dirty="0" smtClean="0"/>
              <a:t>tužbe</a:t>
            </a:r>
            <a:r>
              <a:rPr lang="bs-Latn-BA" dirty="0"/>
              <a:t>, </a:t>
            </a:r>
            <a:r>
              <a:rPr lang="bs-Latn-BA" dirty="0" smtClean="0"/>
              <a:t>žalbe </a:t>
            </a:r>
            <a:r>
              <a:rPr lang="bs-Latn-BA" dirty="0"/>
              <a:t>i sl. - tzv</a:t>
            </a:r>
            <a:r>
              <a:rPr lang="bs-Latn-BA" dirty="0" smtClean="0"/>
              <a:t>. kautelarna </a:t>
            </a:r>
            <a:r>
              <a:rPr lang="bs-Latn-BA" dirty="0"/>
              <a:t>jurisprudencija). </a:t>
            </a:r>
            <a:endParaRPr lang="bs-Latn-BA" dirty="0" smtClean="0"/>
          </a:p>
          <a:p>
            <a:r>
              <a:rPr lang="bs-Latn-BA" i="1" dirty="0"/>
              <a:t>Agere</a:t>
            </a:r>
            <a:r>
              <a:rPr lang="bs-Latn-BA" dirty="0"/>
              <a:t> predstavlja aktivnosti zastupanja stranaka pred sudom koje su obavljale </a:t>
            </a:r>
            <a:r>
              <a:rPr lang="bs-Latn-BA" dirty="0" smtClean="0"/>
              <a:t>tzv. niže </a:t>
            </a:r>
            <a:r>
              <a:rPr lang="bs-Latn-BA" dirty="0"/>
              <a:t>pravničke funkcije, advokati, koji nisu imali potpuno pravničko obrazovanje.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21273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bs-Latn-BA" dirty="0"/>
              <a:t>Rimski pravnici bili su praktičari, kazuisti (</a:t>
            </a:r>
            <a:r>
              <a:rPr lang="bs-Latn-BA" i="1" dirty="0"/>
              <a:t>casus</a:t>
            </a:r>
            <a:r>
              <a:rPr lang="bs-Latn-BA" dirty="0"/>
              <a:t>-slučaj). </a:t>
            </a:r>
            <a:endParaRPr lang="bs-Latn-BA" dirty="0" smtClean="0"/>
          </a:p>
          <a:p>
            <a:r>
              <a:rPr lang="bs-Latn-BA" dirty="0" smtClean="0"/>
              <a:t>Probleme </a:t>
            </a:r>
            <a:r>
              <a:rPr lang="bs-Latn-BA" dirty="0"/>
              <a:t>su rješavali od slučaja do slučaja, </a:t>
            </a:r>
            <a:r>
              <a:rPr lang="bs-Latn-BA" dirty="0" smtClean="0"/>
              <a:t>može </a:t>
            </a:r>
            <a:r>
              <a:rPr lang="bs-Latn-BA" dirty="0"/>
              <a:t>biti opasno za slobodu pravnog razvoja. </a:t>
            </a:r>
            <a:endParaRPr lang="bs-Latn-BA" dirty="0" smtClean="0"/>
          </a:p>
          <a:p>
            <a:r>
              <a:rPr lang="bs-Latn-BA" dirty="0" smtClean="0"/>
              <a:t>Poznata </a:t>
            </a:r>
            <a:r>
              <a:rPr lang="bs-Latn-BA" dirty="0"/>
              <a:t>je njihova izreka </a:t>
            </a:r>
            <a:r>
              <a:rPr lang="bs-Latn-BA" i="1" dirty="0"/>
              <a:t>omnis definitio periculorum est</a:t>
            </a:r>
            <a:r>
              <a:rPr lang="bs-Latn-BA" dirty="0"/>
              <a:t> = sve definicije su opasne.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3897796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U periodu principata stvorena je izuzetno bogata tzv. klasična pravna književnost, u okviru koje se susrećemo sa nekoliko tipova pravničkih djela: </a:t>
            </a:r>
            <a:endParaRPr lang="bs-Latn-BA" dirty="0" smtClean="0"/>
          </a:p>
          <a:p>
            <a:r>
              <a:rPr lang="bs-Latn-BA" dirty="0" smtClean="0"/>
              <a:t>institucije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kvestiones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discutationes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epistulae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digestae </a:t>
            </a:r>
            <a:r>
              <a:rPr lang="bs-Latn-BA" dirty="0"/>
              <a:t>itd.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542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Institucije su predstavljale kratka djela pravnih </a:t>
            </a:r>
            <a:r>
              <a:rPr lang="bs-Latn-BA" dirty="0" smtClean="0"/>
              <a:t>udžbenika </a:t>
            </a:r>
            <a:r>
              <a:rPr lang="bs-Latn-BA" dirty="0"/>
              <a:t>za početnike. </a:t>
            </a:r>
            <a:endParaRPr lang="bs-Latn-BA" dirty="0" smtClean="0"/>
          </a:p>
          <a:p>
            <a:r>
              <a:rPr lang="bs-Latn-BA" dirty="0" smtClean="0"/>
              <a:t>Najpoznatije </a:t>
            </a:r>
            <a:r>
              <a:rPr lang="bs-Latn-BA" dirty="0"/>
              <a:t>su Gajeve institucije, u 4 knjige. </a:t>
            </a:r>
            <a:endParaRPr lang="bs-Latn-BA" dirty="0" smtClean="0"/>
          </a:p>
          <a:p>
            <a:r>
              <a:rPr lang="bs-Latn-BA" dirty="0" smtClean="0"/>
              <a:t>Značajne </a:t>
            </a:r>
            <a:r>
              <a:rPr lang="bs-Latn-BA" dirty="0"/>
              <a:t>su po tome što je u njima izvršena prva sistematska podjela prava, tzv</a:t>
            </a:r>
            <a:r>
              <a:rPr lang="bs-Latn-BA" dirty="0" smtClean="0"/>
              <a:t>. trodijelna </a:t>
            </a:r>
            <a:r>
              <a:rPr lang="bs-Latn-BA" dirty="0"/>
              <a:t>podjela prava na </a:t>
            </a:r>
            <a:r>
              <a:rPr lang="bs-Latn-BA" i="1" dirty="0"/>
              <a:t>res, personae i actiones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Res</a:t>
            </a:r>
            <a:r>
              <a:rPr lang="bs-Latn-BA" dirty="0" smtClean="0"/>
              <a:t> </a:t>
            </a:r>
            <a:r>
              <a:rPr lang="bs-Latn-BA" dirty="0"/>
              <a:t>obuhvata stvarno pravo, </a:t>
            </a:r>
            <a:r>
              <a:rPr lang="bs-Latn-BA" i="1" dirty="0"/>
              <a:t>personae</a:t>
            </a:r>
            <a:r>
              <a:rPr lang="bs-Latn-BA" dirty="0"/>
              <a:t> statusno i porodično pravo, a </a:t>
            </a:r>
            <a:r>
              <a:rPr lang="bs-Latn-BA" i="1" dirty="0"/>
              <a:t>actiones</a:t>
            </a:r>
            <a:r>
              <a:rPr lang="bs-Latn-BA" dirty="0"/>
              <a:t> sudski postupak. </a:t>
            </a:r>
            <a:endParaRPr lang="bs-Latn-BA" dirty="0" smtClean="0"/>
          </a:p>
          <a:p>
            <a:r>
              <a:rPr lang="bs-Latn-BA" dirty="0" smtClean="0"/>
              <a:t>Gajeve </a:t>
            </a:r>
            <a:r>
              <a:rPr lang="bs-Latn-BA" dirty="0"/>
              <a:t>institucije bile su uzor za donošenje istoimenog djela Justinijanove kodifikacije.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jedino klasično pravno djelo koje je do danas sačuvano u cjelosti. </a:t>
            </a:r>
          </a:p>
        </p:txBody>
      </p:sp>
    </p:spTree>
    <p:extLst>
      <p:ext uri="{BB962C8B-B14F-4D97-AF65-F5344CB8AC3E}">
        <p14:creationId xmlns:p14="http://schemas.microsoft.com/office/powerpoint/2010/main" val="3355996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Gaj je poznat i po tome što je prvi uveo neke osnovne podjele stvari, npr</a:t>
            </a:r>
            <a:r>
              <a:rPr lang="bs-Latn-BA" dirty="0" smtClean="0"/>
              <a:t>. podjela </a:t>
            </a:r>
            <a:r>
              <a:rPr lang="bs-Latn-BA" dirty="0"/>
              <a:t>na tjelesne i bestjelesne stvari </a:t>
            </a:r>
            <a:r>
              <a:rPr lang="bs-Latn-BA" i="1" dirty="0"/>
              <a:t>res corporales </a:t>
            </a:r>
            <a:r>
              <a:rPr lang="bs-Latn-BA" dirty="0"/>
              <a:t>i </a:t>
            </a:r>
            <a:r>
              <a:rPr lang="bs-Latn-BA" i="1" dirty="0"/>
              <a:t>res incorporales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Udario </a:t>
            </a:r>
            <a:r>
              <a:rPr lang="bs-Latn-BA" dirty="0"/>
              <a:t>je i temelje podjele izvora obveza odredivši da obvezni odnos nastaje kako iz kontrakata i delikata, tako i iz različitih drugih pravnih oblika </a:t>
            </a:r>
            <a:r>
              <a:rPr lang="bs-Latn-BA" i="1" dirty="0"/>
              <a:t>ex varium causarum figuris</a:t>
            </a:r>
            <a:r>
              <a:rPr lang="bs-Latn-BA" dirty="0"/>
              <a:t>, što će kasnije biti osnova za postklasično sistematiziranje obveza putem tzv</a:t>
            </a:r>
            <a:r>
              <a:rPr lang="bs-Latn-BA" dirty="0" smtClean="0"/>
              <a:t>. četvorodiobe </a:t>
            </a:r>
            <a:r>
              <a:rPr lang="bs-Latn-BA" dirty="0"/>
              <a:t>na kontrakte, delikte, kvazikontrakte i kvazidelikte kao izvore obveza. </a:t>
            </a:r>
          </a:p>
        </p:txBody>
      </p:sp>
    </p:spTree>
    <p:extLst>
      <p:ext uri="{BB962C8B-B14F-4D97-AF65-F5344CB8AC3E}">
        <p14:creationId xmlns:p14="http://schemas.microsoft.com/office/powerpoint/2010/main" val="2521579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bs-Latn-BA" i="1" dirty="0"/>
              <a:t>Questiones</a:t>
            </a:r>
            <a:r>
              <a:rPr lang="bs-Latn-BA" dirty="0"/>
              <a:t> su bila pravnička djela u kojima su u formi postavljenih pitanja i odgovora na ta pitanja rješavani konkretni pravni </a:t>
            </a:r>
            <a:r>
              <a:rPr lang="bs-Latn-BA" dirty="0" smtClean="0"/>
              <a:t>sadržaji</a:t>
            </a:r>
            <a:r>
              <a:rPr lang="bs-Latn-BA" dirty="0"/>
              <a:t>. </a:t>
            </a:r>
          </a:p>
          <a:p>
            <a:r>
              <a:rPr lang="bs-Latn-BA" i="1" dirty="0"/>
              <a:t>Discutationes</a:t>
            </a:r>
            <a:r>
              <a:rPr lang="bs-Latn-BA" dirty="0"/>
              <a:t> su djela u kojima se izlaţu neke zamišljene pravne situacije sa pokušajem njihovih rješenja. </a:t>
            </a:r>
          </a:p>
          <a:p>
            <a:r>
              <a:rPr lang="bs-Latn-BA" dirty="0"/>
              <a:t>Epistule predstavljaju djela za to doba vrlo </a:t>
            </a:r>
            <a:r>
              <a:rPr lang="bs-Latn-BA" dirty="0" smtClean="0"/>
              <a:t>izražene </a:t>
            </a:r>
            <a:r>
              <a:rPr lang="bs-Latn-BA" dirty="0"/>
              <a:t>prakse, </a:t>
            </a:r>
            <a:r>
              <a:rPr lang="bs-Latn-BA" dirty="0" smtClean="0"/>
              <a:t>međusobne </a:t>
            </a:r>
            <a:r>
              <a:rPr lang="bs-Latn-BA" dirty="0"/>
              <a:t>prepiske </a:t>
            </a:r>
            <a:r>
              <a:rPr lang="bs-Latn-BA" dirty="0" smtClean="0"/>
              <a:t>između </a:t>
            </a:r>
            <a:r>
              <a:rPr lang="bs-Latn-BA" dirty="0"/>
              <a:t>pripadnika </a:t>
            </a:r>
            <a:r>
              <a:rPr lang="bs-Latn-BA" dirty="0" smtClean="0"/>
              <a:t>uvaženog </a:t>
            </a:r>
            <a:r>
              <a:rPr lang="bs-Latn-BA" dirty="0"/>
              <a:t>pravničkog sloja. Ta prepiska bila je stručno </a:t>
            </a:r>
            <a:r>
              <a:rPr lang="bs-Latn-BA" dirty="0" smtClean="0"/>
              <a:t>sadržana</a:t>
            </a:r>
            <a:r>
              <a:rPr lang="bs-Latn-BA" dirty="0"/>
              <a:t>. </a:t>
            </a:r>
          </a:p>
          <a:p>
            <a:r>
              <a:rPr lang="bs-Latn-BA" dirty="0"/>
              <a:t>Digesta su djela najobimnija po </a:t>
            </a:r>
            <a:r>
              <a:rPr lang="bs-Latn-BA" dirty="0" smtClean="0"/>
              <a:t>sadržaju </a:t>
            </a:r>
            <a:r>
              <a:rPr lang="bs-Latn-BA" dirty="0"/>
              <a:t>u kojima nalazimo pokušaje sveobuhvatnog prikazivanja pravnog razvoja </a:t>
            </a:r>
            <a:r>
              <a:rPr lang="bs-Latn-BA" dirty="0" smtClean="0"/>
              <a:t>određenog </a:t>
            </a:r>
            <a:r>
              <a:rPr lang="bs-Latn-BA" dirty="0"/>
              <a:t>perioda. Po uzoru na ova djela, najznačajniji dio Justinijanove kodifikacije dobio je ime Digesta (</a:t>
            </a:r>
            <a:r>
              <a:rPr lang="bs-Latn-BA" i="1" dirty="0"/>
              <a:t>digere</a:t>
            </a:r>
            <a:r>
              <a:rPr lang="bs-Latn-BA" dirty="0"/>
              <a:t> – srediti, urediti).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928059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Period principata je vrijeme djelovanja poznatih rimskih pravnih škola. </a:t>
            </a:r>
            <a:endParaRPr lang="bs-Latn-BA" dirty="0" smtClean="0"/>
          </a:p>
          <a:p>
            <a:r>
              <a:rPr lang="bs-Latn-BA" dirty="0" smtClean="0"/>
              <a:t>Najpoznatije </a:t>
            </a:r>
            <a:r>
              <a:rPr lang="bs-Latn-BA" dirty="0"/>
              <a:t>su škola sabinovaca i škola prokulovaca. </a:t>
            </a:r>
            <a:endParaRPr lang="bs-Latn-BA" dirty="0" smtClean="0"/>
          </a:p>
          <a:p>
            <a:r>
              <a:rPr lang="bs-Latn-BA" dirty="0" smtClean="0"/>
              <a:t>Nazive </a:t>
            </a:r>
            <a:r>
              <a:rPr lang="bs-Latn-BA" dirty="0"/>
              <a:t>nisu dobile prema svojim osnivačima, već prema njihovim sljedbenicima koji su </a:t>
            </a:r>
            <a:r>
              <a:rPr lang="bs-Latn-BA" dirty="0" smtClean="0"/>
              <a:t>doživjeli </a:t>
            </a:r>
            <a:r>
              <a:rPr lang="bs-Latn-BA" dirty="0"/>
              <a:t>mnogo veću popularnost. </a:t>
            </a:r>
            <a:endParaRPr lang="bs-Latn-BA" dirty="0" smtClean="0"/>
          </a:p>
          <a:p>
            <a:r>
              <a:rPr lang="bs-Latn-BA" dirty="0" smtClean="0"/>
              <a:t>Ovdje </a:t>
            </a:r>
            <a:r>
              <a:rPr lang="bs-Latn-BA" dirty="0"/>
              <a:t>se radi o tradicionalnom opredjeljivanju pojedinih pravnika za učenja nekih poznatih pravnika, bez neke institucionalne komponente, postojanjem različitih pravnih uglova posmatranja pojedinih škola o mnogim konkretnim pravnim pitanjima. </a:t>
            </a:r>
          </a:p>
        </p:txBody>
      </p:sp>
    </p:spTree>
    <p:extLst>
      <p:ext uri="{BB962C8B-B14F-4D97-AF65-F5344CB8AC3E}">
        <p14:creationId xmlns:p14="http://schemas.microsoft.com/office/powerpoint/2010/main" val="41639532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 drugoj polovini principata praksa respondiranja je </a:t>
            </a:r>
            <a:r>
              <a:rPr lang="bs-Latn-BA" dirty="0" smtClean="0"/>
              <a:t>doživjela </a:t>
            </a:r>
            <a:r>
              <a:rPr lang="bs-Latn-BA" dirty="0"/>
              <a:t>svoj vrhunac, ali su se istovremeno javili elementi zloupotreba pravničkog mišljenja. </a:t>
            </a:r>
            <a:endParaRPr lang="bs-Latn-BA" dirty="0" smtClean="0"/>
          </a:p>
          <a:p>
            <a:r>
              <a:rPr lang="bs-Latn-BA" dirty="0" smtClean="0"/>
              <a:t>Uspjeh </a:t>
            </a:r>
            <a:r>
              <a:rPr lang="bs-Latn-BA" dirty="0"/>
              <a:t>u nekoj parnici ovisio je o sposobnosti advokata da za svoje zahtjeve kao dokaznu podlogu sakupi veći broj mišljenja različitih pravnika, neovisno o kvalitetu tog argumentiranja. </a:t>
            </a:r>
            <a:endParaRPr lang="bs-Latn-BA" dirty="0" smtClean="0"/>
          </a:p>
          <a:p>
            <a:r>
              <a:rPr lang="bs-Latn-BA" dirty="0" smtClean="0"/>
              <a:t>Proširen </a:t>
            </a:r>
            <a:r>
              <a:rPr lang="bs-Latn-BA" dirty="0"/>
              <a:t>je i krug pravnika koji su imali pravo respondiranja. </a:t>
            </a:r>
          </a:p>
        </p:txBody>
      </p:sp>
    </p:spTree>
    <p:extLst>
      <p:ext uri="{BB962C8B-B14F-4D97-AF65-F5344CB8AC3E}">
        <p14:creationId xmlns:p14="http://schemas.microsoft.com/office/powerpoint/2010/main" val="348012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Pod izvorima prava u formalnom smislu podrazumijevaju se sve one pojave iz kojih moţemo crpiti poznavanje nekog prava.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su prvenstveno pisana djela rimskih pravnika (npr</a:t>
            </a:r>
            <a:r>
              <a:rPr lang="bs-Latn-BA" dirty="0" smtClean="0"/>
              <a:t>. Gajeve </a:t>
            </a:r>
            <a:r>
              <a:rPr lang="bs-Latn-BA" dirty="0"/>
              <a:t>institucije i Justinijanova kodifikacija), </a:t>
            </a:r>
            <a:r>
              <a:rPr lang="bs-Latn-BA" dirty="0" smtClean="0"/>
              <a:t>djela </a:t>
            </a:r>
            <a:r>
              <a:rPr lang="bs-Latn-BA" dirty="0"/>
              <a:t>različitih nepravnih pisaca (historičara, rimskih govornika itd). </a:t>
            </a:r>
            <a:endParaRPr lang="bs-Latn-BA" dirty="0" smtClean="0"/>
          </a:p>
          <a:p>
            <a:r>
              <a:rPr lang="bs-Latn-BA" dirty="0" smtClean="0"/>
              <a:t>Važan </a:t>
            </a:r>
            <a:r>
              <a:rPr lang="bs-Latn-BA" dirty="0"/>
              <a:t>izvor su i pravni spomenici, odnosno tekstovi zakona, </a:t>
            </a:r>
            <a:r>
              <a:rPr lang="bs-Latn-BA" dirty="0" smtClean="0"/>
              <a:t>senatus-consulta </a:t>
            </a:r>
            <a:r>
              <a:rPr lang="bs-Latn-BA" dirty="0"/>
              <a:t>i magistarskih edikata, te isprava o različitim pravnim poslovima (ugovori, oporuke, presude itd). </a:t>
            </a:r>
          </a:p>
        </p:txBody>
      </p:sp>
    </p:spTree>
    <p:extLst>
      <p:ext uri="{BB962C8B-B14F-4D97-AF65-F5344CB8AC3E}">
        <p14:creationId xmlns:p14="http://schemas.microsoft.com/office/powerpoint/2010/main" val="3737531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endParaRPr lang="bs-Latn-BA" dirty="0"/>
          </a:p>
          <a:p>
            <a:r>
              <a:rPr lang="bs-Latn-BA" dirty="0"/>
              <a:t>Da bi se uveo red u praksi respondiranja, za vrijeme careva Teodozija i Valentijana donesen je tzv</a:t>
            </a:r>
            <a:r>
              <a:rPr lang="bs-Latn-BA" dirty="0" smtClean="0"/>
              <a:t>. Zakon </a:t>
            </a:r>
            <a:r>
              <a:rPr lang="bs-Latn-BA" dirty="0"/>
              <a:t>o citiranju (</a:t>
            </a:r>
            <a:r>
              <a:rPr lang="bs-Latn-BA" i="1" dirty="0"/>
              <a:t>lex citationis</a:t>
            </a:r>
            <a:r>
              <a:rPr lang="bs-Latn-BA" dirty="0"/>
              <a:t>). Prema tom zakonu, pred sudovima je bilo dozvoljeno citiranje mišljenja petorice najznačajnijih pravnika: Papinijana, Paula, Ulpijana, Gaja i Modestina.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slučaju da su njihova mišljenja o nekom pitanju podijeljena, uzeće se kao vladajuće mišljenje većine. </a:t>
            </a:r>
            <a:endParaRPr lang="bs-Latn-BA" dirty="0" smtClean="0"/>
          </a:p>
          <a:p>
            <a:r>
              <a:rPr lang="bs-Latn-BA" dirty="0" smtClean="0"/>
              <a:t>Ako </a:t>
            </a:r>
            <a:r>
              <a:rPr lang="bs-Latn-BA" dirty="0"/>
              <a:t>ni po tom kriteriju nije bilo moguće donijeti odluku, prevladaće mišljenje Papinijana.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0788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 periodu principata počinje proces kvalitativnog </a:t>
            </a:r>
            <a:r>
              <a:rPr lang="bs-Latn-BA" dirty="0" smtClean="0"/>
              <a:t>sređivanja </a:t>
            </a:r>
            <a:r>
              <a:rPr lang="bs-Latn-BA" dirty="0"/>
              <a:t>prava u sistem putem tzv</a:t>
            </a:r>
            <a:r>
              <a:rPr lang="bs-Latn-BA" dirty="0" smtClean="0"/>
              <a:t>. kodifikacija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Među </a:t>
            </a:r>
            <a:r>
              <a:rPr lang="bs-Latn-BA" dirty="0"/>
              <a:t>njima se izdvajaju predjustinijanske kodifikacije u kojima se kodificira sve veći broj carskih konstitucija koje postaju dominantan izvor prava u ovom periodu. </a:t>
            </a:r>
            <a:endParaRPr lang="bs-Latn-BA" dirty="0" smtClean="0"/>
          </a:p>
          <a:p>
            <a:r>
              <a:rPr lang="bs-Latn-BA" dirty="0" smtClean="0"/>
              <a:t>Poznate </a:t>
            </a:r>
            <a:r>
              <a:rPr lang="bs-Latn-BA" dirty="0"/>
              <a:t>su 2 privatne zbirke carskih konstitucija: </a:t>
            </a:r>
            <a:r>
              <a:rPr lang="bs-Latn-BA" i="1" dirty="0"/>
              <a:t>Codex Gregorianus </a:t>
            </a:r>
            <a:r>
              <a:rPr lang="bs-Latn-BA" dirty="0"/>
              <a:t>i </a:t>
            </a:r>
            <a:r>
              <a:rPr lang="bs-Latn-BA" i="1" dirty="0"/>
              <a:t>Codex Hermogenianus</a:t>
            </a:r>
            <a:r>
              <a:rPr lang="bs-Latn-BA" dirty="0"/>
              <a:t>, te mnogo poznatiji </a:t>
            </a:r>
            <a:r>
              <a:rPr lang="bs-Latn-BA" dirty="0" smtClean="0"/>
              <a:t>službeni </a:t>
            </a:r>
            <a:r>
              <a:rPr lang="bs-Latn-BA" dirty="0"/>
              <a:t>kodeks: </a:t>
            </a:r>
            <a:r>
              <a:rPr lang="bs-Latn-BA" i="1" dirty="0"/>
              <a:t>Codex </a:t>
            </a:r>
            <a:r>
              <a:rPr lang="bs-Latn-BA" i="1" dirty="0" smtClean="0"/>
              <a:t>Theodosianus.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1537239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JUSTINIJANOVA KODIFIKACIJA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dirty="0"/>
              <a:t>Sačinjena je u periodu 528.-534</a:t>
            </a:r>
            <a:r>
              <a:rPr lang="bs-Latn-BA" dirty="0" smtClean="0"/>
              <a:t>. godine</a:t>
            </a:r>
            <a:r>
              <a:rPr lang="bs-Latn-BA" dirty="0"/>
              <a:t>, sa ciljem da se pravo sistematizira i otklone do tada vrlo česte suprotnosti </a:t>
            </a:r>
            <a:r>
              <a:rPr lang="bs-Latn-BA" dirty="0" smtClean="0"/>
              <a:t>između </a:t>
            </a:r>
            <a:r>
              <a:rPr lang="bs-Latn-BA" dirty="0"/>
              <a:t>pojedinih pravnih izvora. </a:t>
            </a:r>
            <a:endParaRPr lang="bs-Latn-BA" dirty="0" smtClean="0"/>
          </a:p>
          <a:p>
            <a:r>
              <a:rPr lang="bs-Latn-BA" dirty="0" smtClean="0"/>
              <a:t>Justinijanova </a:t>
            </a:r>
            <a:r>
              <a:rPr lang="bs-Latn-BA" dirty="0"/>
              <a:t>kodifikacija sastoji se od 5 dijelova: </a:t>
            </a:r>
          </a:p>
          <a:p>
            <a:pPr marL="0" indent="0">
              <a:buNone/>
            </a:pPr>
            <a:r>
              <a:rPr lang="bs-Latn-BA" dirty="0"/>
              <a:t>1. Kodeks Justinijanus; </a:t>
            </a:r>
          </a:p>
          <a:p>
            <a:pPr marL="0" indent="0">
              <a:buNone/>
            </a:pPr>
            <a:r>
              <a:rPr lang="bs-Latn-BA" dirty="0"/>
              <a:t>2. Institucije </a:t>
            </a:r>
          </a:p>
          <a:p>
            <a:pPr marL="0" indent="0">
              <a:buNone/>
            </a:pPr>
            <a:r>
              <a:rPr lang="bs-Latn-BA" dirty="0"/>
              <a:t>3. Digesta </a:t>
            </a:r>
          </a:p>
          <a:p>
            <a:pPr marL="0" indent="0">
              <a:buNone/>
            </a:pPr>
            <a:r>
              <a:rPr lang="bs-Latn-BA" dirty="0"/>
              <a:t>4. Kodeks </a:t>
            </a:r>
            <a:r>
              <a:rPr lang="bs-Latn-BA" dirty="0" smtClean="0"/>
              <a:t>repetitiae prelektionis </a:t>
            </a:r>
            <a:r>
              <a:rPr lang="bs-Latn-BA" dirty="0"/>
              <a:t>(kodeks ponovnog čitanja) </a:t>
            </a:r>
          </a:p>
          <a:p>
            <a:pPr marL="0" indent="0">
              <a:buNone/>
            </a:pPr>
            <a:r>
              <a:rPr lang="bs-Latn-BA" dirty="0"/>
              <a:t>5. Novele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857476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Svi dijelovi su imali jednaku zakonsku snagu, odnosno neposredno su primjenjivani u praksi. </a:t>
            </a:r>
            <a:endParaRPr lang="bs-Latn-BA" dirty="0" smtClean="0"/>
          </a:p>
          <a:p>
            <a:r>
              <a:rPr lang="bs-Latn-BA" dirty="0" smtClean="0"/>
              <a:t>Justinijanova </a:t>
            </a:r>
            <a:r>
              <a:rPr lang="bs-Latn-BA" dirty="0"/>
              <a:t>kodifikacija predstavlja kodifikaciju cjelokupnog, kako zakonskog prava (</a:t>
            </a:r>
            <a:r>
              <a:rPr lang="bs-Latn-BA" i="1" dirty="0"/>
              <a:t>leges</a:t>
            </a:r>
            <a:r>
              <a:rPr lang="bs-Latn-BA" dirty="0"/>
              <a:t>), tako i tzv</a:t>
            </a:r>
            <a:r>
              <a:rPr lang="bs-Latn-BA" dirty="0" smtClean="0"/>
              <a:t>. pravničkog </a:t>
            </a:r>
            <a:r>
              <a:rPr lang="bs-Latn-BA" dirty="0"/>
              <a:t>prava (</a:t>
            </a:r>
            <a:r>
              <a:rPr lang="bs-Latn-BA" i="1" dirty="0"/>
              <a:t>ius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i="1" dirty="0" smtClean="0"/>
              <a:t>Leges</a:t>
            </a:r>
            <a:r>
              <a:rPr lang="bs-Latn-BA" dirty="0" smtClean="0"/>
              <a:t> </a:t>
            </a:r>
            <a:r>
              <a:rPr lang="bs-Latn-BA" dirty="0"/>
              <a:t>je kodificiran u 2 kodeksa: </a:t>
            </a:r>
            <a:endParaRPr lang="bs-Latn-BA" dirty="0" smtClean="0"/>
          </a:p>
          <a:p>
            <a:r>
              <a:rPr lang="bs-Latn-BA" i="1" dirty="0" smtClean="0"/>
              <a:t>Codex </a:t>
            </a:r>
            <a:r>
              <a:rPr lang="bs-Latn-BA" i="1" dirty="0"/>
              <a:t>Justinijanus </a:t>
            </a:r>
            <a:r>
              <a:rPr lang="bs-Latn-BA" dirty="0"/>
              <a:t>je </a:t>
            </a:r>
            <a:r>
              <a:rPr lang="bs-Latn-BA" dirty="0" smtClean="0"/>
              <a:t>sadržavao </a:t>
            </a:r>
            <a:r>
              <a:rPr lang="bs-Latn-BA" dirty="0"/>
              <a:t>probrane i </a:t>
            </a:r>
            <a:r>
              <a:rPr lang="bs-Latn-BA" dirty="0" smtClean="0"/>
              <a:t>međusobno usklađene </a:t>
            </a:r>
            <a:r>
              <a:rPr lang="bs-Latn-BA" dirty="0"/>
              <a:t>konstitucije ranijih članova; </a:t>
            </a:r>
            <a:endParaRPr lang="bs-Latn-BA" dirty="0" smtClean="0"/>
          </a:p>
          <a:p>
            <a:r>
              <a:rPr lang="bs-Latn-BA" i="1" dirty="0" smtClean="0"/>
              <a:t>Codex repetitiae prelektionis </a:t>
            </a:r>
            <a:r>
              <a:rPr lang="bs-Latn-BA" dirty="0" smtClean="0"/>
              <a:t>sadržavao </a:t>
            </a:r>
            <a:r>
              <a:rPr lang="bs-Latn-BA" dirty="0"/>
              <a:t>je Justinijanove institucije izdate za vrijeme njegove vladavine. </a:t>
            </a:r>
          </a:p>
        </p:txBody>
      </p:sp>
    </p:spTree>
    <p:extLst>
      <p:ext uri="{BB962C8B-B14F-4D97-AF65-F5344CB8AC3E}">
        <p14:creationId xmlns:p14="http://schemas.microsoft.com/office/powerpoint/2010/main" val="36311281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Digesta predstavljaju najobimniji i </a:t>
            </a:r>
            <a:r>
              <a:rPr lang="bs-Latn-BA" dirty="0" smtClean="0"/>
              <a:t>najvažniji </a:t>
            </a:r>
            <a:r>
              <a:rPr lang="bs-Latn-BA" dirty="0"/>
              <a:t>dio kodifikacije.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njima je kodificirano pravničko pravo (</a:t>
            </a:r>
            <a:r>
              <a:rPr lang="bs-Latn-BA" i="1" dirty="0"/>
              <a:t>ius</a:t>
            </a:r>
            <a:r>
              <a:rPr lang="bs-Latn-BA" dirty="0"/>
              <a:t>), u 50 knjiga. </a:t>
            </a:r>
            <a:endParaRPr lang="bs-Latn-BA" dirty="0" smtClean="0"/>
          </a:p>
          <a:p>
            <a:r>
              <a:rPr lang="bs-Latn-BA" dirty="0" smtClean="0"/>
              <a:t>Sve </a:t>
            </a:r>
            <a:r>
              <a:rPr lang="bs-Latn-BA" dirty="0"/>
              <a:t>knjige, osim 30, 31. i 32. podijeljene su na titule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Titule se dijele na odlomke, a odlomci na paragrafe. </a:t>
            </a:r>
            <a:endParaRPr lang="bs-Latn-BA" dirty="0" smtClean="0"/>
          </a:p>
          <a:p>
            <a:r>
              <a:rPr lang="bs-Latn-BA" dirty="0" smtClean="0"/>
              <a:t>Svaka </a:t>
            </a:r>
            <a:r>
              <a:rPr lang="bs-Latn-BA" dirty="0"/>
              <a:t>knjiga posvećena je </a:t>
            </a:r>
            <a:r>
              <a:rPr lang="bs-Latn-BA" dirty="0" smtClean="0"/>
              <a:t>određenom </a:t>
            </a:r>
            <a:r>
              <a:rPr lang="bs-Latn-BA" dirty="0"/>
              <a:t>pravnom pitanju, a njen </a:t>
            </a:r>
            <a:r>
              <a:rPr lang="bs-Latn-BA" dirty="0" smtClean="0"/>
              <a:t>sadržaj </a:t>
            </a:r>
            <a:r>
              <a:rPr lang="bs-Latn-BA" dirty="0"/>
              <a:t>je sačinjen na način da se iz djela rimskih klasičnih pravnika uzimaju citati koji govore o tom pravnom problemu. </a:t>
            </a:r>
            <a:endParaRPr lang="bs-Latn-BA" dirty="0" smtClean="0"/>
          </a:p>
          <a:p>
            <a:r>
              <a:rPr lang="bs-Latn-BA" dirty="0" smtClean="0"/>
              <a:t>Cjelokupna </a:t>
            </a:r>
            <a:r>
              <a:rPr lang="bs-Latn-BA" dirty="0"/>
              <a:t>materija u </a:t>
            </a:r>
            <a:r>
              <a:rPr lang="bs-Latn-BA" dirty="0" smtClean="0"/>
              <a:t>Digestama </a:t>
            </a:r>
            <a:r>
              <a:rPr lang="bs-Latn-BA" dirty="0"/>
              <a:t>podijeljena je i prema tzv</a:t>
            </a:r>
            <a:r>
              <a:rPr lang="bs-Latn-BA" dirty="0" smtClean="0"/>
              <a:t>. masama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okviru svake knjige na prvom mjestu je tzv</a:t>
            </a:r>
            <a:r>
              <a:rPr lang="bs-Latn-BA" dirty="0" smtClean="0"/>
              <a:t>. sabinska </a:t>
            </a:r>
            <a:r>
              <a:rPr lang="bs-Latn-BA" dirty="0"/>
              <a:t>masa sa rješenjima i mišljenjima starog civilnog prava o tom pitanju. </a:t>
            </a:r>
            <a:endParaRPr lang="bs-Latn-BA" dirty="0" smtClean="0"/>
          </a:p>
          <a:p>
            <a:r>
              <a:rPr lang="bs-Latn-BA" dirty="0" smtClean="0"/>
              <a:t>Zatim </a:t>
            </a:r>
            <a:r>
              <a:rPr lang="bs-Latn-BA" dirty="0"/>
              <a:t>slijedi tzv</a:t>
            </a:r>
            <a:r>
              <a:rPr lang="bs-Latn-BA" dirty="0" smtClean="0"/>
              <a:t>. papinijanska </a:t>
            </a:r>
            <a:r>
              <a:rPr lang="bs-Latn-BA" dirty="0"/>
              <a:t>masa, kao pregled mišljenja rimskih klasičnih pravnika o </a:t>
            </a:r>
            <a:r>
              <a:rPr lang="bs-Latn-BA" dirty="0" smtClean="0"/>
              <a:t>datom </a:t>
            </a:r>
            <a:r>
              <a:rPr lang="bs-Latn-BA" dirty="0"/>
              <a:t>pitanju. </a:t>
            </a:r>
          </a:p>
        </p:txBody>
      </p:sp>
    </p:spTree>
    <p:extLst>
      <p:ext uri="{BB962C8B-B14F-4D97-AF65-F5344CB8AC3E}">
        <p14:creationId xmlns:p14="http://schemas.microsoft.com/office/powerpoint/2010/main" val="3109790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Institucije su </a:t>
            </a:r>
            <a:r>
              <a:rPr lang="bs-Latn-BA" dirty="0" smtClean="0"/>
              <a:t>urađene </a:t>
            </a:r>
            <a:r>
              <a:rPr lang="bs-Latn-BA" dirty="0"/>
              <a:t>po uzoru na Gajeve institucije i preuzele su trodijelnu podjelu prava na </a:t>
            </a:r>
            <a:r>
              <a:rPr lang="bs-Latn-BA" i="1" dirty="0"/>
              <a:t>res, personae i actiones</a:t>
            </a:r>
            <a:r>
              <a:rPr lang="bs-Latn-BA" dirty="0"/>
              <a:t>. </a:t>
            </a:r>
          </a:p>
          <a:p>
            <a:r>
              <a:rPr lang="bs-Latn-BA" dirty="0"/>
              <a:t>Novele su jedini dio kodifikacije koji nije pisan latinskim već starogrčkim jezikom. </a:t>
            </a:r>
            <a:endParaRPr lang="bs-Latn-BA" dirty="0" smtClean="0"/>
          </a:p>
          <a:p>
            <a:r>
              <a:rPr lang="bs-Latn-BA" dirty="0" smtClean="0"/>
              <a:t>Sadrže </a:t>
            </a:r>
            <a:r>
              <a:rPr lang="bs-Latn-BA" dirty="0"/>
              <a:t>vrlo značajne reforme koje je Justinijan izvršio prvenstveno u oblasti porodičnog i nasljednog prava.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14085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Interpolacije predstavljaju tzv</a:t>
            </a:r>
            <a:r>
              <a:rPr lang="bs-Latn-BA" dirty="0" smtClean="0"/>
              <a:t>. svjesne </a:t>
            </a:r>
            <a:r>
              <a:rPr lang="bs-Latn-BA" dirty="0"/>
              <a:t>izmjene u tekstovima klasičnih rimskih pravnih djela iz kojih su uzimani citati za </a:t>
            </a:r>
            <a:r>
              <a:rPr lang="bs-Latn-BA" dirty="0" smtClean="0"/>
              <a:t>Digesta</a:t>
            </a:r>
            <a:r>
              <a:rPr lang="bs-Latn-BA" dirty="0"/>
              <a:t>, na način da se na mjestima gdje se govori o nekom već </a:t>
            </a:r>
            <a:r>
              <a:rPr lang="bs-Latn-BA" dirty="0" smtClean="0"/>
              <a:t>prevaziđenom </a:t>
            </a:r>
            <a:r>
              <a:rPr lang="bs-Latn-BA" dirty="0"/>
              <a:t>i u praksi napuštenom pravnom institutu stavlja naziv novog aktualnog pravnog instituta – primjenjivog u doba Justinijana. </a:t>
            </a:r>
          </a:p>
        </p:txBody>
      </p:sp>
    </p:spTree>
    <p:extLst>
      <p:ext uri="{BB962C8B-B14F-4D97-AF65-F5344CB8AC3E}">
        <p14:creationId xmlns:p14="http://schemas.microsoft.com/office/powerpoint/2010/main" val="12015632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bs-Latn-BA" dirty="0"/>
              <a:t>U nauci se javlja i pravac nazvan interpolacionizam koji sve promjene nastale u vrijeme postklasičnog prava, objašnjava interpolacijama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Vrlo brzo je interpolacijama dato odgovarajuće mjesto, a objašnjenje pojedinih pojava u pravu je davano upotrebom kombinacije različitih naučnih metodoloških postupaka. </a:t>
            </a:r>
          </a:p>
        </p:txBody>
      </p:sp>
    </p:spTree>
    <p:extLst>
      <p:ext uri="{BB962C8B-B14F-4D97-AF65-F5344CB8AC3E}">
        <p14:creationId xmlns:p14="http://schemas.microsoft.com/office/powerpoint/2010/main" val="1775155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RECEPCIJA RIMSKOG PRAVA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/>
              <a:t>Glosatori u Bolonji su prvi počeli dublje izučavati Justinijanovo pravo (krajem 11. do 13</a:t>
            </a:r>
            <a:r>
              <a:rPr lang="bs-Latn-BA" dirty="0" smtClean="0"/>
              <a:t>. vijeka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Proučavali </a:t>
            </a:r>
            <a:r>
              <a:rPr lang="bs-Latn-BA" dirty="0"/>
              <a:t>su tekst egzegetskom i skolastičkom metodom, tumačeći pojedina mjesta, iznalazeći protivrječnosti koje su nastojali izgladiti, a uz analizu se javljaju i prvi pokušaji sinteze. </a:t>
            </a:r>
            <a:endParaRPr lang="bs-Latn-BA" dirty="0" smtClean="0"/>
          </a:p>
          <a:p>
            <a:r>
              <a:rPr lang="bs-Latn-BA" dirty="0" smtClean="0"/>
              <a:t>Njihove </a:t>
            </a:r>
            <a:r>
              <a:rPr lang="bs-Latn-BA" dirty="0"/>
              <a:t>primjedbe zovu se glose a pisali su ih </a:t>
            </a:r>
            <a:r>
              <a:rPr lang="bs-Latn-BA" dirty="0" smtClean="0"/>
              <a:t>između </a:t>
            </a:r>
            <a:r>
              <a:rPr lang="bs-Latn-BA" dirty="0"/>
              <a:t>redova (</a:t>
            </a:r>
            <a:r>
              <a:rPr lang="bs-Latn-BA" i="1" dirty="0"/>
              <a:t>glossa interlinearis</a:t>
            </a:r>
            <a:r>
              <a:rPr lang="bs-Latn-BA" dirty="0"/>
              <a:t>) ili uz rubove teksta (</a:t>
            </a:r>
            <a:r>
              <a:rPr lang="bs-Latn-BA" i="1" dirty="0"/>
              <a:t>glossa marginalis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Najznačajniji </a:t>
            </a:r>
            <a:r>
              <a:rPr lang="bs-Latn-BA" dirty="0"/>
              <a:t>je bio posljednji glosator Accursius koji je sakupio glose svojih prethodnika (tzv</a:t>
            </a:r>
            <a:r>
              <a:rPr lang="bs-Latn-BA" dirty="0" smtClean="0"/>
              <a:t>. </a:t>
            </a:r>
            <a:r>
              <a:rPr lang="bs-Latn-BA" i="1" dirty="0" smtClean="0"/>
              <a:t>glossa </a:t>
            </a:r>
            <a:r>
              <a:rPr lang="bs-Latn-BA" i="1" dirty="0"/>
              <a:t>ordinaria </a:t>
            </a:r>
            <a:r>
              <a:rPr lang="bs-Latn-BA" dirty="0"/>
              <a:t>ili </a:t>
            </a:r>
            <a:r>
              <a:rPr lang="bs-Latn-BA" i="1" dirty="0"/>
              <a:t>magistralis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081790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Glosatorsku školu je od sredine 13. do 16</a:t>
            </a:r>
            <a:r>
              <a:rPr lang="bs-Latn-BA" dirty="0" smtClean="0"/>
              <a:t>. vijeka </a:t>
            </a:r>
            <a:r>
              <a:rPr lang="bs-Latn-BA" dirty="0"/>
              <a:t>naslijedila škola </a:t>
            </a:r>
            <a:r>
              <a:rPr lang="bs-Latn-BA" dirty="0" smtClean="0"/>
              <a:t>postglosatora </a:t>
            </a:r>
            <a:r>
              <a:rPr lang="bs-Latn-BA" dirty="0"/>
              <a:t>ili komentatora, na univerzitetima sjeverne Italije.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najčešće komentarisali glose svojih prethodnika.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povezivali i nadopunjavali rimsko pravo pravnim teorijama kanonskog i germanskog (langobardskog) prava, a procvat trgovine je </a:t>
            </a:r>
            <a:r>
              <a:rPr lang="bs-Latn-BA" dirty="0" smtClean="0"/>
              <a:t>tražio </a:t>
            </a:r>
            <a:r>
              <a:rPr lang="bs-Latn-BA" dirty="0"/>
              <a:t>razvijeniji pravni sistem. </a:t>
            </a:r>
            <a:endParaRPr lang="bs-Latn-BA" dirty="0" smtClean="0"/>
          </a:p>
          <a:p>
            <a:r>
              <a:rPr lang="bs-Latn-BA" dirty="0" smtClean="0"/>
              <a:t>Tako </a:t>
            </a:r>
            <a:r>
              <a:rPr lang="bs-Latn-BA" dirty="0"/>
              <a:t>su stvoreni preduslovi za recepciju rimskog prava u obliku srednjevjekovnog “općeg prava”. </a:t>
            </a:r>
          </a:p>
        </p:txBody>
      </p:sp>
    </p:spTree>
    <p:extLst>
      <p:ext uri="{BB962C8B-B14F-4D97-AF65-F5344CB8AC3E}">
        <p14:creationId xmlns:p14="http://schemas.microsoft.com/office/powerpoint/2010/main" val="3196595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Kako je prethodno rečeno, prva faza u razvoju rimskog prava je faza civilnog prava (ius civile). </a:t>
            </a:r>
            <a:endParaRPr lang="bs-Latn-BA" dirty="0" smtClean="0"/>
          </a:p>
          <a:p>
            <a:r>
              <a:rPr lang="bs-Latn-BA" dirty="0" smtClean="0"/>
              <a:t>Odgovara </a:t>
            </a:r>
            <a:r>
              <a:rPr lang="bs-Latn-BA" dirty="0"/>
              <a:t>periodu kraljevstva i rane republike. Izvori prava u ovoj fazi bili su običajno pravo i Zakonik XII ploča. </a:t>
            </a:r>
          </a:p>
        </p:txBody>
      </p:sp>
    </p:spTree>
    <p:extLst>
      <p:ext uri="{BB962C8B-B14F-4D97-AF65-F5344CB8AC3E}">
        <p14:creationId xmlns:p14="http://schemas.microsoft.com/office/powerpoint/2010/main" val="14682733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Najpoznatiji </a:t>
            </a:r>
            <a:r>
              <a:rPr lang="bs-Latn-BA" dirty="0" smtClean="0"/>
              <a:t>među </a:t>
            </a:r>
            <a:r>
              <a:rPr lang="bs-Latn-BA" dirty="0"/>
              <a:t>postglosatorima je bio Bartolus de Sassoferrato, koji je autor tzv</a:t>
            </a:r>
            <a:r>
              <a:rPr lang="bs-Latn-BA" dirty="0" smtClean="0"/>
              <a:t>. teorije </a:t>
            </a:r>
            <a:r>
              <a:rPr lang="bs-Latn-BA" dirty="0"/>
              <a:t>statuta, po kojoj se imaju rješavati rukobi </a:t>
            </a:r>
            <a:r>
              <a:rPr lang="bs-Latn-BA" dirty="0" smtClean="0"/>
              <a:t>između </a:t>
            </a:r>
            <a:r>
              <a:rPr lang="bs-Latn-BA" dirty="0"/>
              <a:t>prava pojedinih gradova. </a:t>
            </a:r>
            <a:endParaRPr lang="bs-Latn-BA" dirty="0" smtClean="0"/>
          </a:p>
          <a:p>
            <a:r>
              <a:rPr lang="bs-Latn-BA" dirty="0" smtClean="0"/>
              <a:t>Time </a:t>
            </a:r>
            <a:r>
              <a:rPr lang="bs-Latn-BA" dirty="0"/>
              <a:t>su udareni temelji kolizionim normama </a:t>
            </a:r>
            <a:r>
              <a:rPr lang="bs-Latn-BA" dirty="0" smtClean="0"/>
              <a:t>međunarodnog </a:t>
            </a:r>
            <a:r>
              <a:rPr lang="bs-Latn-BA" dirty="0"/>
              <a:t>privatnog prava. </a:t>
            </a:r>
          </a:p>
        </p:txBody>
      </p:sp>
    </p:spTree>
    <p:extLst>
      <p:ext uri="{BB962C8B-B14F-4D97-AF65-F5344CB8AC3E}">
        <p14:creationId xmlns:p14="http://schemas.microsoft.com/office/powerpoint/2010/main" val="5488916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Justinijanovo rimsko pravo je u tom novom obliku, koji su mu dali glosatori i postglosatori, postalo opet pozitivnim pravom u mnogim </a:t>
            </a:r>
            <a:r>
              <a:rPr lang="bs-Latn-BA" dirty="0" smtClean="0"/>
              <a:t>državama </a:t>
            </a:r>
            <a:r>
              <a:rPr lang="bs-Latn-BA" dirty="0"/>
              <a:t>srednje i zapadne Evrope.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značajnu historijsku pojavu zovemo recepcijom, a tako recipirano rimsko pravo zove se opće pravo jer se primjenjivalo na teritoriji čitavih </a:t>
            </a:r>
            <a:r>
              <a:rPr lang="bs-Latn-BA" dirty="0" smtClean="0"/>
              <a:t>država</a:t>
            </a:r>
            <a:r>
              <a:rPr lang="bs-Latn-BA" dirty="0"/>
              <a:t>, za razliku od partikularnih prava pojedinih gradova i pokrajina. </a:t>
            </a:r>
            <a:endParaRPr lang="bs-Latn-BA" dirty="0" smtClean="0"/>
          </a:p>
          <a:p>
            <a:r>
              <a:rPr lang="bs-Latn-BA" dirty="0" smtClean="0"/>
              <a:t>Ono </a:t>
            </a:r>
            <a:r>
              <a:rPr lang="bs-Latn-BA" dirty="0"/>
              <a:t>se zove i pandektno pravo, prema </a:t>
            </a:r>
            <a:r>
              <a:rPr lang="bs-Latn-BA" dirty="0" smtClean="0"/>
              <a:t>najvažnijem </a:t>
            </a:r>
            <a:r>
              <a:rPr lang="bs-Latn-BA" dirty="0"/>
              <a:t>dijelu Justinijanove kodifikacije. </a:t>
            </a:r>
            <a:endParaRPr lang="bs-Latn-BA" dirty="0" smtClean="0"/>
          </a:p>
          <a:p>
            <a:r>
              <a:rPr lang="bs-Latn-BA" dirty="0" smtClean="0"/>
              <a:t>Osnovni </a:t>
            </a:r>
            <a:r>
              <a:rPr lang="bs-Latn-BA" dirty="0"/>
              <a:t>uzrok recepcije je razvijanje </a:t>
            </a:r>
            <a:r>
              <a:rPr lang="bs-Latn-BA" dirty="0" smtClean="0"/>
              <a:t>buržoaskih </a:t>
            </a:r>
            <a:r>
              <a:rPr lang="bs-Latn-BA" dirty="0"/>
              <a:t>odnosa u gradovima, te porast trgovine i trgovinsko-bankarske ekonomije. </a:t>
            </a:r>
            <a:endParaRPr lang="bs-Latn-BA" dirty="0" smtClean="0"/>
          </a:p>
          <a:p>
            <a:r>
              <a:rPr lang="bs-Latn-BA" dirty="0" smtClean="0"/>
              <a:t>Osim </a:t>
            </a:r>
            <a:r>
              <a:rPr lang="bs-Latn-BA" dirty="0"/>
              <a:t>u Italiji, do recepcije rimskog prava došlo je i u Francuskoj, Njemačkoj, Holandiji i Škotskoj. </a:t>
            </a:r>
          </a:p>
        </p:txBody>
      </p:sp>
    </p:spTree>
    <p:extLst>
      <p:ext uri="{BB962C8B-B14F-4D97-AF65-F5344CB8AC3E}">
        <p14:creationId xmlns:p14="http://schemas.microsoft.com/office/powerpoint/2010/main" val="8958605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bs-Latn-BA" dirty="0"/>
              <a:t>Pod uticajem humanizma u 16</a:t>
            </a:r>
            <a:r>
              <a:rPr lang="bs-Latn-BA" dirty="0" smtClean="0"/>
              <a:t>. vijeku </a:t>
            </a:r>
            <a:r>
              <a:rPr lang="bs-Latn-BA" dirty="0"/>
              <a:t>se javlja tzv</a:t>
            </a:r>
            <a:r>
              <a:rPr lang="bs-Latn-BA" dirty="0" smtClean="0"/>
              <a:t>. Francuska </a:t>
            </a:r>
            <a:r>
              <a:rPr lang="bs-Latn-BA" dirty="0"/>
              <a:t>historička škola (“elegantne jurisprudencije”). </a:t>
            </a:r>
            <a:endParaRPr lang="bs-Latn-BA" dirty="0" smtClean="0"/>
          </a:p>
          <a:p>
            <a:r>
              <a:rPr lang="bs-Latn-BA" dirty="0" smtClean="0"/>
              <a:t>Ona </a:t>
            </a:r>
            <a:r>
              <a:rPr lang="bs-Latn-BA" dirty="0"/>
              <a:t>napušta skolastičke metode i počinje se baviti historičko-kritičkim studijem rimskog prava i rimskih pravnih izvora, gledajući u rimskom pravu rezultat viševjekovnog razvoja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Školi je pripadao i Dionysius Gothofredus koji je prvi izdao Justinijanovu kodifikaciju pod nazivom </a:t>
            </a:r>
            <a:r>
              <a:rPr lang="bs-Latn-BA" i="1" dirty="0"/>
              <a:t>Corpus Iuris Civilis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90575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U 18</a:t>
            </a:r>
            <a:r>
              <a:rPr lang="bs-Latn-BA" dirty="0" smtClean="0"/>
              <a:t>. vijeku </a:t>
            </a:r>
            <a:r>
              <a:rPr lang="bs-Latn-BA" dirty="0"/>
              <a:t>vladala je škola prirodnog prava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Prema toj školi, postoji “Prirodno pravo” koje </a:t>
            </a:r>
            <a:r>
              <a:rPr lang="bs-Latn-BA" dirty="0" smtClean="0"/>
              <a:t>važi </a:t>
            </a:r>
            <a:r>
              <a:rPr lang="bs-Latn-BA" dirty="0"/>
              <a:t>vječno, samo ga treba racionalnim putem iznaći.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rimskom pravu </a:t>
            </a:r>
            <a:r>
              <a:rPr lang="bs-Latn-BA" dirty="0" smtClean="0"/>
              <a:t>traži </a:t>
            </a:r>
            <a:r>
              <a:rPr lang="bs-Latn-BA" dirty="0"/>
              <a:t>elemente prirodnog, nepromjenjivog prava. </a:t>
            </a:r>
            <a:endParaRPr lang="bs-Latn-BA" dirty="0" smtClean="0"/>
          </a:p>
          <a:p>
            <a:r>
              <a:rPr lang="bs-Latn-BA" dirty="0" smtClean="0"/>
              <a:t>Pod </a:t>
            </a:r>
            <a:r>
              <a:rPr lang="bs-Latn-BA" dirty="0"/>
              <a:t>uticajem ove škole donose se </a:t>
            </a:r>
            <a:r>
              <a:rPr lang="bs-Latn-BA" dirty="0" smtClean="0"/>
              <a:t>građanski </a:t>
            </a:r>
            <a:r>
              <a:rPr lang="bs-Latn-BA" dirty="0"/>
              <a:t>zakonici u nizu njemačkih </a:t>
            </a:r>
            <a:r>
              <a:rPr lang="bs-Latn-BA" dirty="0" smtClean="0"/>
              <a:t>država</a:t>
            </a:r>
            <a:r>
              <a:rPr lang="bs-Latn-BA" dirty="0"/>
              <a:t>, kao i Napoleonov </a:t>
            </a:r>
            <a:r>
              <a:rPr lang="bs-Latn-BA" i="1" dirty="0"/>
              <a:t>Code civil </a:t>
            </a:r>
            <a:r>
              <a:rPr lang="bs-Latn-BA" dirty="0"/>
              <a:t>iz 1804</a:t>
            </a:r>
            <a:r>
              <a:rPr lang="bs-Latn-BA" dirty="0" smtClean="0"/>
              <a:t>. godine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5419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U 19</a:t>
            </a:r>
            <a:r>
              <a:rPr lang="bs-Latn-BA" dirty="0" smtClean="0"/>
              <a:t>. vijeku </a:t>
            </a:r>
            <a:r>
              <a:rPr lang="bs-Latn-BA" dirty="0"/>
              <a:t>javlja se pravac njemačke historijske škole.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učenju ove škole, pravo je slično kao i jezik nekog naroda, produkt nacionalne historije i “narodnog duha”. </a:t>
            </a:r>
            <a:endParaRPr lang="bs-Latn-BA" dirty="0" smtClean="0"/>
          </a:p>
          <a:p>
            <a:r>
              <a:rPr lang="bs-Latn-BA" smtClean="0"/>
              <a:t>Po </a:t>
            </a:r>
            <a:r>
              <a:rPr lang="bs-Latn-BA" dirty="0"/>
              <a:t>njima, pravo je uslovljeno nekim mističnim narodnim duhom koji polahko otkriva i manifestuje ono što je u njemu </a:t>
            </a:r>
            <a:r>
              <a:rPr lang="bs-Latn-BA"/>
              <a:t>već </a:t>
            </a:r>
            <a:r>
              <a:rPr lang="bs-Latn-BA" smtClean="0"/>
              <a:t>sadržano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68208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Periodu kasne republike odgovara pretorsko ili honorarno pravo (</a:t>
            </a:r>
            <a:r>
              <a:rPr lang="bs-Latn-BA" i="1" dirty="0"/>
              <a:t>ius honorarium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doba republike zakone su donosile centurijatske i tributske narodne skupštine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Zakon izglasan u narodnim skupštinama zvao se </a:t>
            </a:r>
            <a:r>
              <a:rPr lang="bs-Latn-BA" i="1" dirty="0"/>
              <a:t>lex</a:t>
            </a:r>
            <a:r>
              <a:rPr lang="bs-Latn-BA" dirty="0"/>
              <a:t>, a zakoni koje su donosili samo plebejci u plebejskim skupštinama zvali su se plebisciti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U ovom periodu uz </a:t>
            </a:r>
            <a:r>
              <a:rPr lang="bs-Latn-BA" i="1" dirty="0"/>
              <a:t>ius civile </a:t>
            </a:r>
            <a:r>
              <a:rPr lang="bs-Latn-BA" dirty="0"/>
              <a:t>počinje se stvarati </a:t>
            </a:r>
            <a:r>
              <a:rPr lang="bs-Latn-BA" i="1" dirty="0"/>
              <a:t>ius honorarium</a:t>
            </a:r>
            <a:r>
              <a:rPr lang="bs-Latn-BA" dirty="0"/>
              <a:t>, a kao izvor prava javljaju se pretorski edikti i djelatnost pravnika kroz </a:t>
            </a:r>
            <a:r>
              <a:rPr lang="bs-Latn-BA" i="1" dirty="0"/>
              <a:t>respondere, cavere i agere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1365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Rimsko </a:t>
            </a:r>
            <a:r>
              <a:rPr lang="bs-Latn-BA" dirty="0" smtClean="0"/>
              <a:t>klasično </a:t>
            </a:r>
            <a:r>
              <a:rPr lang="bs-Latn-BA" dirty="0"/>
              <a:t>pravo – </a:t>
            </a:r>
            <a:r>
              <a:rPr lang="bs-Latn-BA" dirty="0" smtClean="0"/>
              <a:t>klasična </a:t>
            </a:r>
            <a:r>
              <a:rPr lang="bs-Latn-BA" dirty="0"/>
              <a:t>jurisprudencija odgovara periodu principata. </a:t>
            </a:r>
            <a:endParaRPr lang="bs-Latn-BA" dirty="0" smtClean="0"/>
          </a:p>
          <a:p>
            <a:r>
              <a:rPr lang="bs-Latn-BA" dirty="0" smtClean="0"/>
              <a:t>Izvori </a:t>
            </a:r>
            <a:r>
              <a:rPr lang="bs-Latn-BA" dirty="0"/>
              <a:t>prava </a:t>
            </a:r>
            <a:r>
              <a:rPr lang="bs-Latn-BA" dirty="0" smtClean="0"/>
              <a:t>su:</a:t>
            </a:r>
          </a:p>
          <a:p>
            <a:r>
              <a:rPr lang="bs-Latn-BA" dirty="0" smtClean="0"/>
              <a:t> običajno </a:t>
            </a:r>
            <a:r>
              <a:rPr lang="bs-Latn-BA" dirty="0"/>
              <a:t>pravo, </a:t>
            </a:r>
            <a:endParaRPr lang="bs-Latn-BA" dirty="0" smtClean="0"/>
          </a:p>
          <a:p>
            <a:r>
              <a:rPr lang="bs-Latn-BA" dirty="0" smtClean="0"/>
              <a:t>zakoni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dirty="0" smtClean="0"/>
              <a:t>pretorski </a:t>
            </a:r>
            <a:r>
              <a:rPr lang="bs-Latn-BA" dirty="0"/>
              <a:t>edikti, </a:t>
            </a:r>
            <a:endParaRPr lang="bs-Latn-BA" dirty="0" smtClean="0"/>
          </a:p>
          <a:p>
            <a:r>
              <a:rPr lang="bs-Latn-BA" i="1" dirty="0" smtClean="0"/>
              <a:t>senatus </a:t>
            </a:r>
            <a:r>
              <a:rPr lang="bs-Latn-BA" i="1" dirty="0"/>
              <a:t>consulta </a:t>
            </a:r>
            <a:r>
              <a:rPr lang="bs-Latn-BA" dirty="0"/>
              <a:t>(zakonodavna djelatnost prešla je sa narodnih skupština na Senat, a zbog jakog uticaja princepsa </a:t>
            </a:r>
            <a:r>
              <a:rPr lang="bs-Latn-BA" i="1" dirty="0"/>
              <a:t>senatus consulta</a:t>
            </a:r>
            <a:r>
              <a:rPr lang="bs-Latn-BA" dirty="0"/>
              <a:t> ustvari postaju carski zakoni koji su se objavljivali u Senatu</a:t>
            </a:r>
            <a:r>
              <a:rPr lang="bs-Latn-BA" dirty="0" smtClean="0"/>
              <a:t>),</a:t>
            </a:r>
          </a:p>
          <a:p>
            <a:r>
              <a:rPr lang="bs-Latn-BA" dirty="0" smtClean="0"/>
              <a:t> </a:t>
            </a:r>
            <a:r>
              <a:rPr lang="bs-Latn-BA" dirty="0"/>
              <a:t>constitutiones principum (carske konstitucije), </a:t>
            </a:r>
            <a:r>
              <a:rPr lang="bs-Latn-BA" dirty="0" smtClean="0"/>
              <a:t>te</a:t>
            </a:r>
          </a:p>
          <a:p>
            <a:r>
              <a:rPr lang="bs-Latn-BA" dirty="0" smtClean="0"/>
              <a:t> </a:t>
            </a:r>
            <a:r>
              <a:rPr lang="bs-Latn-BA" dirty="0"/>
              <a:t>jurisprudencija. </a:t>
            </a:r>
          </a:p>
        </p:txBody>
      </p:sp>
    </p:spTree>
    <p:extLst>
      <p:ext uri="{BB962C8B-B14F-4D97-AF65-F5344CB8AC3E}">
        <p14:creationId xmlns:p14="http://schemas.microsoft.com/office/powerpoint/2010/main" val="3546698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Postklasično </a:t>
            </a:r>
            <a:r>
              <a:rPr lang="bs-Latn-BA" dirty="0"/>
              <a:t>– vulgarno rimsko pravo odgovara periodu dominata. </a:t>
            </a:r>
            <a:endParaRPr lang="bs-Latn-BA" dirty="0" smtClean="0"/>
          </a:p>
          <a:p>
            <a:r>
              <a:rPr lang="bs-Latn-BA" dirty="0" smtClean="0"/>
              <a:t>Car </a:t>
            </a:r>
            <a:r>
              <a:rPr lang="bs-Latn-BA" dirty="0"/>
              <a:t>je postao jedinim zakonodavcem.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potrebe postklasične prakse nastajale su različite zbirke sastavljene iz djela klasičnih pravnika (</a:t>
            </a:r>
            <a:r>
              <a:rPr lang="bs-Latn-BA" i="1" dirty="0"/>
              <a:t>ius</a:t>
            </a:r>
            <a:r>
              <a:rPr lang="bs-Latn-BA" dirty="0"/>
              <a:t>) ili carskih konstitucija (</a:t>
            </a:r>
            <a:r>
              <a:rPr lang="bs-Latn-BA" i="1" dirty="0"/>
              <a:t>leges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Prije </a:t>
            </a:r>
            <a:r>
              <a:rPr lang="bs-Latn-BA" dirty="0"/>
              <a:t>Justinijanove </a:t>
            </a:r>
            <a:r>
              <a:rPr lang="bs-Latn-BA" dirty="0" smtClean="0"/>
              <a:t>kodifikacije </a:t>
            </a:r>
            <a:r>
              <a:rPr lang="bs-Latn-BA" dirty="0"/>
              <a:t>nastale su 3 zbirke carskih konstitucija – 2 privatne i 1 </a:t>
            </a:r>
            <a:r>
              <a:rPr lang="bs-Latn-BA" dirty="0" smtClean="0"/>
              <a:t>službena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Privatne </a:t>
            </a:r>
            <a:r>
              <a:rPr lang="bs-Latn-BA" dirty="0"/>
              <a:t>su bile Codex Gregorianus iz 291.g. </a:t>
            </a:r>
            <a:r>
              <a:rPr lang="bs-Latn-BA" dirty="0" smtClean="0"/>
              <a:t>n. e</a:t>
            </a:r>
            <a:r>
              <a:rPr lang="bs-Latn-BA" dirty="0"/>
              <a:t>. (</a:t>
            </a:r>
            <a:r>
              <a:rPr lang="bs-Latn-BA" dirty="0" smtClean="0"/>
              <a:t>sadrži </a:t>
            </a:r>
            <a:r>
              <a:rPr lang="bs-Latn-BA" dirty="0"/>
              <a:t>konstitucije od Hadrijana do Dioklecijana) i Codex Hermogenianus iz 295.g. n.e. (dodatak prvoj). </a:t>
            </a:r>
          </a:p>
        </p:txBody>
      </p:sp>
    </p:spTree>
    <p:extLst>
      <p:ext uri="{BB962C8B-B14F-4D97-AF65-F5344CB8AC3E}">
        <p14:creationId xmlns:p14="http://schemas.microsoft.com/office/powerpoint/2010/main" val="265779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endParaRPr lang="bs-Latn-BA" dirty="0"/>
          </a:p>
          <a:p>
            <a:r>
              <a:rPr lang="bs-Latn-BA" dirty="0"/>
              <a:t>Prva </a:t>
            </a:r>
            <a:r>
              <a:rPr lang="bs-Latn-BA" dirty="0" smtClean="0"/>
              <a:t>službena </a:t>
            </a:r>
            <a:r>
              <a:rPr lang="bs-Latn-BA" dirty="0"/>
              <a:t>zbirka carskih konstitucija bila je Codex Theodosianus iz 438</a:t>
            </a:r>
            <a:r>
              <a:rPr lang="bs-Latn-BA" dirty="0" smtClean="0"/>
              <a:t>. g</a:t>
            </a:r>
            <a:r>
              <a:rPr lang="bs-Latn-BA" dirty="0"/>
              <a:t>, sačinjena po nalogu Teodosija II, a </a:t>
            </a:r>
            <a:r>
              <a:rPr lang="bs-Latn-BA" dirty="0" smtClean="0"/>
              <a:t>sadrži </a:t>
            </a:r>
            <a:r>
              <a:rPr lang="bs-Latn-BA" dirty="0"/>
              <a:t>konstitucije od Konstantina nadalje. </a:t>
            </a:r>
            <a:endParaRPr lang="bs-Latn-BA" dirty="0" smtClean="0"/>
          </a:p>
          <a:p>
            <a:r>
              <a:rPr lang="bs-Latn-BA" dirty="0" smtClean="0"/>
              <a:t>Dijeli </a:t>
            </a:r>
            <a:r>
              <a:rPr lang="bs-Latn-BA" dirty="0"/>
              <a:t>se na 16 knjiga.</a:t>
            </a:r>
          </a:p>
          <a:p>
            <a:r>
              <a:rPr lang="bs-Latn-BA" dirty="0"/>
              <a:t>Iz ovog perioda poznato je nekoliko zbirki koje </a:t>
            </a:r>
            <a:r>
              <a:rPr lang="bs-Latn-BA" dirty="0" smtClean="0"/>
              <a:t>sadrže </a:t>
            </a:r>
            <a:r>
              <a:rPr lang="bs-Latn-BA" dirty="0"/>
              <a:t>i </a:t>
            </a:r>
            <a:r>
              <a:rPr lang="bs-Latn-BA" i="1" dirty="0"/>
              <a:t>ius</a:t>
            </a:r>
            <a:r>
              <a:rPr lang="bs-Latn-BA" dirty="0"/>
              <a:t> i </a:t>
            </a:r>
            <a:r>
              <a:rPr lang="bs-Latn-BA" i="1" dirty="0"/>
              <a:t>leges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Tu </a:t>
            </a:r>
            <a:r>
              <a:rPr lang="bs-Latn-BA" dirty="0"/>
              <a:t>spadaju </a:t>
            </a:r>
            <a:r>
              <a:rPr lang="bs-Latn-BA" i="1" dirty="0"/>
              <a:t>Fragmenta Vaticana</a:t>
            </a:r>
            <a:r>
              <a:rPr lang="bs-Latn-BA" dirty="0"/>
              <a:t>, otkrivena 1821</a:t>
            </a:r>
            <a:r>
              <a:rPr lang="bs-Latn-BA" dirty="0" smtClean="0"/>
              <a:t>. godine </a:t>
            </a:r>
            <a:r>
              <a:rPr lang="bs-Latn-BA" dirty="0"/>
              <a:t>u Vatikanskoj biblioteci, zatim </a:t>
            </a:r>
            <a:r>
              <a:rPr lang="bs-Latn-BA" i="1" dirty="0"/>
              <a:t>Collatio legum Mosaicarum et Romanarum </a:t>
            </a:r>
            <a:r>
              <a:rPr lang="bs-Latn-BA" dirty="0"/>
              <a:t>u kojoj se Mojsijevo zakonodavstvo </a:t>
            </a:r>
            <a:r>
              <a:rPr lang="bs-Latn-BA" dirty="0" smtClean="0"/>
              <a:t>upoređuje </a:t>
            </a:r>
            <a:r>
              <a:rPr lang="bs-Latn-BA" dirty="0"/>
              <a:t>sa rimskim pravom.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10481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/>
              <a:t/>
            </a:r>
            <a:br>
              <a:rPr lang="bs-Latn-BA" dirty="0"/>
            </a:br>
            <a:r>
              <a:rPr lang="bs-Latn-BA" dirty="0"/>
              <a:t>ZAKON XII </a:t>
            </a:r>
            <a:r>
              <a:rPr lang="bs-Latn-BA" dirty="0" smtClean="0"/>
              <a:t>PLOČA </a:t>
            </a:r>
            <a:r>
              <a:rPr lang="bs-Latn-BA" dirty="0"/>
              <a:t/>
            </a:r>
            <a:br>
              <a:rPr lang="bs-Latn-BA" dirty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/>
              <a:t>Za prvi period razvoja rimske </a:t>
            </a:r>
            <a:r>
              <a:rPr lang="bs-Latn-BA" dirty="0" smtClean="0"/>
              <a:t>države </a:t>
            </a:r>
            <a:r>
              <a:rPr lang="bs-Latn-BA" dirty="0"/>
              <a:t>karakteristična je uska povezanost pravnih pravila (</a:t>
            </a:r>
            <a:r>
              <a:rPr lang="bs-Latn-BA" i="1" dirty="0"/>
              <a:t>ius</a:t>
            </a:r>
            <a:r>
              <a:rPr lang="bs-Latn-BA" dirty="0"/>
              <a:t>) sa vjerskim pravilima (</a:t>
            </a:r>
            <a:r>
              <a:rPr lang="bs-Latn-BA" i="1" dirty="0"/>
              <a:t>fas</a:t>
            </a:r>
            <a:r>
              <a:rPr lang="bs-Latn-BA" dirty="0" smtClean="0"/>
              <a:t>).</a:t>
            </a:r>
          </a:p>
          <a:p>
            <a:r>
              <a:rPr lang="bs-Latn-BA" dirty="0" smtClean="0"/>
              <a:t> </a:t>
            </a:r>
            <a:r>
              <a:rPr lang="bs-Latn-BA" dirty="0"/>
              <a:t>Pravo primjenjuju i tumače sveštenici – pontifici, pa se za pravo ovog perioda upotrebljava termin pontifikalno pravo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Sveštenici su zloupotrebljavali svoj monopol na tumačenje i primjenu prava, vršeći različite oblike šikaniranja i različito postupajući u istim pravnim situacijama. </a:t>
            </a:r>
            <a:endParaRPr lang="bs-Latn-BA" dirty="0" smtClean="0"/>
          </a:p>
          <a:p>
            <a:r>
              <a:rPr lang="bs-Latn-BA" dirty="0"/>
              <a:t>Ž</a:t>
            </a:r>
            <a:r>
              <a:rPr lang="bs-Latn-BA" dirty="0" smtClean="0"/>
              <a:t>rtva </a:t>
            </a:r>
            <a:r>
              <a:rPr lang="bs-Latn-BA" dirty="0"/>
              <a:t>ovih zloupotreba bili su plebejci, čiji najprioritetniji zadatak političke borbe postaje objavljivanje prava, odnosno njegova dostupnost svim članovima društva. </a:t>
            </a:r>
            <a:endParaRPr lang="bs-Latn-BA" dirty="0" smtClean="0"/>
          </a:p>
          <a:p>
            <a:r>
              <a:rPr lang="bs-Latn-BA" dirty="0" smtClean="0"/>
              <a:t>Taj </a:t>
            </a:r>
            <a:r>
              <a:rPr lang="bs-Latn-BA" dirty="0"/>
              <a:t>cilj ostvaren je donošenjem Zakona XII ploča (</a:t>
            </a:r>
            <a:r>
              <a:rPr lang="bs-Latn-BA" i="1" dirty="0"/>
              <a:t>lex duodecim tabularum</a:t>
            </a:r>
            <a:r>
              <a:rPr lang="bs-Latn-BA" dirty="0"/>
              <a:t>), koji predstavlja prvu kodifikaciju u rimskoj pravnoj </a:t>
            </a:r>
            <a:r>
              <a:rPr lang="bs-Latn-BA" dirty="0" smtClean="0"/>
              <a:t>historiji.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4496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3299</Words>
  <Application>Microsoft Office PowerPoint</Application>
  <PresentationFormat>On-screen Show (4:3)</PresentationFormat>
  <Paragraphs>192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Institucije rimskog prava I</vt:lpstr>
      <vt:lpstr>IZVORI RIMSKOG PRAVA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ZAKON XII PLOČA  </vt:lpstr>
      <vt:lpstr>PowerPoint Presentation</vt:lpstr>
      <vt:lpstr>PowerPoint Presentation</vt:lpstr>
      <vt:lpstr>PowerPoint Presentation</vt:lpstr>
      <vt:lpstr>PowerPoint Presentation</vt:lpstr>
      <vt:lpstr>IUS HONORARIUM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KLASIČNA JURISPRUDENCIJA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JUSTINIJANOVA KODIFIKACIJA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RECEPCIJA RIMSKOG PRAVA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36</cp:revision>
  <dcterms:created xsi:type="dcterms:W3CDTF">2006-08-16T00:00:00Z</dcterms:created>
  <dcterms:modified xsi:type="dcterms:W3CDTF">2018-10-09T11:33:23Z</dcterms:modified>
</cp:coreProperties>
</file>