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1" r:id="rId23"/>
    <p:sldId id="292" r:id="rId24"/>
    <p:sldId id="290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303" r:id="rId36"/>
    <p:sldId id="304" r:id="rId37"/>
    <p:sldId id="305" r:id="rId38"/>
    <p:sldId id="306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Institucije rimskog prava I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Doc</a:t>
            </a:r>
            <a:r>
              <a:rPr lang="bs-Latn-BA" dirty="0" smtClean="0"/>
              <a:t>. </a:t>
            </a:r>
            <a:r>
              <a:rPr lang="bs-Latn-BA" dirty="0" smtClean="0"/>
              <a:t>dr. </a:t>
            </a:r>
            <a:r>
              <a:rPr lang="en-US" dirty="0" err="1" smtClean="0"/>
              <a:t>Benjamina</a:t>
            </a:r>
            <a:r>
              <a:rPr lang="en-US" dirty="0" smtClean="0"/>
              <a:t> </a:t>
            </a:r>
            <a:r>
              <a:rPr lang="en-US" smtClean="0"/>
              <a:t>Londrc</a:t>
            </a:r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1994641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endParaRPr lang="bs-Latn-BA" dirty="0"/>
          </a:p>
          <a:p>
            <a:r>
              <a:rPr lang="bs-Latn-BA" dirty="0"/>
              <a:t>Senat je bio treći organ vlasti. </a:t>
            </a:r>
            <a:endParaRPr lang="bs-Latn-BA" dirty="0" smtClean="0"/>
          </a:p>
          <a:p>
            <a:r>
              <a:rPr lang="bs-Latn-BA" dirty="0" smtClean="0"/>
              <a:t>Najvažniji </a:t>
            </a:r>
            <a:r>
              <a:rPr lang="bs-Latn-BA" dirty="0"/>
              <a:t>je politički organ u rimskoj historiji. </a:t>
            </a:r>
            <a:endParaRPr lang="bs-Latn-BA" dirty="0" smtClean="0"/>
          </a:p>
          <a:p>
            <a:r>
              <a:rPr lang="bs-Latn-BA" dirty="0" smtClean="0"/>
              <a:t>Postojao </a:t>
            </a:r>
            <a:r>
              <a:rPr lang="bs-Latn-BA" dirty="0"/>
              <a:t>je u svim periodima rimske </a:t>
            </a:r>
            <a:r>
              <a:rPr lang="bs-Latn-BA" dirty="0" smtClean="0"/>
              <a:t>države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Riječ </a:t>
            </a:r>
            <a:r>
              <a:rPr lang="bs-Latn-BA" dirty="0"/>
              <a:t>senat potiče od </a:t>
            </a:r>
            <a:r>
              <a:rPr lang="bs-Latn-BA" i="1" dirty="0"/>
              <a:t>senex</a:t>
            </a:r>
            <a:r>
              <a:rPr lang="bs-Latn-BA" dirty="0"/>
              <a:t>, što znači starac.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sastav senata ulazilo je 300 starješina gensova.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prvom periodu senat je imao savjetodavnu ulogu pri donošenju kraljevih odluka i </a:t>
            </a:r>
            <a:r>
              <a:rPr lang="bs-Latn-BA" dirty="0" smtClean="0"/>
              <a:t>vođenju </a:t>
            </a:r>
            <a:r>
              <a:rPr lang="bs-Latn-BA" dirty="0"/>
              <a:t>vanjske politike.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71938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r>
              <a:rPr lang="bs-Latn-BA" u="sng" dirty="0"/>
              <a:t>Rimom je vladalo 7 kraljeva, od kojih je značajno spomenuti 3: </a:t>
            </a:r>
          </a:p>
          <a:p>
            <a:pPr marL="0" indent="0">
              <a:buNone/>
            </a:pPr>
            <a:r>
              <a:rPr lang="bs-Latn-BA" dirty="0"/>
              <a:t>1. Romul, po legendi osnivač Rima. </a:t>
            </a:r>
            <a:endParaRPr lang="bs-Latn-BA" dirty="0" smtClean="0"/>
          </a:p>
          <a:p>
            <a:r>
              <a:rPr lang="bs-Latn-BA" dirty="0" smtClean="0"/>
              <a:t>Odredio </a:t>
            </a:r>
            <a:r>
              <a:rPr lang="bs-Latn-BA" dirty="0"/>
              <a:t>je “svete” granice Rima koje niko nije smio prelaziti bez njegovog odobrenja. </a:t>
            </a:r>
            <a:endParaRPr lang="bs-Latn-BA" dirty="0" smtClean="0"/>
          </a:p>
          <a:p>
            <a:r>
              <a:rPr lang="bs-Latn-BA" dirty="0" smtClean="0"/>
              <a:t>Njegov </a:t>
            </a:r>
            <a:r>
              <a:rPr lang="bs-Latn-BA" dirty="0"/>
              <a:t>brat Rem je prešao granicu i on ga je ubio. </a:t>
            </a:r>
            <a:endParaRPr lang="bs-Latn-BA" dirty="0" smtClean="0"/>
          </a:p>
          <a:p>
            <a:r>
              <a:rPr lang="bs-Latn-BA" dirty="0" smtClean="0"/>
              <a:t>Granica </a:t>
            </a:r>
            <a:r>
              <a:rPr lang="bs-Latn-BA" dirty="0"/>
              <a:t>je povučena jer se u ovom periodu javlja imovinska diferencijacija, odnosno ekonomsko raslojavanje. </a:t>
            </a:r>
            <a:endParaRPr lang="bs-Latn-BA" dirty="0" smtClean="0"/>
          </a:p>
          <a:p>
            <a:r>
              <a:rPr lang="bs-Latn-BA" dirty="0" smtClean="0"/>
              <a:t>Osnovni </a:t>
            </a:r>
            <a:r>
              <a:rPr lang="bs-Latn-BA" dirty="0"/>
              <a:t>oblik prihoda bio je ratni plijen. </a:t>
            </a:r>
            <a:endParaRPr lang="bs-Latn-BA" dirty="0" smtClean="0"/>
          </a:p>
          <a:p>
            <a:r>
              <a:rPr lang="bs-Latn-BA" dirty="0" smtClean="0"/>
              <a:t>Jači </a:t>
            </a:r>
            <a:r>
              <a:rPr lang="bs-Latn-BA" dirty="0"/>
              <a:t>pojedinci vodili su jedinice u osvajanja, uzimajući veći dio ratnog plijena. </a:t>
            </a:r>
            <a:endParaRPr lang="bs-Latn-BA" dirty="0" smtClean="0"/>
          </a:p>
          <a:p>
            <a:r>
              <a:rPr lang="bs-Latn-BA" dirty="0" smtClean="0"/>
              <a:t>Rimska država </a:t>
            </a:r>
            <a:r>
              <a:rPr lang="bs-Latn-BA" dirty="0"/>
              <a:t>orijentisana je ka osvajanju i imovinska diferencijacija se pojačava.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021051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bs-Latn-BA" dirty="0"/>
              <a:t>2. Servije Tulije bio je pretposljednji kralj. </a:t>
            </a:r>
            <a:endParaRPr lang="bs-Latn-BA" dirty="0" smtClean="0"/>
          </a:p>
          <a:p>
            <a:r>
              <a:rPr lang="bs-Latn-BA" dirty="0" smtClean="0"/>
              <a:t>Izvršio </a:t>
            </a:r>
            <a:r>
              <a:rPr lang="bs-Latn-BA" dirty="0"/>
              <a:t>je reforme u rimskoj </a:t>
            </a:r>
            <a:r>
              <a:rPr lang="bs-Latn-BA" dirty="0" smtClean="0"/>
              <a:t>državi</a:t>
            </a:r>
            <a:r>
              <a:rPr lang="bs-Latn-BA" dirty="0"/>
              <a:t>, tzv</a:t>
            </a:r>
            <a:r>
              <a:rPr lang="bs-Latn-BA" dirty="0" smtClean="0"/>
              <a:t>. ”</a:t>
            </a:r>
            <a:r>
              <a:rPr lang="bs-Latn-BA" dirty="0"/>
              <a:t>Servijev ustav”. </a:t>
            </a:r>
            <a:endParaRPr lang="bs-Latn-BA" dirty="0" smtClean="0"/>
          </a:p>
          <a:p>
            <a:r>
              <a:rPr lang="bs-Latn-BA" dirty="0" smtClean="0"/>
              <a:t>Ozakonivši </a:t>
            </a:r>
            <a:r>
              <a:rPr lang="bs-Latn-BA" dirty="0"/>
              <a:t>postojeće stanje, on mu je dao politički značaj i </a:t>
            </a:r>
            <a:r>
              <a:rPr lang="bs-Latn-BA" dirty="0" smtClean="0"/>
              <a:t>težinu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Servije </a:t>
            </a:r>
            <a:r>
              <a:rPr lang="bs-Latn-BA" dirty="0"/>
              <a:t>Tulije je slobodno stanovništvo podijelio na 5 imovinskih razreda.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koji nisu mogli ući ni u </a:t>
            </a:r>
            <a:r>
              <a:rPr lang="bs-Latn-BA" dirty="0" smtClean="0"/>
              <a:t>najniži </a:t>
            </a:r>
            <a:r>
              <a:rPr lang="bs-Latn-BA" dirty="0"/>
              <a:t>(peti) razred zvali su se </a:t>
            </a:r>
            <a:r>
              <a:rPr lang="bs-Latn-BA" dirty="0" smtClean="0"/>
              <a:t>proleteri </a:t>
            </a:r>
            <a:r>
              <a:rPr lang="bs-Latn-BA" dirty="0"/>
              <a:t>(bijeda). </a:t>
            </a:r>
            <a:endParaRPr lang="bs-Latn-BA" dirty="0" smtClean="0"/>
          </a:p>
          <a:p>
            <a:r>
              <a:rPr lang="bs-Latn-BA" dirty="0" smtClean="0"/>
              <a:t>Smatrani </a:t>
            </a:r>
            <a:r>
              <a:rPr lang="bs-Latn-BA" dirty="0"/>
              <a:t>su samo mašinama za davanje potomstva rimskoj </a:t>
            </a:r>
            <a:r>
              <a:rPr lang="bs-Latn-BA" dirty="0" smtClean="0"/>
              <a:t>državi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Po proleterima </a:t>
            </a:r>
            <a:r>
              <a:rPr lang="bs-Latn-BA" dirty="0"/>
              <a:t>radnička klasa je dobila ime proleteri. </a:t>
            </a:r>
          </a:p>
        </p:txBody>
      </p:sp>
    </p:spTree>
    <p:extLst>
      <p:ext uri="{BB962C8B-B14F-4D97-AF65-F5344CB8AC3E}">
        <p14:creationId xmlns:p14="http://schemas.microsoft.com/office/powerpoint/2010/main" val="2631822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Svaki imovinski razred bio je </a:t>
            </a:r>
            <a:r>
              <a:rPr lang="bs-Latn-BA" dirty="0" smtClean="0"/>
              <a:t>dužan </a:t>
            </a:r>
            <a:r>
              <a:rPr lang="bs-Latn-BA" dirty="0"/>
              <a:t>formirati </a:t>
            </a:r>
            <a:r>
              <a:rPr lang="bs-Latn-BA" dirty="0" smtClean="0"/>
              <a:t>određeni </a:t>
            </a:r>
            <a:r>
              <a:rPr lang="bs-Latn-BA" dirty="0"/>
              <a:t>broj vojnih jedinica – centurija (100 vojnika). </a:t>
            </a:r>
            <a:endParaRPr lang="bs-Latn-BA" dirty="0" smtClean="0"/>
          </a:p>
          <a:p>
            <a:r>
              <a:rPr lang="bs-Latn-BA" dirty="0" smtClean="0"/>
              <a:t>Prva </a:t>
            </a:r>
            <a:r>
              <a:rPr lang="bs-Latn-BA" dirty="0"/>
              <a:t>2 imovinska razreda formirali su veliki broj centurija – veći u odnosu na sve ostale razrede. </a:t>
            </a:r>
            <a:endParaRPr lang="bs-Latn-BA" dirty="0" smtClean="0"/>
          </a:p>
          <a:p>
            <a:r>
              <a:rPr lang="bs-Latn-BA" dirty="0" smtClean="0"/>
              <a:t>Njihove </a:t>
            </a:r>
            <a:r>
              <a:rPr lang="bs-Latn-BA" dirty="0"/>
              <a:t>jedinice moraju biti najopremljenije, koristile su konjicu, a bili su i u ratu privilegirani u smislu uzimanja najvećeg plijena.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osnovu ove podjele formirane su nove narodne skupštine koje su nazvane centurijatske skupštine. </a:t>
            </a:r>
            <a:endParaRPr lang="bs-Latn-BA" dirty="0" smtClean="0"/>
          </a:p>
          <a:p>
            <a:r>
              <a:rPr lang="bs-Latn-BA" dirty="0" smtClean="0"/>
              <a:t>Glasanje </a:t>
            </a:r>
            <a:r>
              <a:rPr lang="bs-Latn-BA" dirty="0"/>
              <a:t>u centurijatskim skupštinama vrši se prema glasovima centurija. </a:t>
            </a:r>
            <a:endParaRPr lang="bs-Latn-BA" dirty="0" smtClean="0"/>
          </a:p>
          <a:p>
            <a:r>
              <a:rPr lang="bs-Latn-BA" dirty="0" smtClean="0"/>
              <a:t>Pošto </a:t>
            </a:r>
            <a:r>
              <a:rPr lang="bs-Latn-BA" dirty="0"/>
              <a:t>u prva 2 razreda ima najviše centurija, oni svoje interese nameću i drugima. </a:t>
            </a:r>
            <a:endParaRPr lang="bs-Latn-BA" dirty="0" smtClean="0"/>
          </a:p>
          <a:p>
            <a:r>
              <a:rPr lang="bs-Latn-BA" dirty="0" smtClean="0"/>
              <a:t>Od </a:t>
            </a:r>
            <a:r>
              <a:rPr lang="bs-Latn-BA" dirty="0"/>
              <a:t>ukupno 193 centurije, najbogatiji </a:t>
            </a:r>
            <a:r>
              <a:rPr lang="bs-Latn-BA" dirty="0" smtClean="0"/>
              <a:t>građani </a:t>
            </a:r>
            <a:r>
              <a:rPr lang="bs-Latn-BA" dirty="0"/>
              <a:t>imali su 98 centurija i tako apsolutnu većinu. </a:t>
            </a:r>
          </a:p>
        </p:txBody>
      </p:sp>
    </p:spTree>
    <p:extLst>
      <p:ext uri="{BB962C8B-B14F-4D97-AF65-F5344CB8AC3E}">
        <p14:creationId xmlns:p14="http://schemas.microsoft.com/office/powerpoint/2010/main" val="2536132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Servije Tulije je pored ove podjele podijelio stanovništvo i prema teritorijalnom principu, na tribuse – 4 gradska (</a:t>
            </a:r>
            <a:r>
              <a:rPr lang="bs-Latn-BA" i="1" dirty="0"/>
              <a:t>tribus urbanae</a:t>
            </a:r>
            <a:r>
              <a:rPr lang="bs-Latn-BA" dirty="0"/>
              <a:t>) i 16 seoskih (</a:t>
            </a:r>
            <a:r>
              <a:rPr lang="bs-Latn-BA" i="1" dirty="0"/>
              <a:t>tribus rusticae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gradu je </a:t>
            </a:r>
            <a:r>
              <a:rPr lang="bs-Latn-BA" dirty="0" smtClean="0"/>
              <a:t>živjela </a:t>
            </a:r>
            <a:r>
              <a:rPr lang="bs-Latn-BA" dirty="0"/>
              <a:t>sirotinja – plebs, a bogati su </a:t>
            </a:r>
            <a:r>
              <a:rPr lang="bs-Latn-BA" dirty="0" smtClean="0"/>
              <a:t>živjeli </a:t>
            </a:r>
            <a:r>
              <a:rPr lang="bs-Latn-BA" dirty="0"/>
              <a:t>oko grada i u početku im je dato 16 tribusa.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osnovu podjele stanovništva na tribuse, formirana je tributska skupština (</a:t>
            </a:r>
            <a:r>
              <a:rPr lang="bs-Latn-BA" i="1" dirty="0"/>
              <a:t>comitia tributa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njoj se glasa po tribusima, tako da i ovdje bogati imaju političku privilegiju pri donošenju odluka. </a:t>
            </a:r>
          </a:p>
        </p:txBody>
      </p:sp>
    </p:spTree>
    <p:extLst>
      <p:ext uri="{BB962C8B-B14F-4D97-AF65-F5344CB8AC3E}">
        <p14:creationId xmlns:p14="http://schemas.microsoft.com/office/powerpoint/2010/main" val="1187573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bs-Latn-BA" dirty="0"/>
              <a:t>3. Tarkvinije Superbus (oholi) bio je posljednji kralj. </a:t>
            </a:r>
            <a:endParaRPr lang="bs-Latn-BA" dirty="0" smtClean="0"/>
          </a:p>
          <a:p>
            <a:r>
              <a:rPr lang="bs-Latn-BA" dirty="0" smtClean="0"/>
              <a:t>Nakon </a:t>
            </a:r>
            <a:r>
              <a:rPr lang="bs-Latn-BA" dirty="0"/>
              <a:t>pobune rimskog naroda protiv njega, Tarkvinije je protjeran, nakon čega počinje period republike. </a:t>
            </a:r>
            <a:endParaRPr lang="bs-Latn-BA" dirty="0" smtClean="0"/>
          </a:p>
          <a:p>
            <a:r>
              <a:rPr lang="bs-Latn-BA" dirty="0" smtClean="0"/>
              <a:t>Protjerivanjem </a:t>
            </a:r>
            <a:r>
              <a:rPr lang="bs-Latn-BA" dirty="0"/>
              <a:t>posljednjeg kralja, na čelo </a:t>
            </a:r>
            <a:r>
              <a:rPr lang="bs-Latn-BA" dirty="0" smtClean="0"/>
              <a:t>države </a:t>
            </a:r>
            <a:r>
              <a:rPr lang="bs-Latn-BA" dirty="0"/>
              <a:t>dolaze 2 konzula. </a:t>
            </a:r>
          </a:p>
        </p:txBody>
      </p:sp>
    </p:spTree>
    <p:extLst>
      <p:ext uri="{BB962C8B-B14F-4D97-AF65-F5344CB8AC3E}">
        <p14:creationId xmlns:p14="http://schemas.microsoft.com/office/powerpoint/2010/main" val="1164921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U periodu kraljevstva dominirala je naturalna privreda, koju karakteriše odsustvo novca, mali stepen razmjene dobara, ekonomska zatvorenost. </a:t>
            </a:r>
            <a:endParaRPr lang="bs-Latn-BA" dirty="0" smtClean="0"/>
          </a:p>
          <a:p>
            <a:r>
              <a:rPr lang="bs-Latn-BA" dirty="0" smtClean="0"/>
              <a:t>Osnovna </a:t>
            </a:r>
            <a:r>
              <a:rPr lang="bs-Latn-BA" dirty="0"/>
              <a:t>privredna grana je zemljoradnja.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ovom periodu egzistiralo je patrijarhalno ropstvo. </a:t>
            </a:r>
            <a:endParaRPr lang="bs-Latn-BA" dirty="0" smtClean="0"/>
          </a:p>
          <a:p>
            <a:r>
              <a:rPr lang="bs-Latn-BA" dirty="0" smtClean="0"/>
              <a:t>Robovi </a:t>
            </a:r>
            <a:r>
              <a:rPr lang="bs-Latn-BA" dirty="0"/>
              <a:t>su </a:t>
            </a:r>
            <a:r>
              <a:rPr lang="bs-Latn-BA" dirty="0" smtClean="0"/>
              <a:t>živjeli </a:t>
            </a:r>
            <a:r>
              <a:rPr lang="bs-Latn-BA" dirty="0"/>
              <a:t>i radili sa svojim gospodarima. </a:t>
            </a:r>
            <a:endParaRPr lang="bs-Latn-BA" dirty="0" smtClean="0"/>
          </a:p>
          <a:p>
            <a:r>
              <a:rPr lang="bs-Latn-BA" dirty="0" smtClean="0"/>
              <a:t>Slobodno </a:t>
            </a:r>
            <a:r>
              <a:rPr lang="bs-Latn-BA" dirty="0"/>
              <a:t>stanovništvo dijelilo se na patricije, klijente i plebejce. </a:t>
            </a:r>
            <a:endParaRPr lang="bs-Latn-BA" dirty="0" smtClean="0"/>
          </a:p>
          <a:p>
            <a:r>
              <a:rPr lang="bs-Latn-BA" dirty="0" smtClean="0"/>
              <a:t>Patriciji </a:t>
            </a:r>
            <a:r>
              <a:rPr lang="bs-Latn-BA" dirty="0"/>
              <a:t>su punopravni pripadnici stare gentilne organizacije i bogati zemljoposjednici, te se pretvaraju u neku vrstu nasljedne aristokracije. </a:t>
            </a:r>
          </a:p>
        </p:txBody>
      </p:sp>
    </p:spTree>
    <p:extLst>
      <p:ext uri="{BB962C8B-B14F-4D97-AF65-F5344CB8AC3E}">
        <p14:creationId xmlns:p14="http://schemas.microsoft.com/office/powerpoint/2010/main" val="1732393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Klijenti su bili, prema svojim patronima u nasljednom odnosu zavisnosti i zaštite, a bili su im obavezni na poslušnost i </a:t>
            </a:r>
            <a:r>
              <a:rPr lang="bs-Latn-BA" dirty="0" smtClean="0"/>
              <a:t>određena </a:t>
            </a:r>
            <a:r>
              <a:rPr lang="bs-Latn-BA" dirty="0"/>
              <a:t>davanja i </a:t>
            </a:r>
            <a:r>
              <a:rPr lang="bs-Latn-BA" dirty="0" smtClean="0"/>
              <a:t>službe</a:t>
            </a:r>
            <a:r>
              <a:rPr lang="bs-Latn-BA" dirty="0"/>
              <a:t>, dok je patron bio </a:t>
            </a:r>
            <a:r>
              <a:rPr lang="bs-Latn-BA" dirty="0" smtClean="0"/>
              <a:t>dužan </a:t>
            </a:r>
            <a:r>
              <a:rPr lang="bs-Latn-BA" dirty="0"/>
              <a:t>klijente štititi pod prijetnjom kazne seceriteta, </a:t>
            </a:r>
            <a:r>
              <a:rPr lang="bs-Latn-BA" dirty="0" smtClean="0"/>
              <a:t>predviđene </a:t>
            </a:r>
            <a:r>
              <a:rPr lang="bs-Latn-BA" dirty="0"/>
              <a:t>već u Zakoniku XII ploča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Plebejci su bili rimski </a:t>
            </a:r>
            <a:r>
              <a:rPr lang="bs-Latn-BA" dirty="0" smtClean="0"/>
              <a:t>građani</a:t>
            </a:r>
            <a:r>
              <a:rPr lang="bs-Latn-BA" dirty="0"/>
              <a:t>, ali sa manje političkih prava.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su manji poljoprivrednici, obrtnici i trgovci, često </a:t>
            </a:r>
            <a:r>
              <a:rPr lang="bs-Latn-BA" dirty="0" smtClean="0"/>
              <a:t>prezaduženi </a:t>
            </a:r>
            <a:r>
              <a:rPr lang="bs-Latn-BA" dirty="0"/>
              <a:t>kod patricijskih veleposjednika. </a:t>
            </a:r>
            <a:endParaRPr lang="bs-Latn-BA" dirty="0" smtClean="0"/>
          </a:p>
          <a:p>
            <a:r>
              <a:rPr lang="bs-Latn-BA" dirty="0" smtClean="0"/>
              <a:t>Snosili </a:t>
            </a:r>
            <a:r>
              <a:rPr lang="bs-Latn-BA" dirty="0"/>
              <a:t>su vojne i porezne terete, nisu imali pristupa do rimskih magistratura ni svešteničkih </a:t>
            </a:r>
            <a:r>
              <a:rPr lang="bs-Latn-BA" dirty="0" smtClean="0"/>
              <a:t>službi</a:t>
            </a:r>
            <a:r>
              <a:rPr lang="bs-Latn-BA" dirty="0"/>
              <a:t>, kao ni sklapanje braka sa patricijima. </a:t>
            </a:r>
          </a:p>
        </p:txBody>
      </p:sp>
    </p:spTree>
    <p:extLst>
      <p:ext uri="{BB962C8B-B14F-4D97-AF65-F5344CB8AC3E}">
        <p14:creationId xmlns:p14="http://schemas.microsoft.com/office/powerpoint/2010/main" val="3351278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Period republike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U prva 3 stoljeća republike plebejci se bore za pristup do rimskih magistratura i drugih patricijskih funkcija, te omogućavanje uţivanja osvojene </a:t>
            </a:r>
            <a:r>
              <a:rPr lang="bs-Latn-BA" dirty="0" smtClean="0"/>
              <a:t>državne </a:t>
            </a:r>
            <a:r>
              <a:rPr lang="bs-Latn-BA" dirty="0"/>
              <a:t>zemlje.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političkom planu dolazi do samoorganizovanja plebejaca, koji su počeli </a:t>
            </a:r>
            <a:r>
              <a:rPr lang="bs-Latn-BA" dirty="0" smtClean="0"/>
              <a:t>održavati </a:t>
            </a:r>
            <a:r>
              <a:rPr lang="bs-Latn-BA" dirty="0"/>
              <a:t>skupštine – plebejske skupštine. </a:t>
            </a:r>
            <a:endParaRPr lang="bs-Latn-BA" dirty="0" smtClean="0"/>
          </a:p>
          <a:p>
            <a:r>
              <a:rPr lang="bs-Latn-BA" dirty="0" smtClean="0"/>
              <a:t>Odluke </a:t>
            </a:r>
            <a:r>
              <a:rPr lang="bs-Latn-BA" dirty="0"/>
              <a:t>plebejskih skupština (plebisciti) imale su obavezujući karakter samo za njih. </a:t>
            </a:r>
            <a:endParaRPr lang="bs-Latn-BA" dirty="0" smtClean="0"/>
          </a:p>
          <a:p>
            <a:r>
              <a:rPr lang="bs-Latn-BA" dirty="0" smtClean="0"/>
              <a:t>Pošto </a:t>
            </a:r>
            <a:r>
              <a:rPr lang="bs-Latn-BA" dirty="0"/>
              <a:t>nisu imali pristup magistraturi, plebejci su odabrali svog narodnog tribuna (tribuni plebis). </a:t>
            </a:r>
            <a:endParaRPr lang="bs-Latn-BA" dirty="0" smtClean="0"/>
          </a:p>
          <a:p>
            <a:r>
              <a:rPr lang="bs-Latn-BA" dirty="0" smtClean="0"/>
              <a:t>Svako </a:t>
            </a:r>
            <a:r>
              <a:rPr lang="bs-Latn-BA" dirty="0"/>
              <a:t>ko se usprotivi radu tribuna ili dovede u pitanje njegove odluke biće kaţnjen smrću. </a:t>
            </a:r>
            <a:endParaRPr lang="bs-Latn-BA" dirty="0" smtClean="0"/>
          </a:p>
          <a:p>
            <a:r>
              <a:rPr lang="bs-Latn-BA" dirty="0" smtClean="0"/>
              <a:t>Ličnost </a:t>
            </a:r>
            <a:r>
              <a:rPr lang="bs-Latn-BA" dirty="0"/>
              <a:t>tog tribuna bila je </a:t>
            </a:r>
            <a:r>
              <a:rPr lang="bs-Latn-BA" i="1" dirty="0"/>
              <a:t>sankrosantus</a:t>
            </a:r>
            <a:r>
              <a:rPr lang="bs-Latn-BA" dirty="0"/>
              <a:t> – zaštićena kao </a:t>
            </a:r>
            <a:r>
              <a:rPr lang="bs-Latn-BA" dirty="0" smtClean="0"/>
              <a:t>božanstvo</a:t>
            </a:r>
            <a:r>
              <a:rPr lang="bs-Latn-B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8935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bs-Latn-BA" dirty="0"/>
              <a:t>Rezultat borbe plebejaca je i prvi rimski zakon XII ploča; </a:t>
            </a:r>
            <a:endParaRPr lang="bs-Latn-BA" dirty="0" smtClean="0"/>
          </a:p>
          <a:p>
            <a:r>
              <a:rPr lang="bs-Latn-BA" dirty="0" smtClean="0"/>
              <a:t>plebejci </a:t>
            </a:r>
            <a:r>
              <a:rPr lang="bs-Latn-BA" dirty="0"/>
              <a:t>su dobili i pravo sklapanja braka sa patricijima, a i pristup do svih ostalih magistratura. </a:t>
            </a:r>
            <a:endParaRPr lang="bs-Latn-BA" dirty="0" smtClean="0"/>
          </a:p>
          <a:p>
            <a:r>
              <a:rPr lang="bs-Latn-BA" dirty="0" smtClean="0"/>
              <a:t>Formalni rezultat borbe </a:t>
            </a:r>
            <a:r>
              <a:rPr lang="bs-Latn-BA" dirty="0"/>
              <a:t>plebejaca bio je </a:t>
            </a:r>
            <a:r>
              <a:rPr lang="bs-Latn-BA" i="1" dirty="0"/>
              <a:t>lex hortensia</a:t>
            </a:r>
            <a:r>
              <a:rPr lang="bs-Latn-BA" dirty="0"/>
              <a:t> iz godine 287.p.n.e. kojim je </a:t>
            </a:r>
            <a:r>
              <a:rPr lang="bs-Latn-BA" dirty="0" smtClean="0"/>
              <a:t>određeno </a:t>
            </a:r>
            <a:r>
              <a:rPr lang="bs-Latn-BA" dirty="0"/>
              <a:t>da zaključci plebejskih skupština (plebiscita) obavezuju čitav narod – patricije i plebejce. </a:t>
            </a:r>
          </a:p>
        </p:txBody>
      </p:sp>
    </p:spTree>
    <p:extLst>
      <p:ext uri="{BB962C8B-B14F-4D97-AF65-F5344CB8AC3E}">
        <p14:creationId xmlns:p14="http://schemas.microsoft.com/office/powerpoint/2010/main" val="1413809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PERIODIZACIJA U RAZVOJU RIMSKE </a:t>
            </a:r>
            <a:r>
              <a:rPr lang="es-ES" dirty="0" smtClean="0"/>
              <a:t>DR</a:t>
            </a:r>
            <a:r>
              <a:rPr lang="bs-Latn-BA" dirty="0"/>
              <a:t>Ž</a:t>
            </a:r>
            <a:r>
              <a:rPr lang="es-ES" dirty="0" smtClean="0"/>
              <a:t>AVE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dirty="0"/>
              <a:t>Rimska </a:t>
            </a:r>
            <a:r>
              <a:rPr lang="bs-Latn-BA" dirty="0" smtClean="0"/>
              <a:t>država </a:t>
            </a:r>
            <a:r>
              <a:rPr lang="bs-Latn-BA" dirty="0"/>
              <a:t>egzistirala je oko 13 vijekova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Imajući u vidu </a:t>
            </a:r>
            <a:r>
              <a:rPr lang="bs-Latn-BA" dirty="0" smtClean="0"/>
              <a:t>najvažnije </a:t>
            </a:r>
            <a:r>
              <a:rPr lang="bs-Latn-BA" dirty="0"/>
              <a:t>prekretnice u razvoju društveno-ekonomskih odnosa i privatnog prava, to vrijeme </a:t>
            </a:r>
            <a:r>
              <a:rPr lang="bs-Latn-BA" dirty="0" smtClean="0"/>
              <a:t>može </a:t>
            </a:r>
            <a:r>
              <a:rPr lang="bs-Latn-BA" dirty="0"/>
              <a:t>se podijeliti na 4 razdoblja: </a:t>
            </a:r>
          </a:p>
          <a:p>
            <a:r>
              <a:rPr lang="bs-Latn-BA" dirty="0"/>
              <a:t>1. Period kraljevstva (754.-510.p.n.e) </a:t>
            </a:r>
          </a:p>
          <a:p>
            <a:r>
              <a:rPr lang="bs-Latn-BA" dirty="0"/>
              <a:t>2. Period republike, koji se </a:t>
            </a:r>
            <a:r>
              <a:rPr lang="bs-Latn-BA" dirty="0" smtClean="0"/>
              <a:t>moţe </a:t>
            </a:r>
            <a:r>
              <a:rPr lang="bs-Latn-BA" dirty="0"/>
              <a:t>podijeliti na </a:t>
            </a:r>
          </a:p>
          <a:p>
            <a:r>
              <a:rPr lang="bs-Latn-BA" dirty="0"/>
              <a:t>a) Rana republika (510.-201.p.n.e.) </a:t>
            </a:r>
          </a:p>
          <a:p>
            <a:r>
              <a:rPr lang="bs-Latn-BA" dirty="0"/>
              <a:t>b) Kasna republika (201.-27.p.n.e.) </a:t>
            </a:r>
          </a:p>
          <a:p>
            <a:r>
              <a:rPr lang="bs-Latn-BA" dirty="0"/>
              <a:t>3. Principat (27.p.n.e.-235.n.e.) </a:t>
            </a:r>
          </a:p>
          <a:p>
            <a:r>
              <a:rPr lang="bs-Latn-BA" dirty="0"/>
              <a:t>4. Dominat (235.-565.n.e.)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00173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Na ekonomskom planu, politička borba plebejaca </a:t>
            </a:r>
            <a:r>
              <a:rPr lang="bs-Latn-BA" dirty="0" smtClean="0"/>
              <a:t>obilježena </a:t>
            </a:r>
            <a:r>
              <a:rPr lang="bs-Latn-BA" dirty="0"/>
              <a:t>je pokušajem agrarnih reformi. </a:t>
            </a:r>
            <a:endParaRPr lang="bs-Latn-BA" dirty="0" smtClean="0"/>
          </a:p>
          <a:p>
            <a:r>
              <a:rPr lang="bs-Latn-BA" dirty="0" smtClean="0"/>
              <a:t>Politički </a:t>
            </a:r>
            <a:r>
              <a:rPr lang="bs-Latn-BA" dirty="0"/>
              <a:t>predstavnici na čelu sa braćom Grah pripremili su u narodnoj skupštini čitav set agrarnih zakona, čiji je cilj bio radikalna izmjena sistema raspodjele novoosvojene zemlje, </a:t>
            </a:r>
            <a:r>
              <a:rPr lang="bs-Latn-BA" dirty="0" smtClean="0"/>
              <a:t>uvođenje </a:t>
            </a:r>
            <a:r>
              <a:rPr lang="bs-Latn-BA" dirty="0"/>
              <a:t>zemljišnog maksimuma, obrazovanje posebnih </a:t>
            </a:r>
            <a:r>
              <a:rPr lang="bs-Latn-BA" dirty="0" smtClean="0"/>
              <a:t>državnih </a:t>
            </a:r>
            <a:r>
              <a:rPr lang="bs-Latn-BA" dirty="0"/>
              <a:t>komisija za raspodjelu zemlje i </a:t>
            </a:r>
            <a:r>
              <a:rPr lang="bs-Latn-BA" dirty="0" smtClean="0"/>
              <a:t>utvrđivanje </a:t>
            </a:r>
            <a:r>
              <a:rPr lang="bs-Latn-BA" dirty="0"/>
              <a:t>kriterija za raspodjelu. </a:t>
            </a:r>
            <a:endParaRPr lang="bs-Latn-BA" dirty="0" smtClean="0"/>
          </a:p>
          <a:p>
            <a:r>
              <a:rPr lang="bs-Latn-BA" dirty="0" smtClean="0"/>
              <a:t>Braća </a:t>
            </a:r>
            <a:r>
              <a:rPr lang="bs-Latn-BA" dirty="0"/>
              <a:t>Grah su ubijeni, a pitanje agrarne imovine nikada nije riješeno u rimskoj </a:t>
            </a:r>
            <a:r>
              <a:rPr lang="bs-Latn-BA" dirty="0" smtClean="0"/>
              <a:t>državi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57689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bs-Latn-BA" dirty="0"/>
              <a:t>U doba republike, osnovni organi vlasti su senat, narodna skupština i magistrature. </a:t>
            </a:r>
          </a:p>
          <a:p>
            <a:r>
              <a:rPr lang="bs-Latn-BA" dirty="0"/>
              <a:t>Senat ima dominantan politički uticaj. </a:t>
            </a:r>
            <a:endParaRPr lang="bs-Latn-BA" dirty="0" smtClean="0"/>
          </a:p>
          <a:p>
            <a:r>
              <a:rPr lang="bs-Latn-BA" dirty="0" smtClean="0"/>
              <a:t>Njega </a:t>
            </a:r>
            <a:r>
              <a:rPr lang="bs-Latn-BA" dirty="0"/>
              <a:t>više ne čine starješine gensa, već tzv</a:t>
            </a:r>
            <a:r>
              <a:rPr lang="bs-Latn-BA" dirty="0" smtClean="0"/>
              <a:t>. isluženi </a:t>
            </a:r>
            <a:r>
              <a:rPr lang="bs-Latn-BA" dirty="0"/>
              <a:t>magistrati. </a:t>
            </a:r>
            <a:endParaRPr lang="bs-Latn-BA" dirty="0" smtClean="0"/>
          </a:p>
          <a:p>
            <a:r>
              <a:rPr lang="bs-Latn-BA" dirty="0" smtClean="0"/>
              <a:t>Pošto </a:t>
            </a:r>
            <a:r>
              <a:rPr lang="bs-Latn-BA" dirty="0"/>
              <a:t>je ulazak magistrata u senat bio uslovljen prethodnim bespogovornim </a:t>
            </a:r>
            <a:r>
              <a:rPr lang="bs-Latn-BA" dirty="0" smtClean="0"/>
              <a:t>sprovođenjem </a:t>
            </a:r>
            <a:r>
              <a:rPr lang="bs-Latn-BA" dirty="0"/>
              <a:t>senatske politike, tim uslovljavanjem senat </a:t>
            </a:r>
            <a:r>
              <a:rPr lang="bs-Latn-BA" dirty="0" smtClean="0"/>
              <a:t>održava </a:t>
            </a:r>
            <a:r>
              <a:rPr lang="bs-Latn-BA" dirty="0"/>
              <a:t>političku dominaciju.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999403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bs-Latn-BA" dirty="0"/>
              <a:t>Magistrature su nove </a:t>
            </a:r>
            <a:r>
              <a:rPr lang="bs-Latn-BA" dirty="0" smtClean="0"/>
              <a:t>državne službe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Sve </a:t>
            </a:r>
            <a:r>
              <a:rPr lang="bs-Latn-BA" dirty="0"/>
              <a:t>one imaju </a:t>
            </a:r>
            <a:r>
              <a:rPr lang="bs-Latn-BA" dirty="0" smtClean="0"/>
              <a:t>određene </a:t>
            </a:r>
            <a:r>
              <a:rPr lang="bs-Latn-BA" dirty="0"/>
              <a:t>zajedničke karakteristike a to su: </a:t>
            </a:r>
          </a:p>
          <a:p>
            <a:pPr marL="0" indent="0">
              <a:buNone/>
            </a:pPr>
            <a:r>
              <a:rPr lang="bs-Latn-BA" dirty="0"/>
              <a:t>- mandat – većina magistarskih funkcija trajala je godinu dana. </a:t>
            </a:r>
          </a:p>
          <a:p>
            <a:pPr>
              <a:buFontTx/>
              <a:buChar char="-"/>
            </a:pPr>
            <a:r>
              <a:rPr lang="bs-Latn-BA" dirty="0" smtClean="0"/>
              <a:t>princip </a:t>
            </a:r>
            <a:r>
              <a:rPr lang="bs-Latn-BA" dirty="0"/>
              <a:t>kolegiteta – za svaku magistarsku funkciju biraju se po najmanje 2 nosioca, koji </a:t>
            </a:r>
            <a:r>
              <a:rPr lang="bs-Latn-BA" dirty="0" smtClean="0"/>
              <a:t>međusobno </a:t>
            </a:r>
            <a:r>
              <a:rPr lang="bs-Latn-BA" dirty="0"/>
              <a:t>imaju pravo veta na odluke svog kolege. </a:t>
            </a:r>
            <a:endParaRPr lang="bs-Latn-BA" dirty="0" smtClean="0"/>
          </a:p>
          <a:p>
            <a:pPr>
              <a:buFontTx/>
              <a:buChar char="-"/>
            </a:pPr>
            <a:r>
              <a:rPr lang="bs-Latn-BA" dirty="0" smtClean="0"/>
              <a:t>Ovo </a:t>
            </a:r>
            <a:r>
              <a:rPr lang="bs-Latn-BA" dirty="0"/>
              <a:t>predstavlja pokušaj </a:t>
            </a:r>
            <a:r>
              <a:rPr lang="bs-Latn-BA" dirty="0" smtClean="0"/>
              <a:t>ravnoteže vlasti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376193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bs-Latn-BA" dirty="0"/>
              <a:t>Prve magistarske funkcije bili su konzuli.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su imali dvojaka ovlaštenja: </a:t>
            </a:r>
            <a:r>
              <a:rPr lang="bs-Latn-BA" i="1" dirty="0"/>
              <a:t>cum imperium</a:t>
            </a:r>
            <a:r>
              <a:rPr lang="bs-Latn-BA" dirty="0"/>
              <a:t> je bilo ovlaštenje vojnog zapovijedanja, a </a:t>
            </a:r>
            <a:r>
              <a:rPr lang="bs-Latn-BA" i="1" dirty="0"/>
              <a:t>cum potestate</a:t>
            </a:r>
            <a:r>
              <a:rPr lang="bs-Latn-BA" dirty="0"/>
              <a:t> ovlaštenje o uredovanju civilnih poslova.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situacijama neposredne ratne opasnosti, </a:t>
            </a:r>
            <a:r>
              <a:rPr lang="bs-Latn-BA" dirty="0" smtClean="0"/>
              <a:t>između </a:t>
            </a:r>
            <a:r>
              <a:rPr lang="bs-Latn-BA" dirty="0"/>
              <a:t>2 konzula imenuje se jedan koji dobiva titulu imperatora i u tom periodu drugi nema mogućnost veta na njegove odluke. </a:t>
            </a:r>
          </a:p>
        </p:txBody>
      </p:sp>
    </p:spTree>
    <p:extLst>
      <p:ext uri="{BB962C8B-B14F-4D97-AF65-F5344CB8AC3E}">
        <p14:creationId xmlns:p14="http://schemas.microsoft.com/office/powerpoint/2010/main" val="2356651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Vremenom dolazi do diferencijacije pojedinih </a:t>
            </a:r>
            <a:r>
              <a:rPr lang="bs-Latn-BA" dirty="0" smtClean="0"/>
              <a:t>službi </a:t>
            </a:r>
            <a:r>
              <a:rPr lang="bs-Latn-BA" dirty="0"/>
              <a:t>koje se izdvajaju iz konzula i formiraju se posebne magistrature: pretori, cenzori, kvestori i kululske edile. </a:t>
            </a:r>
            <a:endParaRPr lang="bs-Latn-BA" dirty="0" smtClean="0"/>
          </a:p>
          <a:p>
            <a:r>
              <a:rPr lang="bs-Latn-BA" dirty="0" smtClean="0"/>
              <a:t>Pretori </a:t>
            </a:r>
            <a:r>
              <a:rPr lang="bs-Latn-BA" dirty="0"/>
              <a:t>su bili pravosudni magistrati. </a:t>
            </a:r>
          </a:p>
          <a:p>
            <a:r>
              <a:rPr lang="bs-Latn-BA" dirty="0"/>
              <a:t>Cenzori su svake 5</a:t>
            </a:r>
            <a:r>
              <a:rPr lang="bs-Latn-BA" dirty="0" smtClean="0"/>
              <a:t>. godine </a:t>
            </a:r>
            <a:r>
              <a:rPr lang="bs-Latn-BA" dirty="0"/>
              <a:t>vršili popis svih slobodnih stanovnika rimske </a:t>
            </a:r>
            <a:r>
              <a:rPr lang="bs-Latn-BA" dirty="0" smtClean="0"/>
              <a:t>države </a:t>
            </a:r>
            <a:r>
              <a:rPr lang="bs-Latn-BA" dirty="0"/>
              <a:t>u imovinske razrede i bili su izuzeci u trajanju mandata. </a:t>
            </a:r>
            <a:endParaRPr lang="bs-Latn-BA" dirty="0" smtClean="0"/>
          </a:p>
          <a:p>
            <a:r>
              <a:rPr lang="bs-Latn-BA" dirty="0" smtClean="0"/>
              <a:t>Imali </a:t>
            </a:r>
            <a:r>
              <a:rPr lang="bs-Latn-BA" dirty="0"/>
              <a:t>su posebnu funkciju “tajnih </a:t>
            </a:r>
            <a:r>
              <a:rPr lang="bs-Latn-BA" dirty="0" smtClean="0"/>
              <a:t>službi</a:t>
            </a:r>
            <a:r>
              <a:rPr lang="bs-Latn-BA" dirty="0"/>
              <a:t>”. </a:t>
            </a:r>
            <a:endParaRPr lang="bs-Latn-BA" dirty="0" smtClean="0"/>
          </a:p>
          <a:p>
            <a:r>
              <a:rPr lang="bs-Latn-BA" dirty="0" smtClean="0"/>
              <a:t>Pratili </a:t>
            </a:r>
            <a:r>
              <a:rPr lang="bs-Latn-BA" dirty="0"/>
              <a:t>su ponašanje svakog pojedinca, a ako se nije ponašao u skladu sa datim običajima imali su ovlaštenje </a:t>
            </a:r>
            <a:r>
              <a:rPr lang="bs-Latn-BA" i="1" dirty="0"/>
              <a:t>nota censoria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je umanjenje časti, pa prilikom popisa </a:t>
            </a:r>
            <a:r>
              <a:rPr lang="bs-Latn-BA" dirty="0" smtClean="0"/>
              <a:t>građana </a:t>
            </a:r>
            <a:r>
              <a:rPr lang="bs-Latn-BA" dirty="0"/>
              <a:t>zbog prijekornog vladanja mogli su nekoga brisati iz spiska senatora ili vitezova i premjestiti ga u slabiji tribus.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29889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Kvestori su imali ovlaštenje upravljanjem </a:t>
            </a:r>
            <a:r>
              <a:rPr lang="bs-Latn-BA" dirty="0" smtClean="0"/>
              <a:t>državne </a:t>
            </a:r>
            <a:r>
              <a:rPr lang="bs-Latn-BA" dirty="0"/>
              <a:t>blagajne (</a:t>
            </a:r>
            <a:r>
              <a:rPr lang="bs-Latn-BA" i="1" dirty="0"/>
              <a:t>aerarium populi ramanium</a:t>
            </a:r>
            <a:r>
              <a:rPr lang="bs-Latn-BA" dirty="0"/>
              <a:t>). Imali su i ovlaštenje o istrazi sudske radnje za </a:t>
            </a:r>
            <a:r>
              <a:rPr lang="bs-Latn-BA" dirty="0" smtClean="0"/>
              <a:t>najteža </a:t>
            </a:r>
            <a:r>
              <a:rPr lang="bs-Latn-BA" dirty="0"/>
              <a:t>krivična djela. </a:t>
            </a:r>
          </a:p>
          <a:p>
            <a:r>
              <a:rPr lang="bs-Latn-BA" dirty="0"/>
              <a:t>Kululske edile bile su </a:t>
            </a:r>
            <a:r>
              <a:rPr lang="bs-Latn-BA" dirty="0" smtClean="0"/>
              <a:t>niže </a:t>
            </a:r>
            <a:r>
              <a:rPr lang="bs-Latn-BA" dirty="0"/>
              <a:t>magistrature sa ovlaštenjem </a:t>
            </a:r>
            <a:r>
              <a:rPr lang="bs-Latn-BA" dirty="0" smtClean="0"/>
              <a:t>tržišne </a:t>
            </a:r>
            <a:r>
              <a:rPr lang="bs-Latn-BA" dirty="0"/>
              <a:t>inspekcije, tj. nadzor nad javnim </a:t>
            </a:r>
            <a:r>
              <a:rPr lang="bs-Latn-BA" dirty="0" smtClean="0"/>
              <a:t>forumima</a:t>
            </a:r>
            <a:r>
              <a:rPr lang="bs-Latn-BA" dirty="0"/>
              <a:t>, </a:t>
            </a:r>
            <a:r>
              <a:rPr lang="bs-Latn-BA" dirty="0" smtClean="0"/>
              <a:t>tržnicama </a:t>
            </a:r>
            <a:r>
              <a:rPr lang="bs-Latn-BA" dirty="0"/>
              <a:t>i </a:t>
            </a:r>
            <a:r>
              <a:rPr lang="bs-Latn-BA" dirty="0" smtClean="0"/>
              <a:t>održavanju </a:t>
            </a:r>
            <a:r>
              <a:rPr lang="bs-Latn-BA" dirty="0"/>
              <a:t>javnog reda i mira. </a:t>
            </a:r>
            <a:endParaRPr lang="bs-Latn-BA" dirty="0" smtClean="0"/>
          </a:p>
          <a:p>
            <a:r>
              <a:rPr lang="bs-Latn-BA" dirty="0" smtClean="0"/>
              <a:t>Iz </a:t>
            </a:r>
            <a:r>
              <a:rPr lang="bs-Latn-BA" dirty="0"/>
              <a:t>njihove </a:t>
            </a:r>
            <a:r>
              <a:rPr lang="bs-Latn-BA" dirty="0" smtClean="0"/>
              <a:t>tržišno-inspekcijske nadležnosti </a:t>
            </a:r>
            <a:r>
              <a:rPr lang="bs-Latn-BA" dirty="0"/>
              <a:t>izveden je institut odgovornosti prodavca za faktičke nedostatke prodate stvari.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82252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Period kasne republike (201.-27.p.n.e.) označen je ekspanzijom rimske </a:t>
            </a:r>
            <a:r>
              <a:rPr lang="bs-Latn-BA" dirty="0" smtClean="0"/>
              <a:t>države </a:t>
            </a:r>
            <a:r>
              <a:rPr lang="bs-Latn-BA" dirty="0"/>
              <a:t>koja je vršena kroz 2 sistema: ratom i stvaranjem sastava pojedinih </a:t>
            </a:r>
            <a:r>
              <a:rPr lang="bs-Latn-BA" dirty="0" smtClean="0"/>
              <a:t>država </a:t>
            </a:r>
            <a:r>
              <a:rPr lang="bs-Latn-BA" dirty="0"/>
              <a:t>sa rimskom </a:t>
            </a:r>
            <a:r>
              <a:rPr lang="bs-Latn-BA" dirty="0" smtClean="0"/>
              <a:t>državom </a:t>
            </a:r>
            <a:r>
              <a:rPr lang="bs-Latn-BA" dirty="0"/>
              <a:t>putem ugovora. </a:t>
            </a:r>
            <a:endParaRPr lang="bs-Latn-BA" dirty="0" smtClean="0"/>
          </a:p>
          <a:p>
            <a:r>
              <a:rPr lang="bs-Latn-BA" dirty="0" smtClean="0"/>
              <a:t>Ovaj </a:t>
            </a:r>
            <a:r>
              <a:rPr lang="bs-Latn-BA" dirty="0"/>
              <a:t>period </a:t>
            </a:r>
            <a:r>
              <a:rPr lang="bs-Latn-BA" dirty="0" smtClean="0"/>
              <a:t>obilježen </a:t>
            </a:r>
            <a:r>
              <a:rPr lang="bs-Latn-BA" dirty="0"/>
              <a:t>je i razvojem privrede, a novac se javlja kao opće </a:t>
            </a:r>
            <a:r>
              <a:rPr lang="bs-Latn-BA" dirty="0" smtClean="0"/>
              <a:t>platežno </a:t>
            </a:r>
            <a:r>
              <a:rPr lang="bs-Latn-BA" dirty="0"/>
              <a:t>sredstvo. </a:t>
            </a:r>
            <a:endParaRPr lang="bs-Latn-BA" dirty="0" smtClean="0"/>
          </a:p>
          <a:p>
            <a:r>
              <a:rPr lang="bs-Latn-BA" dirty="0" smtClean="0"/>
              <a:t>Karakteristično </a:t>
            </a:r>
            <a:r>
              <a:rPr lang="bs-Latn-BA" dirty="0"/>
              <a:t>je i </a:t>
            </a:r>
            <a:r>
              <a:rPr lang="bs-Latn-BA" dirty="0" smtClean="0"/>
              <a:t>klasično </a:t>
            </a:r>
            <a:r>
              <a:rPr lang="bs-Latn-BA" dirty="0"/>
              <a:t>ropstvo, u kome se robovi eksploatišu na najbezobzirniji način. </a:t>
            </a:r>
            <a:endParaRPr lang="bs-Latn-BA" dirty="0" smtClean="0"/>
          </a:p>
          <a:p>
            <a:r>
              <a:rPr lang="bs-Latn-BA" dirty="0" smtClean="0"/>
              <a:t>Javlja </a:t>
            </a:r>
            <a:r>
              <a:rPr lang="bs-Latn-BA" dirty="0"/>
              <a:t>se svjetsko </a:t>
            </a:r>
            <a:r>
              <a:rPr lang="bs-Latn-BA" dirty="0" smtClean="0"/>
              <a:t>tržište </a:t>
            </a:r>
            <a:r>
              <a:rPr lang="bs-Latn-BA" dirty="0"/>
              <a:t>robova. </a:t>
            </a:r>
            <a:endParaRPr lang="bs-Latn-BA" dirty="0" smtClean="0"/>
          </a:p>
          <a:p>
            <a:r>
              <a:rPr lang="bs-Latn-BA" dirty="0" smtClean="0"/>
              <a:t>Nosioci </a:t>
            </a:r>
            <a:r>
              <a:rPr lang="bs-Latn-BA" dirty="0"/>
              <a:t>novih zanimanja (trgovci, bankari i </a:t>
            </a:r>
            <a:r>
              <a:rPr lang="bs-Latn-BA" dirty="0" smtClean="0"/>
              <a:t>sl.) </a:t>
            </a:r>
            <a:r>
              <a:rPr lang="bs-Latn-BA" dirty="0"/>
              <a:t>vrlo brzo stiču ekonomsku moć, ali su još uvijek iza političke pozornice. </a:t>
            </a:r>
            <a:endParaRPr lang="bs-Latn-BA" dirty="0" smtClean="0"/>
          </a:p>
          <a:p>
            <a:r>
              <a:rPr lang="bs-Latn-BA" dirty="0" smtClean="0"/>
              <a:t>Dolazi </a:t>
            </a:r>
            <a:r>
              <a:rPr lang="bs-Latn-BA" dirty="0"/>
              <a:t>do društvenog raslojavanja na više i </a:t>
            </a:r>
            <a:r>
              <a:rPr lang="bs-Latn-BA" dirty="0" smtClean="0"/>
              <a:t>niže </a:t>
            </a:r>
            <a:r>
              <a:rPr lang="bs-Latn-BA" dirty="0"/>
              <a:t>slojeve – optimate i </a:t>
            </a:r>
            <a:r>
              <a:rPr lang="bs-Latn-BA" dirty="0" smtClean="0"/>
              <a:t>populare, </a:t>
            </a:r>
            <a:r>
              <a:rPr lang="bs-Latn-BA" dirty="0"/>
              <a:t>k</a:t>
            </a:r>
            <a:r>
              <a:rPr lang="bs-Latn-BA" dirty="0" smtClean="0"/>
              <a:t>oji </a:t>
            </a:r>
            <a:r>
              <a:rPr lang="bs-Latn-BA" dirty="0"/>
              <a:t>formiraju političke partije. </a:t>
            </a:r>
          </a:p>
        </p:txBody>
      </p:sp>
    </p:spTree>
    <p:extLst>
      <p:ext uri="{BB962C8B-B14F-4D97-AF65-F5344CB8AC3E}">
        <p14:creationId xmlns:p14="http://schemas.microsoft.com/office/powerpoint/2010/main" val="17454253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5334000"/>
          </a:xfrm>
        </p:spPr>
        <p:txBody>
          <a:bodyPr>
            <a:normAutofit/>
          </a:bodyPr>
          <a:lstStyle/>
          <a:p>
            <a:r>
              <a:rPr lang="bs-Latn-BA" dirty="0" smtClean="0"/>
              <a:t>Izgrađuje </a:t>
            </a:r>
            <a:r>
              <a:rPr lang="bs-Latn-BA" dirty="0"/>
              <a:t>se sistem društvenih privilegija, pa se čak i u sistemskom </a:t>
            </a:r>
            <a:r>
              <a:rPr lang="bs-Latn-BA" dirty="0" smtClean="0"/>
              <a:t>kažnjavanju </a:t>
            </a:r>
            <a:r>
              <a:rPr lang="bs-Latn-BA" dirty="0"/>
              <a:t>vodi računa o pripadnosti </a:t>
            </a:r>
            <a:r>
              <a:rPr lang="bs-Latn-BA" dirty="0" smtClean="0"/>
              <a:t>određenom </a:t>
            </a:r>
            <a:r>
              <a:rPr lang="bs-Latn-BA" dirty="0"/>
              <a:t>društvenom sloju. </a:t>
            </a:r>
            <a:endParaRPr lang="bs-Latn-BA" dirty="0" smtClean="0"/>
          </a:p>
          <a:p>
            <a:r>
              <a:rPr lang="bs-Latn-BA" dirty="0" smtClean="0"/>
              <a:t>Politički </a:t>
            </a:r>
            <a:r>
              <a:rPr lang="bs-Latn-BA" dirty="0"/>
              <a:t>sukobi </a:t>
            </a:r>
            <a:r>
              <a:rPr lang="bs-Latn-BA" dirty="0" smtClean="0"/>
              <a:t>između </a:t>
            </a:r>
            <a:r>
              <a:rPr lang="bs-Latn-BA" dirty="0"/>
              <a:t>populara (</a:t>
            </a:r>
            <a:r>
              <a:rPr lang="bs-Latn-BA" dirty="0" smtClean="0"/>
              <a:t>niži</a:t>
            </a:r>
            <a:r>
              <a:rPr lang="bs-Latn-BA" dirty="0"/>
              <a:t>) i optimata (viši sloj) i njihovih političkih partija poprimaju </a:t>
            </a:r>
            <a:r>
              <a:rPr lang="bs-Latn-BA" dirty="0" smtClean="0"/>
              <a:t>oružane </a:t>
            </a:r>
            <a:r>
              <a:rPr lang="bs-Latn-BA" dirty="0"/>
              <a:t>oblike – dolazi do </a:t>
            </a:r>
            <a:r>
              <a:rPr lang="bs-Latn-BA" dirty="0" smtClean="0"/>
              <a:t>građanskih </a:t>
            </a:r>
            <a:r>
              <a:rPr lang="bs-Latn-BA" dirty="0"/>
              <a:t>ratova. </a:t>
            </a:r>
            <a:endParaRPr lang="bs-Latn-BA" dirty="0" smtClean="0"/>
          </a:p>
          <a:p>
            <a:r>
              <a:rPr lang="bs-Latn-BA" dirty="0" smtClean="0"/>
              <a:t>Republikanski oblik </a:t>
            </a:r>
            <a:r>
              <a:rPr lang="bs-Latn-BA" dirty="0"/>
              <a:t>vladanja u ovom periodu postaje sve neadekvatniji za upravljanje ogromnom teritorijom rimske </a:t>
            </a:r>
            <a:r>
              <a:rPr lang="bs-Latn-BA" dirty="0" smtClean="0"/>
              <a:t>države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509734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bs-Latn-BA" dirty="0"/>
              <a:t>Pojavljuju se elementi monarhizacije kroz pokušaje pojedinih </a:t>
            </a:r>
            <a:r>
              <a:rPr lang="bs-Latn-BA" dirty="0" smtClean="0"/>
              <a:t>vojskovođa </a:t>
            </a:r>
            <a:r>
              <a:rPr lang="bs-Latn-BA" dirty="0"/>
              <a:t>da marginaliziraju republikanske oblike vlasti te da njihova ovlaštenja prigrabe sebi pokušavajući samostalno vladati. </a:t>
            </a:r>
            <a:endParaRPr lang="bs-Latn-BA" dirty="0" smtClean="0"/>
          </a:p>
          <a:p>
            <a:r>
              <a:rPr lang="bs-Latn-BA" dirty="0" smtClean="0"/>
              <a:t>Među </a:t>
            </a:r>
            <a:r>
              <a:rPr lang="bs-Latn-BA" dirty="0"/>
              <a:t>njima se ističu: </a:t>
            </a:r>
          </a:p>
          <a:p>
            <a:r>
              <a:rPr lang="bs-Latn-BA" u="sng" dirty="0"/>
              <a:t>Marije</a:t>
            </a:r>
            <a:r>
              <a:rPr lang="bs-Latn-BA" dirty="0"/>
              <a:t> – izvršio je reformu vojske. </a:t>
            </a:r>
            <a:endParaRPr lang="bs-Latn-BA" dirty="0" smtClean="0"/>
          </a:p>
          <a:p>
            <a:r>
              <a:rPr lang="bs-Latn-BA" dirty="0" smtClean="0"/>
              <a:t>Uzima </a:t>
            </a:r>
            <a:r>
              <a:rPr lang="bs-Latn-BA" dirty="0"/>
              <a:t>sebi najbolje ratnike iz protivničkog tabora.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635432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bs-Latn-BA" u="sng" dirty="0"/>
              <a:t>Sula</a:t>
            </a:r>
            <a:r>
              <a:rPr lang="bs-Latn-BA" dirty="0"/>
              <a:t> – poznat je po “Sulinim proskripcijama</a:t>
            </a:r>
            <a:r>
              <a:rPr lang="bs-Latn-BA" dirty="0" smtClean="0"/>
              <a:t>”.</a:t>
            </a:r>
          </a:p>
          <a:p>
            <a:r>
              <a:rPr lang="bs-Latn-BA" dirty="0" smtClean="0"/>
              <a:t> </a:t>
            </a:r>
            <a:r>
              <a:rPr lang="bs-Latn-BA" dirty="0"/>
              <a:t>Nemilosrdno se obračunavao sa protivnicima. </a:t>
            </a:r>
            <a:endParaRPr lang="bs-Latn-BA" dirty="0" smtClean="0"/>
          </a:p>
          <a:p>
            <a:r>
              <a:rPr lang="bs-Latn-BA" dirty="0" smtClean="0"/>
              <a:t>Proskripcije </a:t>
            </a:r>
            <a:r>
              <a:rPr lang="bs-Latn-BA" dirty="0"/>
              <a:t>su spiskovi njegovih protivnika koje je dao likvidirati. </a:t>
            </a:r>
            <a:endParaRPr lang="bs-Latn-BA" dirty="0" smtClean="0"/>
          </a:p>
          <a:p>
            <a:r>
              <a:rPr lang="bs-Latn-BA" dirty="0" smtClean="0"/>
              <a:t>Povukao </a:t>
            </a:r>
            <a:r>
              <a:rPr lang="bs-Latn-BA" dirty="0"/>
              <a:t>se kada je bio na vrhuncu moći. </a:t>
            </a:r>
            <a:endParaRPr lang="bs-Latn-BA" dirty="0" smtClean="0"/>
          </a:p>
          <a:p>
            <a:r>
              <a:rPr lang="bs-Latn-BA" u="sng" dirty="0" smtClean="0"/>
              <a:t>Cezar</a:t>
            </a:r>
            <a:r>
              <a:rPr lang="bs-Latn-BA" dirty="0" smtClean="0"/>
              <a:t> </a:t>
            </a:r>
            <a:r>
              <a:rPr lang="bs-Latn-BA" dirty="0"/>
              <a:t>– kada je izabran za konzula vojnim pohodima nastojao je umiriti galske provincije. </a:t>
            </a:r>
            <a:endParaRPr lang="bs-Latn-BA" dirty="0" smtClean="0"/>
          </a:p>
          <a:p>
            <a:r>
              <a:rPr lang="bs-Latn-BA" dirty="0" smtClean="0"/>
              <a:t>Bio </a:t>
            </a:r>
            <a:r>
              <a:rPr lang="bs-Latn-BA" dirty="0"/>
              <a:t>je prvi čovjek koji je počeo vladati sam u Rimu. </a:t>
            </a:r>
            <a:endParaRPr lang="bs-Latn-BA" dirty="0" smtClean="0"/>
          </a:p>
          <a:p>
            <a:r>
              <a:rPr lang="bs-Latn-BA" dirty="0" smtClean="0"/>
              <a:t>Potcijenio </a:t>
            </a:r>
            <a:r>
              <a:rPr lang="bs-Latn-BA" dirty="0"/>
              <a:t>je svoje političke protivnike, koji su se tajno organizovali i ubili ga u senatu kada je </a:t>
            </a:r>
            <a:r>
              <a:rPr lang="bs-Latn-BA" dirty="0" smtClean="0"/>
              <a:t>držao </a:t>
            </a:r>
            <a:r>
              <a:rPr lang="bs-Latn-BA" dirty="0"/>
              <a:t>govor.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vlast je po njegovoj smrti došao njegov posinak Oktavijan August. </a:t>
            </a:r>
          </a:p>
        </p:txBody>
      </p:sp>
    </p:spTree>
    <p:extLst>
      <p:ext uri="{BB962C8B-B14F-4D97-AF65-F5344CB8AC3E}">
        <p14:creationId xmlns:p14="http://schemas.microsoft.com/office/powerpoint/2010/main" val="68156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Navedenoj periodizaciji </a:t>
            </a:r>
            <a:r>
              <a:rPr lang="bs-Latn-BA" dirty="0" smtClean="0"/>
              <a:t>države </a:t>
            </a:r>
            <a:r>
              <a:rPr lang="bs-Latn-BA" dirty="0"/>
              <a:t>odgovara i podjela prava: </a:t>
            </a:r>
          </a:p>
          <a:p>
            <a:r>
              <a:rPr lang="bs-Latn-BA" dirty="0"/>
              <a:t>Prva faza u razvoju rimskog prava je faza civilnog prava (</a:t>
            </a:r>
            <a:r>
              <a:rPr lang="bs-Latn-BA" i="1" dirty="0"/>
              <a:t>ius civile</a:t>
            </a:r>
            <a:r>
              <a:rPr lang="bs-Latn-BA" dirty="0"/>
              <a:t>). Odgovara periodu kraljevstva i rane republike. </a:t>
            </a:r>
          </a:p>
          <a:p>
            <a:r>
              <a:rPr lang="bs-Latn-BA" dirty="0"/>
              <a:t>Pretorsko ili honorarno pravo (</a:t>
            </a:r>
            <a:r>
              <a:rPr lang="bs-Latn-BA" i="1" dirty="0"/>
              <a:t>ius honorarium</a:t>
            </a:r>
            <a:r>
              <a:rPr lang="bs-Latn-BA" dirty="0"/>
              <a:t>) odgovara periodu kasne republike. </a:t>
            </a:r>
          </a:p>
          <a:p>
            <a:r>
              <a:rPr lang="bs-Latn-BA" dirty="0"/>
              <a:t>Rimsko </a:t>
            </a:r>
            <a:r>
              <a:rPr lang="bs-Latn-BA" dirty="0" smtClean="0"/>
              <a:t>klasično </a:t>
            </a:r>
            <a:r>
              <a:rPr lang="bs-Latn-BA" dirty="0"/>
              <a:t>pravo – </a:t>
            </a:r>
            <a:r>
              <a:rPr lang="bs-Latn-BA" dirty="0" smtClean="0"/>
              <a:t>klasična </a:t>
            </a:r>
            <a:r>
              <a:rPr lang="bs-Latn-BA" dirty="0"/>
              <a:t>jurisprudencija odgovara periodu principata. </a:t>
            </a:r>
          </a:p>
          <a:p>
            <a:r>
              <a:rPr lang="bs-Latn-BA" dirty="0" smtClean="0"/>
              <a:t>Postklasično </a:t>
            </a:r>
            <a:r>
              <a:rPr lang="bs-Latn-BA" dirty="0"/>
              <a:t>– vulgarno rimsko pravo odgovara periodu dominata.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861843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Principat (27.p.n.e – 235.n.e.) je period vladavine jednog čovjeka, pri čemu se </a:t>
            </a:r>
            <a:r>
              <a:rPr lang="bs-Latn-BA" dirty="0" smtClean="0"/>
              <a:t>zadržavaju </a:t>
            </a:r>
            <a:r>
              <a:rPr lang="bs-Latn-BA" dirty="0"/>
              <a:t>svi do tada poznati republikanski organi vlasti, ali se oni posebnim metodama političkog lukavstva razvlašćuju da bi se ovlaštenja koncentrisala u rukama princepsa. </a:t>
            </a:r>
            <a:endParaRPr lang="bs-Latn-BA" dirty="0" smtClean="0"/>
          </a:p>
          <a:p>
            <a:r>
              <a:rPr lang="bs-Latn-BA" dirty="0" smtClean="0"/>
              <a:t>Nosioci </a:t>
            </a:r>
            <a:r>
              <a:rPr lang="bs-Latn-BA" dirty="0"/>
              <a:t>novih profitabilnih zanimanja koja su se pojavila u periodu kasne republike ekonomski jačaju, ali su bez političkog uticaja. </a:t>
            </a:r>
            <a:endParaRPr lang="bs-Latn-BA" dirty="0" smtClean="0"/>
          </a:p>
          <a:p>
            <a:r>
              <a:rPr lang="bs-Latn-BA" dirty="0" smtClean="0"/>
              <a:t>Predstavnike </a:t>
            </a:r>
            <a:r>
              <a:rPr lang="bs-Latn-BA" dirty="0"/>
              <a:t>tih zanimanja, koji postepeno dobivaju značajke novog društvenog sloja </a:t>
            </a:r>
            <a:r>
              <a:rPr lang="bs-Latn-BA" dirty="0" smtClean="0"/>
              <a:t>određenog </a:t>
            </a:r>
            <a:r>
              <a:rPr lang="bs-Latn-BA" dirty="0"/>
              <a:t>terminom </a:t>
            </a:r>
            <a:r>
              <a:rPr lang="bs-Latn-BA" i="1" dirty="0"/>
              <a:t>ordo equeste </a:t>
            </a:r>
            <a:r>
              <a:rPr lang="bs-Latn-BA" dirty="0"/>
              <a:t>ili konjanici, novčarska aristokratija, princeps vješto koristi uzimajući ih za političke savjetnike i uvodeći ih u senat. </a:t>
            </a:r>
            <a:endParaRPr lang="bs-Latn-BA" dirty="0" smtClean="0"/>
          </a:p>
          <a:p>
            <a:r>
              <a:rPr lang="bs-Latn-BA" dirty="0" smtClean="0"/>
              <a:t>Ovaj </a:t>
            </a:r>
            <a:r>
              <a:rPr lang="bs-Latn-BA" dirty="0"/>
              <a:t>društveni sloj postaće glavni protivnik do tada dominantne senatorsko-zemljoposjedničke aristokratije. </a:t>
            </a:r>
          </a:p>
        </p:txBody>
      </p:sp>
    </p:spTree>
    <p:extLst>
      <p:ext uri="{BB962C8B-B14F-4D97-AF65-F5344CB8AC3E}">
        <p14:creationId xmlns:p14="http://schemas.microsoft.com/office/powerpoint/2010/main" val="9570623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Princeps se proglasio prvim senatorom </a:t>
            </a:r>
            <a:r>
              <a:rPr lang="bs-Latn-BA" dirty="0" smtClean="0"/>
              <a:t>među </a:t>
            </a:r>
            <a:r>
              <a:rPr lang="bs-Latn-BA" dirty="0"/>
              <a:t>jednakim. </a:t>
            </a:r>
            <a:endParaRPr lang="bs-Latn-BA" dirty="0" smtClean="0"/>
          </a:p>
          <a:p>
            <a:r>
              <a:rPr lang="bs-Latn-BA" dirty="0" smtClean="0"/>
              <a:t>Položaj </a:t>
            </a:r>
            <a:r>
              <a:rPr lang="bs-Latn-BA" dirty="0"/>
              <a:t>princepsa postepeno jača. </a:t>
            </a:r>
            <a:endParaRPr lang="bs-Latn-BA" dirty="0" smtClean="0"/>
          </a:p>
          <a:p>
            <a:r>
              <a:rPr lang="bs-Latn-BA" dirty="0" smtClean="0"/>
              <a:t>Odluke </a:t>
            </a:r>
            <a:r>
              <a:rPr lang="bs-Latn-BA" dirty="0"/>
              <a:t>senata prerastaju u tzv</a:t>
            </a:r>
            <a:r>
              <a:rPr lang="bs-Latn-BA" dirty="0" smtClean="0"/>
              <a:t>. princepsove </a:t>
            </a:r>
            <a:r>
              <a:rPr lang="bs-Latn-BA" dirty="0"/>
              <a:t>konstitucije, a senat postaje mjesto gdje se te odluke saopštavaju i prihvataju. </a:t>
            </a:r>
          </a:p>
          <a:p>
            <a:r>
              <a:rPr lang="bs-Latn-BA" dirty="0"/>
              <a:t>Princeps je da bi efikasnije vladao, izvršio strukturalne promjene u mnogim segmentima </a:t>
            </a:r>
            <a:r>
              <a:rPr lang="bs-Latn-BA" dirty="0" smtClean="0"/>
              <a:t>državnog života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Umjesto </a:t>
            </a:r>
            <a:r>
              <a:rPr lang="bs-Latn-BA" dirty="0"/>
              <a:t>dotadašnjih izbornih magistrata, koji su za svoj rad odgovarali senatu, on počinje </a:t>
            </a:r>
            <a:r>
              <a:rPr lang="bs-Latn-BA" dirty="0" smtClean="0"/>
              <a:t>izgrađivati </a:t>
            </a:r>
            <a:r>
              <a:rPr lang="bs-Latn-BA" dirty="0"/>
              <a:t>aparat profesionalnih čunovnika, administrativnih radnika koji rade za plaću. </a:t>
            </a:r>
            <a:endParaRPr lang="bs-Latn-BA" dirty="0" smtClean="0"/>
          </a:p>
          <a:p>
            <a:r>
              <a:rPr lang="bs-Latn-BA" dirty="0" smtClean="0"/>
              <a:t>Dakle</a:t>
            </a:r>
            <a:r>
              <a:rPr lang="bs-Latn-BA" dirty="0"/>
              <a:t>, počinje proces birokratizacije </a:t>
            </a:r>
            <a:r>
              <a:rPr lang="bs-Latn-BA" dirty="0" smtClean="0"/>
              <a:t>državnog </a:t>
            </a:r>
            <a:r>
              <a:rPr lang="bs-Latn-BA" dirty="0"/>
              <a:t>aparata.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59667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Princeps provodi i značajne vojne reforme. </a:t>
            </a:r>
            <a:endParaRPr lang="bs-Latn-BA" dirty="0" smtClean="0"/>
          </a:p>
          <a:p>
            <a:r>
              <a:rPr lang="bs-Latn-BA" dirty="0" smtClean="0"/>
              <a:t>Formira </a:t>
            </a:r>
            <a:r>
              <a:rPr lang="bs-Latn-BA" dirty="0"/>
              <a:t>posebne tjelesne garde u čiji sastav ulaze profesionalni vojnici. </a:t>
            </a:r>
            <a:endParaRPr lang="bs-Latn-BA" dirty="0" smtClean="0"/>
          </a:p>
          <a:p>
            <a:r>
              <a:rPr lang="bs-Latn-BA" dirty="0" smtClean="0"/>
              <a:t>Da </a:t>
            </a:r>
            <a:r>
              <a:rPr lang="bs-Latn-BA" dirty="0"/>
              <a:t>bi zadovoljio sve veće potrebe birokratsko-vojne strukture, princeps uvodi novu finansijsku ustanovu zvanu </a:t>
            </a:r>
            <a:r>
              <a:rPr lang="bs-Latn-BA" i="1" dirty="0"/>
              <a:t>fiscus caesaris </a:t>
            </a:r>
            <a:r>
              <a:rPr lang="bs-Latn-BA" dirty="0"/>
              <a:t>u koju se slijeva najveći dio prihoda i poreza, a kojom upravlja isključivo princeps.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fiskus cezaris ulazila je i privatna imovina princepsa. </a:t>
            </a:r>
          </a:p>
        </p:txBody>
      </p:sp>
    </p:spTree>
    <p:extLst>
      <p:ext uri="{BB962C8B-B14F-4D97-AF65-F5344CB8AC3E}">
        <p14:creationId xmlns:p14="http://schemas.microsoft.com/office/powerpoint/2010/main" val="24021630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Period principata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bs-Latn-BA" dirty="0"/>
              <a:t>U periodu principata prestaje širenje rimske </a:t>
            </a:r>
            <a:r>
              <a:rPr lang="bs-Latn-BA" dirty="0" smtClean="0"/>
              <a:t>države</a:t>
            </a:r>
            <a:r>
              <a:rPr lang="bs-Latn-BA" dirty="0"/>
              <a:t>, a akcenat se stavlja na odbranu osvojenog. </a:t>
            </a:r>
            <a:endParaRPr lang="bs-Latn-BA" dirty="0" smtClean="0"/>
          </a:p>
          <a:p>
            <a:r>
              <a:rPr lang="bs-Latn-BA" dirty="0" smtClean="0"/>
              <a:t>Posljedica </a:t>
            </a:r>
            <a:r>
              <a:rPr lang="bs-Latn-BA" dirty="0"/>
              <a:t>navedenog je prestanak priliva nove robovske radne snage, što dovodi do strukturalnih promjena u rimskoj privredi. </a:t>
            </a:r>
            <a:endParaRPr lang="bs-Latn-BA" dirty="0" smtClean="0"/>
          </a:p>
          <a:p>
            <a:r>
              <a:rPr lang="bs-Latn-BA" dirty="0" smtClean="0"/>
              <a:t>Priprema </a:t>
            </a:r>
            <a:r>
              <a:rPr lang="bs-Latn-BA" dirty="0"/>
              <a:t>se teren za uključivanje dijelova slobodnog stanovništva u proces neposredne materijalne proizvodnje. </a:t>
            </a:r>
            <a:endParaRPr lang="bs-Latn-BA" dirty="0" smtClean="0"/>
          </a:p>
          <a:p>
            <a:r>
              <a:rPr lang="bs-Latn-BA" dirty="0" smtClean="0"/>
              <a:t>Istovremeno</a:t>
            </a:r>
            <a:r>
              <a:rPr lang="bs-Latn-BA" dirty="0"/>
              <a:t>, doba principata označeno je kao “zlatni vijek” u razvoju rimskog prava. </a:t>
            </a:r>
            <a:endParaRPr lang="bs-Latn-BA" dirty="0" smtClean="0"/>
          </a:p>
          <a:p>
            <a:r>
              <a:rPr lang="bs-Latn-BA" dirty="0" smtClean="0"/>
              <a:t>Stvoreno </a:t>
            </a:r>
            <a:r>
              <a:rPr lang="bs-Latn-BA" dirty="0"/>
              <a:t>je tzv</a:t>
            </a:r>
            <a:r>
              <a:rPr lang="bs-Latn-BA" dirty="0" smtClean="0"/>
              <a:t>. klasično </a:t>
            </a:r>
            <a:r>
              <a:rPr lang="bs-Latn-BA" dirty="0"/>
              <a:t>rimsko pravo. </a:t>
            </a:r>
          </a:p>
        </p:txBody>
      </p:sp>
    </p:spTree>
    <p:extLst>
      <p:ext uri="{BB962C8B-B14F-4D97-AF65-F5344CB8AC3E}">
        <p14:creationId xmlns:p14="http://schemas.microsoft.com/office/powerpoint/2010/main" val="33448302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Period dominata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s-Latn-BA" dirty="0"/>
              <a:t>Dominat (235.-565.n.e.) je period otvorene vlasti jednog čovjeka, cara. </a:t>
            </a:r>
            <a:endParaRPr lang="bs-Latn-BA" dirty="0" smtClean="0"/>
          </a:p>
          <a:p>
            <a:r>
              <a:rPr lang="bs-Latn-BA" dirty="0" smtClean="0"/>
              <a:t>Čitav </a:t>
            </a:r>
            <a:r>
              <a:rPr lang="bs-Latn-BA" dirty="0"/>
              <a:t>period je nazvan dominat po tome što su se tadašnji carevi nazivali titulom </a:t>
            </a:r>
            <a:r>
              <a:rPr lang="bs-Latn-BA" i="1" dirty="0"/>
              <a:t>dominus et deus </a:t>
            </a:r>
            <a:r>
              <a:rPr lang="bs-Latn-BA" dirty="0"/>
              <a:t>– gospodar i bog. </a:t>
            </a:r>
            <a:endParaRPr lang="bs-Latn-BA" dirty="0" smtClean="0"/>
          </a:p>
          <a:p>
            <a:r>
              <a:rPr lang="bs-Latn-BA" dirty="0" smtClean="0"/>
              <a:t>Carevi </a:t>
            </a:r>
            <a:r>
              <a:rPr lang="bs-Latn-BA" dirty="0"/>
              <a:t>sebe predstavljaju kao </a:t>
            </a:r>
            <a:r>
              <a:rPr lang="bs-Latn-BA" dirty="0" smtClean="0"/>
              <a:t>božje </a:t>
            </a:r>
            <a:r>
              <a:rPr lang="bs-Latn-BA" dirty="0"/>
              <a:t>namjesnike na zemlji i vrhovne sveštenike. </a:t>
            </a:r>
            <a:endParaRPr lang="bs-Latn-BA" dirty="0" smtClean="0"/>
          </a:p>
          <a:p>
            <a:r>
              <a:rPr lang="bs-Latn-BA" dirty="0" smtClean="0"/>
              <a:t>Car </a:t>
            </a:r>
            <a:r>
              <a:rPr lang="bs-Latn-BA" dirty="0"/>
              <a:t>samostalno upravlja cjelokupnim carstvom. </a:t>
            </a:r>
            <a:endParaRPr lang="bs-Latn-BA" dirty="0" smtClean="0"/>
          </a:p>
          <a:p>
            <a:r>
              <a:rPr lang="bs-Latn-BA" dirty="0" smtClean="0"/>
              <a:t>Njegove </a:t>
            </a:r>
            <a:r>
              <a:rPr lang="bs-Latn-BA" dirty="0"/>
              <a:t>odluke zvane carske konstitucije dobivaju snagu zakona i postaju osnovni izvor prava u vrijeme dominata. </a:t>
            </a:r>
            <a:endParaRPr lang="bs-Latn-BA" dirty="0" smtClean="0"/>
          </a:p>
          <a:p>
            <a:r>
              <a:rPr lang="bs-Latn-BA" dirty="0" smtClean="0"/>
              <a:t>Zastupa </a:t>
            </a:r>
            <a:r>
              <a:rPr lang="bs-Latn-BA" dirty="0"/>
              <a:t>se politički princip </a:t>
            </a:r>
            <a:r>
              <a:rPr lang="bs-Latn-BA" dirty="0" smtClean="0"/>
              <a:t>izražen </a:t>
            </a:r>
            <a:r>
              <a:rPr lang="bs-Latn-BA" dirty="0"/>
              <a:t>u načelu </a:t>
            </a:r>
            <a:r>
              <a:rPr lang="bs-Latn-BA" i="1" dirty="0"/>
              <a:t>principus legibus solutus est</a:t>
            </a:r>
            <a:r>
              <a:rPr lang="bs-Latn-BA" dirty="0"/>
              <a:t>, prema kome car kao vrhovni organ vlasti nije vezan čak ni zakonom. </a:t>
            </a:r>
          </a:p>
        </p:txBody>
      </p:sp>
    </p:spTree>
    <p:extLst>
      <p:ext uri="{BB962C8B-B14F-4D97-AF65-F5344CB8AC3E}">
        <p14:creationId xmlns:p14="http://schemas.microsoft.com/office/powerpoint/2010/main" val="10587704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U ovom periodu pred cara se nameće osnovni problem kako ojačati i uvrditi vanjske granice od najezdi barbara, kao i kako efikasno ugušiti unutrašnje pobune provincija. </a:t>
            </a:r>
            <a:endParaRPr lang="bs-Latn-BA" dirty="0" smtClean="0"/>
          </a:p>
          <a:p>
            <a:r>
              <a:rPr lang="bs-Latn-BA" dirty="0" smtClean="0"/>
              <a:t>Izgrađuje </a:t>
            </a:r>
            <a:r>
              <a:rPr lang="bs-Latn-BA" dirty="0"/>
              <a:t>se čitav sistem graničnih </a:t>
            </a:r>
            <a:r>
              <a:rPr lang="bs-Latn-BA" dirty="0" smtClean="0"/>
              <a:t>uvrđenja</a:t>
            </a:r>
            <a:r>
              <a:rPr lang="bs-Latn-BA" dirty="0"/>
              <a:t>, sa posebnim odredima vojske. </a:t>
            </a:r>
            <a:endParaRPr lang="bs-Latn-BA" dirty="0" smtClean="0"/>
          </a:p>
          <a:p>
            <a:r>
              <a:rPr lang="bs-Latn-BA" dirty="0" smtClean="0"/>
              <a:t>Vojnici </a:t>
            </a:r>
            <a:r>
              <a:rPr lang="bs-Latn-BA" dirty="0"/>
              <a:t>su bili posebno motivirani na način da im se u vlasništvo dodjeljuje zemlja u pograničnom pojasu. </a:t>
            </a:r>
          </a:p>
          <a:p>
            <a:r>
              <a:rPr lang="bs-Latn-BA" dirty="0"/>
              <a:t>Pošto nema nove robovske radne snage zbog nedostatka novih osvajanja, ogromna prostranstva ostaju </a:t>
            </a:r>
            <a:r>
              <a:rPr lang="bs-Latn-BA" dirty="0" smtClean="0"/>
              <a:t>neobrađena </a:t>
            </a:r>
            <a:r>
              <a:rPr lang="bs-Latn-BA" dirty="0"/>
              <a:t>i pojavljuje se problem prehranjivanja stanovništva.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352576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 smtClean="0"/>
              <a:t>Država </a:t>
            </a:r>
            <a:r>
              <a:rPr lang="bs-Latn-BA" dirty="0"/>
              <a:t>više nema prihoda da finansira ishranu </a:t>
            </a:r>
            <a:r>
              <a:rPr lang="bs-Latn-BA" dirty="0" smtClean="0"/>
              <a:t>najugroženijih </a:t>
            </a:r>
            <a:r>
              <a:rPr lang="bs-Latn-BA" dirty="0"/>
              <a:t>dijelova stanovništva, koji su sada </a:t>
            </a:r>
            <a:r>
              <a:rPr lang="bs-Latn-BA" dirty="0" smtClean="0"/>
              <a:t>prinuđeni </a:t>
            </a:r>
            <a:r>
              <a:rPr lang="bs-Latn-BA" dirty="0"/>
              <a:t>da se radi osiguranja najneophodnijih sredstava za </a:t>
            </a:r>
            <a:r>
              <a:rPr lang="bs-Latn-BA" dirty="0" smtClean="0"/>
              <a:t>život </a:t>
            </a:r>
            <a:r>
              <a:rPr lang="bs-Latn-BA" dirty="0"/>
              <a:t>uključuju u proces materijalne proizvodnje. </a:t>
            </a:r>
            <a:endParaRPr lang="bs-Latn-BA" dirty="0" smtClean="0"/>
          </a:p>
          <a:p>
            <a:r>
              <a:rPr lang="bs-Latn-BA" dirty="0" smtClean="0"/>
              <a:t>Proces </a:t>
            </a:r>
            <a:r>
              <a:rPr lang="bs-Latn-BA" dirty="0"/>
              <a:t>birokratizacije </a:t>
            </a:r>
            <a:r>
              <a:rPr lang="bs-Latn-BA" dirty="0" smtClean="0"/>
              <a:t>državne </a:t>
            </a:r>
            <a:r>
              <a:rPr lang="bs-Latn-BA" dirty="0"/>
              <a:t>uprave i vojske, koji je poprimio najšire razmjere, iziskuje nova finansijska sredstva koja drţava pokušava osigurati sve većim poreskim nametima prema svojim </a:t>
            </a:r>
            <a:r>
              <a:rPr lang="bs-Latn-BA" dirty="0" smtClean="0"/>
              <a:t>građanima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Poreske </a:t>
            </a:r>
            <a:r>
              <a:rPr lang="bs-Latn-BA" dirty="0"/>
              <a:t>mjere proizvele su pojavu inflacije, koju je pokušao obuzdati car Dioklecijan donoseći poznati Dekret o maksimiziranju cijena. </a:t>
            </a:r>
          </a:p>
        </p:txBody>
      </p:sp>
    </p:spTree>
    <p:extLst>
      <p:ext uri="{BB962C8B-B14F-4D97-AF65-F5344CB8AC3E}">
        <p14:creationId xmlns:p14="http://schemas.microsoft.com/office/powerpoint/2010/main" val="33114098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Dioklecijan je izvršio reorganizaciju uprave rimskim carstvom, </a:t>
            </a:r>
            <a:r>
              <a:rPr lang="bs-Latn-BA" dirty="0" smtClean="0"/>
              <a:t>uvođenjem </a:t>
            </a:r>
            <a:r>
              <a:rPr lang="bs-Latn-BA" dirty="0"/>
              <a:t>sistema tetrarhije. </a:t>
            </a:r>
            <a:endParaRPr lang="bs-Latn-BA" dirty="0" smtClean="0"/>
          </a:p>
          <a:p>
            <a:r>
              <a:rPr lang="bs-Latn-BA" dirty="0" smtClean="0"/>
              <a:t>Uzeo </a:t>
            </a:r>
            <a:r>
              <a:rPr lang="bs-Latn-BA" dirty="0"/>
              <a:t>je suvladara, davši obojici titule Augusta, a svaki od njih je imao svog pomoćnika sa titulom Cezara. </a:t>
            </a:r>
            <a:endParaRPr lang="bs-Latn-BA" dirty="0" smtClean="0"/>
          </a:p>
          <a:p>
            <a:r>
              <a:rPr lang="bs-Latn-BA" dirty="0" smtClean="0"/>
              <a:t>Cezari </a:t>
            </a:r>
            <a:r>
              <a:rPr lang="bs-Latn-BA" dirty="0"/>
              <a:t>bi vremenom trebali zamijeniti svoje Auguste, kada oni zbog starosti ili bolesti </a:t>
            </a:r>
            <a:r>
              <a:rPr lang="bs-Latn-BA" dirty="0" smtClean="0"/>
              <a:t>dođu </a:t>
            </a:r>
            <a:r>
              <a:rPr lang="bs-Latn-BA" dirty="0"/>
              <a:t>u fazu nemogućnosti obavljanja duhovne vlasti. </a:t>
            </a:r>
            <a:endParaRPr lang="bs-Latn-BA" dirty="0" smtClean="0"/>
          </a:p>
          <a:p>
            <a:r>
              <a:rPr lang="bs-Latn-BA" dirty="0" smtClean="0"/>
              <a:t>Ovaj </a:t>
            </a:r>
            <a:r>
              <a:rPr lang="bs-Latn-BA" dirty="0"/>
              <a:t>sistem tetrarhije bio je pokušaj rješavanja pitanja </a:t>
            </a:r>
            <a:r>
              <a:rPr lang="bs-Latn-BA" dirty="0" smtClean="0"/>
              <a:t>nasljeđivanja </a:t>
            </a:r>
            <a:r>
              <a:rPr lang="bs-Latn-BA" dirty="0"/>
              <a:t>prijestolja.</a:t>
            </a:r>
          </a:p>
        </p:txBody>
      </p:sp>
    </p:spTree>
    <p:extLst>
      <p:ext uri="{BB962C8B-B14F-4D97-AF65-F5344CB8AC3E}">
        <p14:creationId xmlns:p14="http://schemas.microsoft.com/office/powerpoint/2010/main" val="7816201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Car Konstantin izvršio je administrativnu reformu podijelivši cjelokupno carstvo na provincije, pokrajine i bioceze, na čijem čelu su bili namjesnici. </a:t>
            </a:r>
            <a:endParaRPr lang="bs-Latn-BA" dirty="0" smtClean="0"/>
          </a:p>
          <a:p>
            <a:r>
              <a:rPr lang="bs-Latn-BA" dirty="0" smtClean="0"/>
              <a:t>Konstantin </a:t>
            </a:r>
            <a:r>
              <a:rPr lang="bs-Latn-BA" dirty="0"/>
              <a:t>je prijestonicu premjestio iz Rima na istok, osnivajući Konstantinopolj, odnosno Carigrad ili današnji Istambul. </a:t>
            </a:r>
            <a:endParaRPr lang="bs-Latn-BA" dirty="0" smtClean="0"/>
          </a:p>
          <a:p>
            <a:r>
              <a:rPr lang="bs-Latn-BA" dirty="0" smtClean="0"/>
              <a:t>Konstantin </a:t>
            </a:r>
            <a:r>
              <a:rPr lang="bs-Latn-BA" dirty="0"/>
              <a:t>je promijenio i dotadašnju politiku represije prema kršćanima, donoseći 313</a:t>
            </a:r>
            <a:r>
              <a:rPr lang="bs-Latn-BA" dirty="0" smtClean="0"/>
              <a:t>. godine </a:t>
            </a:r>
            <a:r>
              <a:rPr lang="bs-Latn-BA" dirty="0"/>
              <a:t>tzv.Milanski edikt, kojim je proklamovana sloboda vjerskog djelovanja i ustvari kršćanstvo priznato kao </a:t>
            </a:r>
            <a:r>
              <a:rPr lang="bs-Latn-BA" dirty="0" smtClean="0"/>
              <a:t>državna </a:t>
            </a:r>
            <a:r>
              <a:rPr lang="bs-Latn-BA" dirty="0"/>
              <a:t>religija. </a:t>
            </a:r>
            <a:endParaRPr lang="bs-Latn-BA" dirty="0" smtClean="0"/>
          </a:p>
          <a:p>
            <a:r>
              <a:rPr lang="bs-Latn-BA" dirty="0" smtClean="0"/>
              <a:t>Crkva dobija </a:t>
            </a:r>
            <a:r>
              <a:rPr lang="bs-Latn-BA" dirty="0"/>
              <a:t>mnogobrojne povlastice - zemljišne posjede, poreske olakšice i dr. </a:t>
            </a:r>
            <a:r>
              <a:rPr lang="bs-Latn-BA" dirty="0" smtClean="0"/>
              <a:t> </a:t>
            </a:r>
          </a:p>
          <a:p>
            <a:r>
              <a:rPr lang="bs-Latn-BA" dirty="0" smtClean="0"/>
              <a:t>U </a:t>
            </a:r>
            <a:r>
              <a:rPr lang="bs-Latn-BA" dirty="0"/>
              <a:t>svom unutrašnjem ustrojstvu crkva preuzima principe centralizma rimske drţave, </a:t>
            </a:r>
            <a:r>
              <a:rPr lang="bs-Latn-BA" dirty="0" smtClean="0"/>
              <a:t>prilagođavajući </a:t>
            </a:r>
            <a:r>
              <a:rPr lang="bs-Latn-BA" dirty="0"/>
              <a:t>ih svojim potrebama. </a:t>
            </a:r>
            <a:endParaRPr lang="bs-Latn-BA" dirty="0" smtClean="0"/>
          </a:p>
          <a:p>
            <a:r>
              <a:rPr lang="bs-Latn-BA" dirty="0" smtClean="0"/>
              <a:t>Crkvena </a:t>
            </a:r>
            <a:r>
              <a:rPr lang="bs-Latn-BA" dirty="0"/>
              <a:t>organizacija i danas </a:t>
            </a:r>
            <a:r>
              <a:rPr lang="bs-Latn-BA" dirty="0" smtClean="0"/>
              <a:t>živi </a:t>
            </a:r>
            <a:r>
              <a:rPr lang="bs-Latn-BA" dirty="0"/>
              <a:t>na tim principima. </a:t>
            </a:r>
          </a:p>
        </p:txBody>
      </p:sp>
    </p:spTree>
    <p:extLst>
      <p:ext uri="{BB962C8B-B14F-4D97-AF65-F5344CB8AC3E}">
        <p14:creationId xmlns:p14="http://schemas.microsoft.com/office/powerpoint/2010/main" val="1125686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Rimska </a:t>
            </a:r>
            <a:r>
              <a:rPr lang="bs-Latn-BA" dirty="0" smtClean="0"/>
              <a:t>antička država </a:t>
            </a:r>
            <a:r>
              <a:rPr lang="bs-Latn-BA" dirty="0"/>
              <a:t>tipična je robovlasnička </a:t>
            </a:r>
            <a:r>
              <a:rPr lang="bs-Latn-BA" dirty="0" smtClean="0"/>
              <a:t>država </a:t>
            </a:r>
            <a:r>
              <a:rPr lang="bs-Latn-BA" dirty="0"/>
              <a:t>sa društvenom polarizacijom na klasu robovlasnika i klasu robova. </a:t>
            </a:r>
            <a:endParaRPr lang="bs-Latn-BA" dirty="0" smtClean="0"/>
          </a:p>
          <a:p>
            <a:r>
              <a:rPr lang="bs-Latn-BA" dirty="0" smtClean="0"/>
              <a:t>Položaj </a:t>
            </a:r>
            <a:r>
              <a:rPr lang="bs-Latn-BA" dirty="0"/>
              <a:t>robovlasnika nije bio jedinstven. </a:t>
            </a:r>
            <a:endParaRPr lang="bs-Latn-BA" dirty="0" smtClean="0"/>
          </a:p>
          <a:p>
            <a:r>
              <a:rPr lang="bs-Latn-BA" dirty="0" smtClean="0"/>
              <a:t>Robovi </a:t>
            </a:r>
            <a:r>
              <a:rPr lang="bs-Latn-BA" dirty="0"/>
              <a:t>su bili obespravljeni. </a:t>
            </a:r>
            <a:endParaRPr lang="bs-Latn-BA" dirty="0" smtClean="0"/>
          </a:p>
          <a:p>
            <a:r>
              <a:rPr lang="bs-Latn-BA" dirty="0" smtClean="0"/>
              <a:t>Smatrani </a:t>
            </a:r>
            <a:r>
              <a:rPr lang="bs-Latn-BA" dirty="0"/>
              <a:t>su stvarima, nisu bili subjekt, već objekt prava. </a:t>
            </a:r>
            <a:endParaRPr lang="bs-Latn-BA" dirty="0" smtClean="0"/>
          </a:p>
          <a:p>
            <a:r>
              <a:rPr lang="bs-Latn-BA" dirty="0" smtClean="0"/>
              <a:t>Nazivani </a:t>
            </a:r>
            <a:r>
              <a:rPr lang="bs-Latn-BA" dirty="0"/>
              <a:t>su “</a:t>
            </a:r>
            <a:r>
              <a:rPr lang="bs-Latn-BA" dirty="0" smtClean="0"/>
              <a:t>oruđima </a:t>
            </a:r>
            <a:r>
              <a:rPr lang="bs-Latn-BA" dirty="0"/>
              <a:t>koja govore”. </a:t>
            </a:r>
          </a:p>
        </p:txBody>
      </p:sp>
    </p:spTree>
    <p:extLst>
      <p:ext uri="{BB962C8B-B14F-4D97-AF65-F5344CB8AC3E}">
        <p14:creationId xmlns:p14="http://schemas.microsoft.com/office/powerpoint/2010/main" val="3612853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Period kraljevstva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dirty="0"/>
              <a:t>Period kraljevstva (754.-510.godine p.n.e.) je period nastanka </a:t>
            </a:r>
            <a:r>
              <a:rPr lang="bs-Latn-BA" dirty="0" smtClean="0"/>
              <a:t>državne </a:t>
            </a:r>
            <a:r>
              <a:rPr lang="bs-Latn-BA" dirty="0"/>
              <a:t>organizacije. </a:t>
            </a:r>
            <a:endParaRPr lang="bs-Latn-BA" dirty="0" smtClean="0"/>
          </a:p>
          <a:p>
            <a:r>
              <a:rPr lang="bs-Latn-BA" dirty="0" smtClean="0"/>
              <a:t>Pojava države </a:t>
            </a:r>
            <a:r>
              <a:rPr lang="bs-Latn-BA" dirty="0"/>
              <a:t>uslovljena je procesom imovinske, odnosno klasne diferencijacije.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ovom periodu </a:t>
            </a:r>
            <a:r>
              <a:rPr lang="bs-Latn-BA" dirty="0" smtClean="0"/>
              <a:t>država </a:t>
            </a:r>
            <a:r>
              <a:rPr lang="bs-Latn-BA" dirty="0"/>
              <a:t>sve više jača, počinje se razvijati pravo koje izvire iz dotadašnjih običaja. </a:t>
            </a:r>
            <a:endParaRPr lang="bs-Latn-BA" dirty="0" smtClean="0"/>
          </a:p>
          <a:p>
            <a:r>
              <a:rPr lang="bs-Latn-BA" dirty="0" smtClean="0"/>
              <a:t>Pravni </a:t>
            </a:r>
            <a:r>
              <a:rPr lang="bs-Latn-BA" dirty="0"/>
              <a:t>organi u to doba su bili rex (kralj), </a:t>
            </a:r>
            <a:r>
              <a:rPr lang="bs-Latn-BA" dirty="0" smtClean="0"/>
              <a:t>narodna skupština </a:t>
            </a:r>
            <a:r>
              <a:rPr lang="bs-Latn-BA" dirty="0"/>
              <a:t>i senat. </a:t>
            </a:r>
          </a:p>
        </p:txBody>
      </p:sp>
    </p:spTree>
    <p:extLst>
      <p:ext uri="{BB962C8B-B14F-4D97-AF65-F5344CB8AC3E}">
        <p14:creationId xmlns:p14="http://schemas.microsoft.com/office/powerpoint/2010/main" val="3365271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Na čelu </a:t>
            </a:r>
            <a:r>
              <a:rPr lang="bs-Latn-BA" dirty="0" smtClean="0"/>
              <a:t>države </a:t>
            </a:r>
            <a:r>
              <a:rPr lang="bs-Latn-BA" dirty="0"/>
              <a:t>je </a:t>
            </a:r>
            <a:r>
              <a:rPr lang="bs-Latn-BA" dirty="0" smtClean="0"/>
              <a:t>rex. </a:t>
            </a:r>
          </a:p>
          <a:p>
            <a:r>
              <a:rPr lang="bs-Latn-BA" dirty="0" smtClean="0"/>
              <a:t>On </a:t>
            </a:r>
            <a:r>
              <a:rPr lang="bs-Latn-BA" dirty="0"/>
              <a:t>je izborni starješina, bira ga narod na zasijedanju narodnih skupština. </a:t>
            </a:r>
            <a:endParaRPr lang="bs-Latn-BA" dirty="0" smtClean="0"/>
          </a:p>
          <a:p>
            <a:r>
              <a:rPr lang="bs-Latn-BA" dirty="0" smtClean="0"/>
              <a:t>Njegovo </a:t>
            </a:r>
            <a:r>
              <a:rPr lang="bs-Latn-BA" dirty="0"/>
              <a:t>zvanje nije nasljedno. </a:t>
            </a:r>
            <a:endParaRPr lang="bs-Latn-BA" dirty="0" smtClean="0"/>
          </a:p>
          <a:p>
            <a:r>
              <a:rPr lang="bs-Latn-BA" dirty="0" smtClean="0"/>
              <a:t>Kralj </a:t>
            </a:r>
            <a:r>
              <a:rPr lang="bs-Latn-BA" dirty="0"/>
              <a:t>je vrhovni komandant vojske i vrhovni sveštenik, a ima najveću apelacionu sudsku vlast i predstavlja zemlju u </a:t>
            </a:r>
            <a:r>
              <a:rPr lang="bs-Latn-BA" dirty="0" smtClean="0"/>
              <a:t>međunarodnim </a:t>
            </a:r>
            <a:r>
              <a:rPr lang="bs-Latn-BA" dirty="0"/>
              <a:t>odnosima. </a:t>
            </a:r>
            <a:endParaRPr lang="bs-Latn-BA" dirty="0" smtClean="0"/>
          </a:p>
          <a:p>
            <a:r>
              <a:rPr lang="bs-Latn-BA" dirty="0" smtClean="0"/>
              <a:t>Osnovna </a:t>
            </a:r>
            <a:r>
              <a:rPr lang="bs-Latn-BA" dirty="0"/>
              <a:t>društvena ćelija u rimskom društvu je gens – ekonomska zajednica srodnika u kojoj ljudi zajedno </a:t>
            </a:r>
            <a:r>
              <a:rPr lang="bs-Latn-BA" dirty="0" smtClean="0"/>
              <a:t>žive</a:t>
            </a:r>
            <a:r>
              <a:rPr lang="bs-Latn-BA" dirty="0"/>
              <a:t>, rade i tako </a:t>
            </a:r>
            <a:r>
              <a:rPr lang="bs-Latn-BA" dirty="0" smtClean="0"/>
              <a:t>preživljavaju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Ovdje </a:t>
            </a:r>
            <a:r>
              <a:rPr lang="bs-Latn-BA" dirty="0"/>
              <a:t>su proizvodne snage nerazvijene i zbog toga su ljudi upućeni jedni na druge. </a:t>
            </a:r>
          </a:p>
        </p:txBody>
      </p:sp>
    </p:spTree>
    <p:extLst>
      <p:ext uri="{BB962C8B-B14F-4D97-AF65-F5344CB8AC3E}">
        <p14:creationId xmlns:p14="http://schemas.microsoft.com/office/powerpoint/2010/main" val="2217199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Pojedinac izvan gensa </a:t>
            </a:r>
            <a:r>
              <a:rPr lang="bs-Latn-BA" dirty="0" smtClean="0"/>
              <a:t>osuđen </a:t>
            </a:r>
            <a:r>
              <a:rPr lang="bs-Latn-BA" dirty="0"/>
              <a:t>je na propast, te je </a:t>
            </a:r>
            <a:r>
              <a:rPr lang="bs-Latn-BA" dirty="0" smtClean="0"/>
              <a:t>najteža </a:t>
            </a:r>
            <a:r>
              <a:rPr lang="bs-Latn-BA" dirty="0"/>
              <a:t>kazna bila izgon iz tih zajednica. </a:t>
            </a:r>
            <a:endParaRPr lang="bs-Latn-BA" dirty="0" smtClean="0"/>
          </a:p>
          <a:p>
            <a:r>
              <a:rPr lang="bs-Latn-BA" dirty="0" smtClean="0"/>
              <a:t>Kasnije </a:t>
            </a:r>
            <a:r>
              <a:rPr lang="bs-Latn-BA" dirty="0"/>
              <a:t>se gens raspada na </a:t>
            </a:r>
            <a:r>
              <a:rPr lang="bs-Latn-BA" dirty="0" smtClean="0"/>
              <a:t>uže </a:t>
            </a:r>
            <a:r>
              <a:rPr lang="bs-Latn-BA" dirty="0"/>
              <a:t>oblike </a:t>
            </a:r>
            <a:r>
              <a:rPr lang="bs-Latn-BA" dirty="0" smtClean="0"/>
              <a:t>življenja.</a:t>
            </a:r>
          </a:p>
          <a:p>
            <a:r>
              <a:rPr lang="bs-Latn-BA" dirty="0" smtClean="0"/>
              <a:t> Gensovi </a:t>
            </a:r>
            <a:r>
              <a:rPr lang="bs-Latn-BA" dirty="0"/>
              <a:t>se </a:t>
            </a:r>
            <a:r>
              <a:rPr lang="bs-Latn-BA" dirty="0" smtClean="0"/>
              <a:t>udružuju </a:t>
            </a:r>
            <a:r>
              <a:rPr lang="bs-Latn-BA" dirty="0"/>
              <a:t>u viši oblik, tzv</a:t>
            </a:r>
            <a:r>
              <a:rPr lang="bs-Latn-BA" dirty="0" smtClean="0"/>
              <a:t>. kurija </a:t>
            </a:r>
            <a:r>
              <a:rPr lang="bs-Latn-BA" dirty="0"/>
              <a:t>u kome su zadovoljavane potrebe religioznog karaktera. </a:t>
            </a:r>
            <a:endParaRPr lang="bs-Latn-BA" dirty="0" smtClean="0"/>
          </a:p>
          <a:p>
            <a:r>
              <a:rPr lang="bs-Latn-BA" dirty="0" smtClean="0"/>
              <a:t>Jedna </a:t>
            </a:r>
            <a:r>
              <a:rPr lang="bs-Latn-BA" dirty="0"/>
              <a:t>kurija sastoji se od 10 </a:t>
            </a:r>
            <a:r>
              <a:rPr lang="bs-Latn-BA" dirty="0" smtClean="0"/>
              <a:t>gensova. </a:t>
            </a:r>
          </a:p>
          <a:p>
            <a:r>
              <a:rPr lang="bs-Latn-BA" dirty="0" smtClean="0"/>
              <a:t>U </a:t>
            </a:r>
            <a:r>
              <a:rPr lang="bs-Latn-BA" dirty="0"/>
              <a:t>posljednjoj fazi rodovsko-plemenskog </a:t>
            </a:r>
            <a:r>
              <a:rPr lang="bs-Latn-BA" dirty="0" smtClean="0"/>
              <a:t>uređenja </a:t>
            </a:r>
            <a:r>
              <a:rPr lang="bs-Latn-BA" dirty="0"/>
              <a:t>Rimski narod se sastojao od ukupno 300 </a:t>
            </a:r>
            <a:r>
              <a:rPr lang="bs-Latn-BA" dirty="0" smtClean="0"/>
              <a:t>gensova, </a:t>
            </a:r>
            <a:r>
              <a:rPr lang="bs-Latn-BA" dirty="0"/>
              <a:t>odnosno 30 kurija. </a:t>
            </a:r>
            <a:endParaRPr lang="bs-Latn-BA" dirty="0" smtClean="0"/>
          </a:p>
          <a:p>
            <a:r>
              <a:rPr lang="bs-Latn-BA" dirty="0" smtClean="0"/>
              <a:t>Kurije </a:t>
            </a:r>
            <a:r>
              <a:rPr lang="bs-Latn-BA" dirty="0"/>
              <a:t>se </a:t>
            </a:r>
            <a:r>
              <a:rPr lang="bs-Latn-BA" dirty="0" smtClean="0"/>
              <a:t>udružuju </a:t>
            </a:r>
            <a:r>
              <a:rPr lang="bs-Latn-BA" dirty="0"/>
              <a:t>u viši oblik – pleme (tribus). </a:t>
            </a:r>
            <a:endParaRPr lang="bs-Latn-BA" dirty="0" smtClean="0"/>
          </a:p>
          <a:p>
            <a:r>
              <a:rPr lang="bs-Latn-BA" dirty="0" smtClean="0"/>
              <a:t>Postojala </a:t>
            </a:r>
            <a:r>
              <a:rPr lang="bs-Latn-BA" dirty="0"/>
              <a:t>su 3 plemena: tici, ramni i luceri (</a:t>
            </a:r>
            <a:r>
              <a:rPr lang="bs-Latn-BA" i="1" dirty="0"/>
              <a:t>Ramnes, Tities, Luceres</a:t>
            </a:r>
            <a:r>
              <a:rPr lang="bs-Latn-BA" dirty="0"/>
              <a:t>) koja čine rimski narod (</a:t>
            </a:r>
            <a:r>
              <a:rPr lang="bs-Latn-BA" i="1" dirty="0"/>
              <a:t>populus romanus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402226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Historijski posmatrano, pojavljivali su se slijedeći oblici narodnih skupština: </a:t>
            </a:r>
          </a:p>
          <a:p>
            <a:pPr marL="0" indent="0">
              <a:buNone/>
            </a:pPr>
            <a:r>
              <a:rPr lang="bs-Latn-BA" dirty="0"/>
              <a:t>- kurijatske skupštine (</a:t>
            </a:r>
            <a:r>
              <a:rPr lang="bs-Latn-BA" i="1" dirty="0"/>
              <a:t>comitia curiata</a:t>
            </a:r>
            <a:r>
              <a:rPr lang="bs-Latn-BA" dirty="0"/>
              <a:t>) </a:t>
            </a:r>
          </a:p>
          <a:p>
            <a:pPr marL="0" indent="0">
              <a:buNone/>
            </a:pPr>
            <a:r>
              <a:rPr lang="bs-Latn-BA" dirty="0"/>
              <a:t>- centurijatske skupštine (</a:t>
            </a:r>
            <a:r>
              <a:rPr lang="bs-Latn-BA" i="1" dirty="0"/>
              <a:t>comitia centuriata</a:t>
            </a:r>
            <a:r>
              <a:rPr lang="bs-Latn-BA" dirty="0"/>
              <a:t>) </a:t>
            </a:r>
          </a:p>
          <a:p>
            <a:pPr marL="0" indent="0">
              <a:buNone/>
            </a:pPr>
            <a:r>
              <a:rPr lang="bs-Latn-BA" dirty="0"/>
              <a:t>- tributske skupštine (</a:t>
            </a:r>
            <a:r>
              <a:rPr lang="bs-Latn-BA" i="1" dirty="0"/>
              <a:t>comitia tributa</a:t>
            </a:r>
            <a:r>
              <a:rPr lang="bs-Latn-BA" dirty="0"/>
              <a:t>) </a:t>
            </a:r>
          </a:p>
          <a:p>
            <a:pPr marL="0" indent="0">
              <a:buNone/>
            </a:pPr>
            <a:r>
              <a:rPr lang="bs-Latn-BA" dirty="0"/>
              <a:t>- plebejske skupštine (</a:t>
            </a:r>
            <a:r>
              <a:rPr lang="bs-Latn-BA" i="1" dirty="0"/>
              <a:t>comitia plebea</a:t>
            </a:r>
            <a:r>
              <a:rPr lang="bs-Latn-BA" dirty="0"/>
              <a:t>)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41319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Osnovna </a:t>
            </a:r>
            <a:r>
              <a:rPr lang="bs-Latn-BA" dirty="0" smtClean="0"/>
              <a:t>nadležnost </a:t>
            </a:r>
            <a:r>
              <a:rPr lang="bs-Latn-BA" dirty="0"/>
              <a:t>skupštine je donošenje zakona, </a:t>
            </a:r>
            <a:r>
              <a:rPr lang="bs-Latn-BA" dirty="0" smtClean="0"/>
              <a:t>međutim </a:t>
            </a:r>
            <a:r>
              <a:rPr lang="bs-Latn-BA" dirty="0"/>
              <a:t>razvoj rimskog prava nije išao u pravcu donošenja zakona. </a:t>
            </a:r>
            <a:endParaRPr lang="bs-Latn-BA" dirty="0" smtClean="0"/>
          </a:p>
          <a:p>
            <a:r>
              <a:rPr lang="bs-Latn-BA" dirty="0" smtClean="0"/>
              <a:t>Narodne </a:t>
            </a:r>
            <a:r>
              <a:rPr lang="bs-Latn-BA" dirty="0"/>
              <a:t>skupštine u doba kraljevstva bile su kurijatske skupštine. </a:t>
            </a:r>
            <a:endParaRPr lang="bs-Latn-BA" dirty="0" smtClean="0"/>
          </a:p>
          <a:p>
            <a:r>
              <a:rPr lang="bs-Latn-BA" dirty="0" smtClean="0"/>
              <a:t>One </a:t>
            </a:r>
            <a:r>
              <a:rPr lang="bs-Latn-BA" dirty="0"/>
              <a:t>su birale rexa </a:t>
            </a:r>
            <a:r>
              <a:rPr lang="bs-Latn-BA" dirty="0" smtClean="0"/>
              <a:t>i odlučivale </a:t>
            </a:r>
            <a:r>
              <a:rPr lang="bs-Latn-BA" dirty="0"/>
              <a:t>o drugim </a:t>
            </a:r>
            <a:r>
              <a:rPr lang="bs-Latn-BA" dirty="0" smtClean="0"/>
              <a:t>važnijim </a:t>
            </a:r>
            <a:r>
              <a:rPr lang="bs-Latn-BA" dirty="0"/>
              <a:t>stvarima čitavog naroda (o ratu i miru), te pitanjima gentilne i porodične organizacije i promjenama u njihovom članstvu. </a:t>
            </a:r>
            <a:endParaRPr lang="bs-Latn-BA" dirty="0" smtClean="0"/>
          </a:p>
          <a:p>
            <a:r>
              <a:rPr lang="bs-Latn-BA" dirty="0" smtClean="0"/>
              <a:t>Sastajale </a:t>
            </a:r>
            <a:r>
              <a:rPr lang="bs-Latn-BA" dirty="0"/>
              <a:t>su se 2 puta godišnje. </a:t>
            </a:r>
          </a:p>
        </p:txBody>
      </p:sp>
    </p:spTree>
    <p:extLst>
      <p:ext uri="{BB962C8B-B14F-4D97-AF65-F5344CB8AC3E}">
        <p14:creationId xmlns:p14="http://schemas.microsoft.com/office/powerpoint/2010/main" val="2759990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2884</Words>
  <Application>Microsoft Office PowerPoint</Application>
  <PresentationFormat>On-screen Show (4:3)</PresentationFormat>
  <Paragraphs>193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Institucije rimskog prava I</vt:lpstr>
      <vt:lpstr>PERIODIZACIJA U RAZVOJU RIMSKE DRŽAVE </vt:lpstr>
      <vt:lpstr>PowerPoint Presentation</vt:lpstr>
      <vt:lpstr>PowerPoint Presentation</vt:lpstr>
      <vt:lpstr>Period kraljevstva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Period republike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Period principata</vt:lpstr>
      <vt:lpstr>Period dominata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PFK2</cp:lastModifiedBy>
  <cp:revision>37</cp:revision>
  <dcterms:created xsi:type="dcterms:W3CDTF">2006-08-16T00:00:00Z</dcterms:created>
  <dcterms:modified xsi:type="dcterms:W3CDTF">2018-10-09T11:33:03Z</dcterms:modified>
</cp:coreProperties>
</file>