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Institucije rimskog prava I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Doc</a:t>
            </a:r>
            <a:r>
              <a:rPr lang="bs-Latn-BA" dirty="0" smtClean="0"/>
              <a:t>.</a:t>
            </a:r>
            <a:r>
              <a:rPr lang="en-US" smtClean="0"/>
              <a:t>dr.</a:t>
            </a:r>
            <a:r>
              <a:rPr lang="bs-Latn-BA" smtClean="0"/>
              <a:t> </a:t>
            </a:r>
            <a:r>
              <a:rPr lang="bs-Latn-BA" dirty="0" smtClean="0"/>
              <a:t>Benjamina Londrc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9464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Pod </a:t>
            </a:r>
            <a:r>
              <a:rPr lang="bs-Latn-BA" i="1" dirty="0"/>
              <a:t>ius non scriptum </a:t>
            </a:r>
            <a:r>
              <a:rPr lang="bs-Latn-BA" dirty="0"/>
              <a:t>rimski pravnici podrazumijevaju običajno pravo, tj.pravo koje nastaje tako što </a:t>
            </a:r>
            <a:r>
              <a:rPr lang="bs-Latn-BA" dirty="0" smtClean="0"/>
              <a:t>određeni </a:t>
            </a:r>
            <a:r>
              <a:rPr lang="bs-Latn-BA" dirty="0"/>
              <a:t>običaji dobivaju </a:t>
            </a:r>
            <a:r>
              <a:rPr lang="bs-Latn-BA" dirty="0" smtClean="0"/>
              <a:t>državnu </a:t>
            </a:r>
            <a:r>
              <a:rPr lang="bs-Latn-BA" dirty="0"/>
              <a:t>sankciju putem pravne zaštite.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tome, običajno pravo se ne stvara pismenim aktom. </a:t>
            </a:r>
          </a:p>
        </p:txBody>
      </p:sp>
    </p:spTree>
    <p:extLst>
      <p:ext uri="{BB962C8B-B14F-4D97-AF65-F5344CB8AC3E}">
        <p14:creationId xmlns:p14="http://schemas.microsoft.com/office/powerpoint/2010/main" val="167384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 smtClean="0"/>
              <a:t>Važna </a:t>
            </a:r>
            <a:r>
              <a:rPr lang="bs-Latn-BA" dirty="0"/>
              <a:t>sistematska podjela objektivnog prava, koja je prešla i u moderno pravo, jeste podjela na </a:t>
            </a:r>
            <a:r>
              <a:rPr lang="bs-Latn-BA" i="1" dirty="0"/>
              <a:t>ius publicum </a:t>
            </a:r>
            <a:r>
              <a:rPr lang="bs-Latn-BA" dirty="0"/>
              <a:t>(javno pravo) i </a:t>
            </a:r>
            <a:r>
              <a:rPr lang="bs-Latn-BA" i="1" dirty="0"/>
              <a:t>ius privatum </a:t>
            </a:r>
            <a:r>
              <a:rPr lang="bs-Latn-BA" dirty="0"/>
              <a:t>(privatno pravo).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Ulpijanovoj definiciji javno pravo ima u vidu interese rimske </a:t>
            </a:r>
            <a:r>
              <a:rPr lang="bs-Latn-BA" dirty="0" smtClean="0"/>
              <a:t>države</a:t>
            </a:r>
            <a:r>
              <a:rPr lang="bs-Latn-BA" dirty="0"/>
              <a:t>, a privatno pravo ima u vidu interese pojedinaca. </a:t>
            </a:r>
            <a:endParaRPr lang="bs-Latn-BA" dirty="0" smtClean="0"/>
          </a:p>
          <a:p>
            <a:r>
              <a:rPr lang="bs-Latn-BA" dirty="0" smtClean="0"/>
              <a:t>Ta </a:t>
            </a:r>
            <a:r>
              <a:rPr lang="bs-Latn-BA" dirty="0"/>
              <a:t>je podjela prešla i u modernu nauku, no kriteriji za razlikovanje javnog i privatnog prava se </a:t>
            </a:r>
            <a:r>
              <a:rPr lang="bs-Latn-BA" dirty="0" smtClean="0"/>
              <a:t>međusobno </a:t>
            </a:r>
            <a:r>
              <a:rPr lang="bs-Latn-BA" dirty="0"/>
              <a:t>dosta razlikuju iako se najčešće pojavljuju kao varijante Ulpijanove definicije. </a:t>
            </a:r>
          </a:p>
        </p:txBody>
      </p:sp>
    </p:spTree>
    <p:extLst>
      <p:ext uri="{BB962C8B-B14F-4D97-AF65-F5344CB8AC3E}">
        <p14:creationId xmlns:p14="http://schemas.microsoft.com/office/powerpoint/2010/main" val="294924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U javno pravo ubrajaju se danas ustavno, upravno i krivično pravo, te krivični i </a:t>
            </a:r>
            <a:r>
              <a:rPr lang="bs-Latn-BA" dirty="0" smtClean="0"/>
              <a:t>građanski </a:t>
            </a:r>
            <a:r>
              <a:rPr lang="bs-Latn-BA" dirty="0"/>
              <a:t>sudski postupak. </a:t>
            </a:r>
            <a:endParaRPr lang="bs-Latn-BA" dirty="0" smtClean="0"/>
          </a:p>
          <a:p>
            <a:r>
              <a:rPr lang="bs-Latn-BA" dirty="0" smtClean="0"/>
              <a:t>Privatno </a:t>
            </a:r>
            <a:r>
              <a:rPr lang="bs-Latn-BA" dirty="0"/>
              <a:t>pravo čini imovinsko pravo zajedno sa nasljednim, a mnoga zakonodavstva po rimskom uzoru tu ubrajaju još lično (osobno) i porodično (obiteljsko) pravo. </a:t>
            </a:r>
          </a:p>
        </p:txBody>
      </p:sp>
    </p:spTree>
    <p:extLst>
      <p:ext uri="{BB962C8B-B14F-4D97-AF65-F5344CB8AC3E}">
        <p14:creationId xmlns:p14="http://schemas.microsoft.com/office/powerpoint/2010/main" val="3675589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Izraz </a:t>
            </a:r>
            <a:r>
              <a:rPr lang="bs-Latn-BA" i="1" dirty="0"/>
              <a:t>ius publicum </a:t>
            </a:r>
            <a:r>
              <a:rPr lang="bs-Latn-BA" dirty="0"/>
              <a:t>(javno pravo), rimski pravnici su upotrebljavali i u jednom drugom značenju, naime za oznaku prisilnih pravnih propisa. </a:t>
            </a:r>
            <a:endParaRPr lang="bs-Latn-BA" dirty="0" smtClean="0"/>
          </a:p>
          <a:p>
            <a:r>
              <a:rPr lang="bs-Latn-BA" dirty="0" smtClean="0"/>
              <a:t>Ovi </a:t>
            </a:r>
            <a:r>
              <a:rPr lang="bs-Latn-BA" dirty="0"/>
              <a:t>propisi, koji se danas zovu ius cogens, su propisi koji se ne mogu promijeniti ili isključiti stranačkim ugovorom.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propisi od kojih stranke mogu odstupiti ili ih mogu svojim ugovorom drugačije regulisati, danas se zovu </a:t>
            </a:r>
            <a:r>
              <a:rPr lang="bs-Latn-BA" i="1" dirty="0"/>
              <a:t>ius dispositivum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Dispozitivni </a:t>
            </a:r>
            <a:r>
              <a:rPr lang="bs-Latn-BA" dirty="0"/>
              <a:t>propisi se primjenjuju ako stranke nisu u konkretnom slučaju nešto drugo odredile. </a:t>
            </a:r>
          </a:p>
        </p:txBody>
      </p:sp>
    </p:spTree>
    <p:extLst>
      <p:ext uri="{BB962C8B-B14F-4D97-AF65-F5344CB8AC3E}">
        <p14:creationId xmlns:p14="http://schemas.microsoft.com/office/powerpoint/2010/main" val="2590702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Podjela na </a:t>
            </a:r>
            <a:r>
              <a:rPr lang="bs-Latn-BA" i="1" dirty="0"/>
              <a:t>ius commune </a:t>
            </a:r>
            <a:r>
              <a:rPr lang="bs-Latn-BA" dirty="0"/>
              <a:t>(opće pravo) i </a:t>
            </a:r>
            <a:r>
              <a:rPr lang="bs-Latn-BA" i="1" dirty="0"/>
              <a:t>ius singulare</a:t>
            </a:r>
            <a:r>
              <a:rPr lang="bs-Latn-BA" dirty="0"/>
              <a:t> (posebno pravo) je </a:t>
            </a:r>
            <a:r>
              <a:rPr lang="bs-Latn-BA" dirty="0" smtClean="0"/>
              <a:t>takođe </a:t>
            </a:r>
            <a:r>
              <a:rPr lang="bs-Latn-BA" dirty="0"/>
              <a:t>prešla u modernu nauku.</a:t>
            </a:r>
          </a:p>
          <a:p>
            <a:r>
              <a:rPr lang="bs-Latn-BA" dirty="0"/>
              <a:t>Prema Paulovoj definiciji </a:t>
            </a:r>
            <a:r>
              <a:rPr lang="bs-Latn-BA" i="1" dirty="0"/>
              <a:t>ius singulare</a:t>
            </a:r>
            <a:r>
              <a:rPr lang="bs-Latn-BA" dirty="0"/>
              <a:t> se pojavljuje kao izuzetak od općih načela pravnog sistema neke </a:t>
            </a:r>
            <a:r>
              <a:rPr lang="bs-Latn-BA" dirty="0" smtClean="0"/>
              <a:t>države</a:t>
            </a:r>
            <a:r>
              <a:rPr lang="bs-Latn-BA" dirty="0"/>
              <a:t>, donesena iz razloga svrsishodnosti, dakle kao posebno pravo za </a:t>
            </a:r>
            <a:r>
              <a:rPr lang="bs-Latn-BA" dirty="0" smtClean="0"/>
              <a:t>određene </a:t>
            </a:r>
            <a:r>
              <a:rPr lang="bs-Latn-BA" dirty="0"/>
              <a:t>grupe osoba, stvari ili pravnih odnosa, za razliku od općeg, redovnog prava.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kasnijem pravu se za </a:t>
            </a:r>
            <a:r>
              <a:rPr lang="bs-Latn-BA" i="1" dirty="0"/>
              <a:t>ius singulare </a:t>
            </a:r>
            <a:r>
              <a:rPr lang="bs-Latn-BA" dirty="0"/>
              <a:t>sve češće upotrebljava i izraz </a:t>
            </a:r>
            <a:r>
              <a:rPr lang="bs-Latn-BA" i="1" dirty="0"/>
              <a:t>beneficium, privilegum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15278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PODJELE PRAVA U RIMSKOM PRAVU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Pod rimskim pravom podrazumijevamo pravo koje je </a:t>
            </a:r>
            <a:r>
              <a:rPr lang="bs-Latn-BA" dirty="0" smtClean="0"/>
              <a:t>važilo </a:t>
            </a:r>
            <a:r>
              <a:rPr lang="bs-Latn-BA" dirty="0"/>
              <a:t>kao pravni poredak u rimskoj </a:t>
            </a:r>
            <a:r>
              <a:rPr lang="bs-Latn-BA" dirty="0" smtClean="0"/>
              <a:t>državi </a:t>
            </a:r>
            <a:r>
              <a:rPr lang="bs-Latn-BA" dirty="0"/>
              <a:t>od njenih početaka (prema predaji g</a:t>
            </a:r>
            <a:r>
              <a:rPr lang="bs-Latn-BA" dirty="0" smtClean="0"/>
              <a:t>. 753.p.n.e</a:t>
            </a:r>
            <a:r>
              <a:rPr lang="bs-Latn-BA" dirty="0"/>
              <a:t>.) do cara Justinijana (527.-565.godine n.e</a:t>
            </a:r>
            <a:r>
              <a:rPr lang="bs-Latn-BA" dirty="0" smtClean="0"/>
              <a:t>.).</a:t>
            </a:r>
          </a:p>
          <a:p>
            <a:r>
              <a:rPr lang="bs-Latn-BA" dirty="0"/>
              <a:t> </a:t>
            </a:r>
            <a:r>
              <a:rPr lang="bs-Latn-BA" dirty="0" smtClean="0"/>
              <a:t>Gotovo </a:t>
            </a:r>
            <a:r>
              <a:rPr lang="bs-Latn-BA" dirty="0"/>
              <a:t>13 vijekova</a:t>
            </a:r>
          </a:p>
        </p:txBody>
      </p:sp>
    </p:spTree>
    <p:extLst>
      <p:ext uri="{BB962C8B-B14F-4D97-AF65-F5344CB8AC3E}">
        <p14:creationId xmlns:p14="http://schemas.microsoft.com/office/powerpoint/2010/main" val="105026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Rimski pravnici nisu postavili definicije prava</a:t>
            </a:r>
            <a:r>
              <a:rPr lang="bs-Latn-BA" dirty="0" smtClean="0"/>
              <a:t>.</a:t>
            </a:r>
          </a:p>
          <a:p>
            <a:r>
              <a:rPr lang="bs-Latn-BA" dirty="0"/>
              <a:t> Za pravo upotrebljavaju izraz </a:t>
            </a:r>
            <a:r>
              <a:rPr lang="bs-Latn-BA" i="1" dirty="0"/>
              <a:t>ius</a:t>
            </a:r>
            <a:r>
              <a:rPr lang="bs-Latn-BA" dirty="0"/>
              <a:t>, koji označava pravne norme koje čine pravni poredak (tzv</a:t>
            </a:r>
            <a:r>
              <a:rPr lang="bs-Latn-BA" dirty="0" smtClean="0"/>
              <a:t>. pravo </a:t>
            </a:r>
            <a:r>
              <a:rPr lang="bs-Latn-BA" dirty="0"/>
              <a:t>u objektivnom smislu), a </a:t>
            </a:r>
            <a:r>
              <a:rPr lang="bs-Latn-BA" dirty="0" smtClean="0"/>
              <a:t>takođe </a:t>
            </a:r>
            <a:r>
              <a:rPr lang="bs-Latn-BA" dirty="0"/>
              <a:t>označava i pravna ovlaštenja koja pojedincima pripadaju iz pravnih normi s obzirom na </a:t>
            </a:r>
            <a:r>
              <a:rPr lang="bs-Latn-BA" dirty="0" smtClean="0"/>
              <a:t>određene </a:t>
            </a:r>
            <a:r>
              <a:rPr lang="bs-Latn-BA" dirty="0"/>
              <a:t>stvari i druge osobe (tzv</a:t>
            </a:r>
            <a:r>
              <a:rPr lang="bs-Latn-BA" dirty="0" smtClean="0"/>
              <a:t>. pravo </a:t>
            </a:r>
            <a:r>
              <a:rPr lang="bs-Latn-BA" dirty="0"/>
              <a:t>u subjektivnom smislu</a:t>
            </a:r>
            <a:r>
              <a:rPr lang="bs-Latn-BA" dirty="0" smtClean="0"/>
              <a:t>).</a:t>
            </a:r>
          </a:p>
          <a:p>
            <a:r>
              <a:rPr lang="bs-Latn-BA" dirty="0"/>
              <a:t>U početku je kod Rimljana pravo (</a:t>
            </a:r>
            <a:r>
              <a:rPr lang="bs-Latn-BA" i="1" dirty="0"/>
              <a:t>ius</a:t>
            </a:r>
            <a:r>
              <a:rPr lang="bs-Latn-BA" dirty="0"/>
              <a:t>) bilo usko vezano sa vjerskim pravilima (</a:t>
            </a:r>
            <a:r>
              <a:rPr lang="bs-Latn-BA" i="1" dirty="0"/>
              <a:t>fas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92021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bs-Latn-BA" dirty="0"/>
              <a:t>Rimljani su dosta rano odvojili pravo od religije. </a:t>
            </a:r>
            <a:endParaRPr lang="bs-Latn-BA" dirty="0" smtClean="0"/>
          </a:p>
          <a:p>
            <a:r>
              <a:rPr lang="bs-Latn-BA" dirty="0" smtClean="0"/>
              <a:t>Rimski </a:t>
            </a:r>
            <a:r>
              <a:rPr lang="bs-Latn-BA" dirty="0"/>
              <a:t>pravnici su ostavili nekoliko podjela prava, a to su: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civile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gentium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naturale </a:t>
            </a:r>
            <a:endParaRPr lang="bs-Latn-BA" i="1" dirty="0" smtClean="0"/>
          </a:p>
          <a:p>
            <a:pPr marL="0" indent="0">
              <a:buNone/>
            </a:pPr>
            <a:r>
              <a:rPr lang="bs-Latn-BA" dirty="0"/>
              <a:t> </a:t>
            </a:r>
            <a:r>
              <a:rPr lang="bs-Latn-BA" dirty="0" smtClean="0"/>
              <a:t>– </a:t>
            </a:r>
            <a:r>
              <a:rPr lang="bs-Latn-BA" dirty="0"/>
              <a:t>kod klasičnih pravnika nalazimo podjelu na dvoje tj. na </a:t>
            </a:r>
            <a:r>
              <a:rPr lang="bs-Latn-BA" i="1" dirty="0"/>
              <a:t>ius civile </a:t>
            </a:r>
            <a:r>
              <a:rPr lang="bs-Latn-BA" dirty="0"/>
              <a:t>i </a:t>
            </a:r>
            <a:r>
              <a:rPr lang="bs-Latn-BA" i="1" dirty="0"/>
              <a:t>ius gentium</a:t>
            </a:r>
            <a:r>
              <a:rPr lang="bs-Latn-BA" dirty="0"/>
              <a:t>, koje se često </a:t>
            </a:r>
            <a:r>
              <a:rPr lang="bs-Latn-BA" dirty="0" smtClean="0"/>
              <a:t>označava </a:t>
            </a:r>
            <a:r>
              <a:rPr lang="bs-Latn-BA" dirty="0"/>
              <a:t>kao </a:t>
            </a:r>
            <a:r>
              <a:rPr lang="bs-Latn-BA" i="1" dirty="0"/>
              <a:t>ius naturale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7451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Gaj </a:t>
            </a:r>
            <a:r>
              <a:rPr lang="bs-Latn-BA" dirty="0"/>
              <a:t>u svojim Institucijama </a:t>
            </a:r>
            <a:r>
              <a:rPr lang="bs-Latn-BA" dirty="0" smtClean="0"/>
              <a:t>kaže </a:t>
            </a:r>
            <a:r>
              <a:rPr lang="bs-Latn-BA" dirty="0"/>
              <a:t>da su </a:t>
            </a:r>
            <a:r>
              <a:rPr lang="bs-Latn-BA" i="1" dirty="0"/>
              <a:t>ius civile </a:t>
            </a:r>
            <a:r>
              <a:rPr lang="bs-Latn-BA" dirty="0"/>
              <a:t>one norme koje je pojedini narod samo za sebe stvorio, dok su </a:t>
            </a:r>
            <a:r>
              <a:rPr lang="bs-Latn-BA" i="1" dirty="0"/>
              <a:t>ius gentium </a:t>
            </a:r>
            <a:r>
              <a:rPr lang="bs-Latn-BA" dirty="0"/>
              <a:t>one norme koje se podjednako mogu naći kod svih naroda, a oslanjaju se na prirodni razum (</a:t>
            </a:r>
            <a:r>
              <a:rPr lang="bs-Latn-BA" i="1" dirty="0"/>
              <a:t>naturalis ratio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/>
              <a:t>Razlikovanje ius civile i ius gentium, </a:t>
            </a:r>
            <a:r>
              <a:rPr lang="bs-Latn-BA" dirty="0" smtClean="0"/>
              <a:t>prema </a:t>
            </a:r>
            <a:r>
              <a:rPr lang="bs-Latn-BA" dirty="0"/>
              <a:t>vladajućem mišljenju, je u tome što je razvojem </a:t>
            </a:r>
            <a:r>
              <a:rPr lang="bs-Latn-BA" i="1" dirty="0"/>
              <a:t>iuris gentium </a:t>
            </a:r>
            <a:r>
              <a:rPr lang="bs-Latn-BA" dirty="0"/>
              <a:t>u rimskoj </a:t>
            </a:r>
            <a:r>
              <a:rPr lang="bs-Latn-BA" dirty="0" smtClean="0"/>
              <a:t>državi </a:t>
            </a:r>
            <a:r>
              <a:rPr lang="bs-Latn-BA" dirty="0"/>
              <a:t>omogućen pravni saobraćaj sa strancima (peregrinima). </a:t>
            </a:r>
            <a:endParaRPr lang="bs-Latn-BA" dirty="0" smtClean="0"/>
          </a:p>
          <a:p>
            <a:r>
              <a:rPr lang="bs-Latn-BA" dirty="0" smtClean="0"/>
              <a:t>Staro </a:t>
            </a:r>
            <a:r>
              <a:rPr lang="bs-Latn-BA" i="1" dirty="0"/>
              <a:t>ius civile </a:t>
            </a:r>
            <a:r>
              <a:rPr lang="bs-Latn-BA" dirty="0"/>
              <a:t>nije bilo pristupačno peregrinima po principu personaliteta, a po svom strogom formalizmu bilo je za njih nerazumljivo i neupotrebljivo. </a:t>
            </a:r>
          </a:p>
        </p:txBody>
      </p:sp>
    </p:spTree>
    <p:extLst>
      <p:ext uri="{BB962C8B-B14F-4D97-AF65-F5344CB8AC3E}">
        <p14:creationId xmlns:p14="http://schemas.microsoft.com/office/powerpoint/2010/main" val="30797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i="1" dirty="0"/>
              <a:t>Ius gentium </a:t>
            </a:r>
            <a:r>
              <a:rPr lang="bs-Latn-BA" dirty="0"/>
              <a:t>je u stvari dio rimskog privatnog prava koji ne vrijedi samo </a:t>
            </a:r>
            <a:r>
              <a:rPr lang="bs-Latn-BA" dirty="0" smtClean="0"/>
              <a:t>među </a:t>
            </a:r>
            <a:r>
              <a:rPr lang="bs-Latn-BA" dirty="0"/>
              <a:t>rimskim </a:t>
            </a:r>
            <a:r>
              <a:rPr lang="bs-Latn-BA" dirty="0" smtClean="0"/>
              <a:t>građanima</a:t>
            </a:r>
            <a:r>
              <a:rPr lang="bs-Latn-BA" dirty="0"/>
              <a:t>, nego se primjenjuje i u saobraćaju </a:t>
            </a:r>
            <a:r>
              <a:rPr lang="bs-Latn-BA" dirty="0" smtClean="0"/>
              <a:t>građana </a:t>
            </a:r>
            <a:r>
              <a:rPr lang="bs-Latn-BA" dirty="0"/>
              <a:t>sa strancima. Svojim </a:t>
            </a:r>
            <a:r>
              <a:rPr lang="bs-Latn-BA" dirty="0" smtClean="0"/>
              <a:t>sadržajem </a:t>
            </a:r>
            <a:r>
              <a:rPr lang="bs-Latn-BA" i="1" dirty="0"/>
              <a:t>ius gentium</a:t>
            </a:r>
            <a:r>
              <a:rPr lang="bs-Latn-BA" dirty="0"/>
              <a:t> se odnosio uglavnom na vlasništvo i na ugovore</a:t>
            </a:r>
            <a:r>
              <a:rPr lang="bs-Latn-BA" dirty="0" smtClean="0"/>
              <a:t>.</a:t>
            </a:r>
          </a:p>
          <a:p>
            <a:r>
              <a:rPr lang="bs-Latn-BA" dirty="0"/>
              <a:t>Već u klasičnom pravu javlja se </a:t>
            </a:r>
            <a:r>
              <a:rPr lang="bs-Latn-BA" i="1" dirty="0"/>
              <a:t>naturalis ratio</a:t>
            </a:r>
            <a:r>
              <a:rPr lang="bs-Latn-BA" dirty="0"/>
              <a:t>, odnosno </a:t>
            </a:r>
            <a:r>
              <a:rPr lang="bs-Latn-BA" i="1" dirty="0"/>
              <a:t>ius naturale</a:t>
            </a:r>
            <a:r>
              <a:rPr lang="bs-Latn-BA" dirty="0"/>
              <a:t>, tj</a:t>
            </a:r>
            <a:r>
              <a:rPr lang="bs-Latn-BA" dirty="0" smtClean="0"/>
              <a:t>. prirodno </a:t>
            </a:r>
            <a:r>
              <a:rPr lang="bs-Latn-BA" dirty="0"/>
              <a:t>pravo. </a:t>
            </a:r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5029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dirty="0"/>
              <a:t>Već potkraj klasičnog doba </a:t>
            </a:r>
            <a:r>
              <a:rPr lang="bs-Latn-BA" i="1" dirty="0"/>
              <a:t>ius naturale </a:t>
            </a:r>
            <a:r>
              <a:rPr lang="bs-Latn-BA" dirty="0"/>
              <a:t>se smatra za posebnu, višu kategoriju prava u odnosu na </a:t>
            </a:r>
            <a:r>
              <a:rPr lang="bs-Latn-BA" i="1" dirty="0"/>
              <a:t>ius civile</a:t>
            </a:r>
            <a:r>
              <a:rPr lang="bs-Latn-BA" dirty="0"/>
              <a:t>, te se za njega </a:t>
            </a:r>
            <a:r>
              <a:rPr lang="bs-Latn-BA" dirty="0" smtClean="0"/>
              <a:t>kaže </a:t>
            </a:r>
            <a:r>
              <a:rPr lang="bs-Latn-BA" dirty="0"/>
              <a:t>da je to pravo koje je </a:t>
            </a:r>
            <a:r>
              <a:rPr lang="bs-Latn-BA" i="1" dirty="0"/>
              <a:t>semper aequm et bonum </a:t>
            </a:r>
            <a:r>
              <a:rPr lang="bs-Latn-BA" dirty="0"/>
              <a:t>(uvijek pravedno i dobro). Definiše se kao pravo zajedničko svim </a:t>
            </a:r>
            <a:r>
              <a:rPr lang="bs-Latn-BA" dirty="0" smtClean="0"/>
              <a:t>živim </a:t>
            </a:r>
            <a:r>
              <a:rPr lang="bs-Latn-BA" dirty="0"/>
              <a:t>bićima, dakle ljudima i </a:t>
            </a:r>
            <a:r>
              <a:rPr lang="bs-Latn-BA" dirty="0" smtClean="0"/>
              <a:t>životinjama</a:t>
            </a:r>
            <a:r>
              <a:rPr lang="bs-Latn-BA" dirty="0"/>
              <a:t>, kao npr</a:t>
            </a:r>
            <a:r>
              <a:rPr lang="bs-Latn-BA" dirty="0" smtClean="0"/>
              <a:t>. brak</a:t>
            </a:r>
            <a:r>
              <a:rPr lang="bs-Latn-BA" dirty="0"/>
              <a:t>, </a:t>
            </a:r>
            <a:r>
              <a:rPr lang="bs-Latn-BA" dirty="0" smtClean="0"/>
              <a:t>rađanje </a:t>
            </a:r>
            <a:r>
              <a:rPr lang="bs-Latn-BA" dirty="0"/>
              <a:t>i odgoj djece. </a:t>
            </a:r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47350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bs-Latn-BA" dirty="0" smtClean="0"/>
              <a:t>Prema </a:t>
            </a:r>
            <a:r>
              <a:rPr lang="bs-Latn-BA" dirty="0"/>
              <a:t>načinu postanka, rimski pravnici </a:t>
            </a:r>
            <a:r>
              <a:rPr lang="bs-Latn-BA" dirty="0" smtClean="0"/>
              <a:t>razlikuju:</a:t>
            </a:r>
          </a:p>
          <a:p>
            <a:r>
              <a:rPr lang="bs-Latn-BA" dirty="0" smtClean="0"/>
              <a:t> </a:t>
            </a:r>
            <a:r>
              <a:rPr lang="bs-Latn-BA" i="1" dirty="0"/>
              <a:t>ius scriptum </a:t>
            </a:r>
            <a:r>
              <a:rPr lang="bs-Latn-BA" dirty="0"/>
              <a:t>(pisano pravo) i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non scriptum </a:t>
            </a:r>
            <a:r>
              <a:rPr lang="bs-Latn-BA" dirty="0"/>
              <a:t>(nepisano pravo).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scriptum </a:t>
            </a:r>
            <a:r>
              <a:rPr lang="bs-Latn-BA" dirty="0"/>
              <a:t>je pravo koje proizilazi od organa javne vlasti kojima pripada zakonodavna funkcija, te je u </a:t>
            </a:r>
            <a:r>
              <a:rPr lang="bs-Latn-BA" dirty="0" smtClean="0"/>
              <a:t>pravilu </a:t>
            </a:r>
            <a:r>
              <a:rPr lang="bs-Latn-BA" dirty="0"/>
              <a:t>redigirano napismeno. 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2480108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Pored zakona (leges i plebiscita) u pisano pravo su ubrajani i drugi pravni izvori koji su kod Rimljana u različitim razdobljima vršili sličnu funkciju: </a:t>
            </a:r>
          </a:p>
          <a:p>
            <a:r>
              <a:rPr lang="bs-Latn-BA" i="1" dirty="0"/>
              <a:t>magistratuum edicta </a:t>
            </a:r>
            <a:r>
              <a:rPr lang="bs-Latn-BA" dirty="0"/>
              <a:t>(magistarski edikti), </a:t>
            </a:r>
            <a:endParaRPr lang="bs-Latn-BA" dirty="0" smtClean="0"/>
          </a:p>
          <a:p>
            <a:r>
              <a:rPr lang="bs-Latn-BA" i="1" dirty="0" smtClean="0"/>
              <a:t>senatus </a:t>
            </a:r>
            <a:r>
              <a:rPr lang="bs-Latn-BA" i="1" dirty="0"/>
              <a:t>consulta </a:t>
            </a:r>
            <a:r>
              <a:rPr lang="bs-Latn-BA" dirty="0"/>
              <a:t>(senatski zaključci), </a:t>
            </a:r>
            <a:endParaRPr lang="bs-Latn-BA" dirty="0" smtClean="0"/>
          </a:p>
          <a:p>
            <a:r>
              <a:rPr lang="bs-Latn-BA" i="1" dirty="0" smtClean="0"/>
              <a:t>responsa </a:t>
            </a:r>
            <a:r>
              <a:rPr lang="bs-Latn-BA" i="1" dirty="0"/>
              <a:t>prudentium </a:t>
            </a:r>
            <a:r>
              <a:rPr lang="bs-Latn-BA" dirty="0"/>
              <a:t>(odgovori i mišljenja pravnika) i </a:t>
            </a:r>
            <a:endParaRPr lang="bs-Latn-BA" dirty="0" smtClean="0"/>
          </a:p>
          <a:p>
            <a:r>
              <a:rPr lang="bs-Latn-BA" i="1" dirty="0" smtClean="0"/>
              <a:t>principum </a:t>
            </a:r>
            <a:r>
              <a:rPr lang="bs-Latn-BA" i="1" dirty="0"/>
              <a:t>placita</a:t>
            </a:r>
            <a:r>
              <a:rPr lang="bs-Latn-BA" dirty="0"/>
              <a:t>, odnosno </a:t>
            </a:r>
            <a:r>
              <a:rPr lang="bs-Latn-BA" i="1" dirty="0"/>
              <a:t>constitutiones</a:t>
            </a:r>
            <a:r>
              <a:rPr lang="bs-Latn-BA" dirty="0"/>
              <a:t> (carske konstitucije).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49437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835</Words>
  <Application>Microsoft Office PowerPoint</Application>
  <PresentationFormat>On-screen Show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Institucije rimskog prava I</vt:lpstr>
      <vt:lpstr>PODJELE PRAVA U RIMSKOM PRAVU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37</cp:revision>
  <dcterms:created xsi:type="dcterms:W3CDTF">2006-08-16T00:00:00Z</dcterms:created>
  <dcterms:modified xsi:type="dcterms:W3CDTF">2018-10-09T11:32:35Z</dcterms:modified>
</cp:coreProperties>
</file>