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61" r:id="rId2"/>
    <p:sldId id="362" r:id="rId3"/>
    <p:sldId id="363" r:id="rId4"/>
    <p:sldId id="364" r:id="rId5"/>
    <p:sldId id="365" r:id="rId6"/>
    <p:sldId id="366" r:id="rId7"/>
    <p:sldId id="367" r:id="rId8"/>
    <p:sldId id="368" r:id="rId9"/>
    <p:sldId id="369" r:id="rId10"/>
    <p:sldId id="370" r:id="rId11"/>
    <p:sldId id="371" r:id="rId12"/>
    <p:sldId id="372" r:id="rId13"/>
    <p:sldId id="373" r:id="rId14"/>
    <p:sldId id="374" r:id="rId15"/>
    <p:sldId id="375" r:id="rId16"/>
    <p:sldId id="376" r:id="rId17"/>
    <p:sldId id="377" r:id="rId18"/>
    <p:sldId id="378" r:id="rId19"/>
    <p:sldId id="379" r:id="rId20"/>
    <p:sldId id="380" r:id="rId21"/>
    <p:sldId id="38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7" d="100"/>
          <a:sy n="107" d="100"/>
        </p:scale>
        <p:origin x="-8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naslova">
    <p:spTree>
      <p:nvGrpSpPr>
        <p:cNvPr id="1" name=""/>
        <p:cNvGrpSpPr/>
        <p:nvPr/>
      </p:nvGrpSpPr>
      <p:grpSpPr>
        <a:xfrm>
          <a:off x="0" y="0"/>
          <a:ext cx="0" cy="0"/>
          <a:chOff x="0" y="0"/>
          <a:chExt cx="0" cy="0"/>
        </a:xfrm>
      </p:grpSpPr>
      <p:sp>
        <p:nvSpPr>
          <p:cNvPr id="8" name="Naslov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bs-Latn-BA" smtClean="0"/>
              <a:t>Kliknite da uredite stilove prototipa naslova</a:t>
            </a:r>
            <a:endParaRPr kumimoji="0" lang="en-US"/>
          </a:p>
        </p:txBody>
      </p:sp>
      <p:sp>
        <p:nvSpPr>
          <p:cNvPr id="28" name="Čuvar mjesta podataka 27"/>
          <p:cNvSpPr>
            <a:spLocks noGrp="1"/>
          </p:cNvSpPr>
          <p:nvPr>
            <p:ph type="dt" sz="half" idx="10"/>
          </p:nvPr>
        </p:nvSpPr>
        <p:spPr/>
        <p:txBody>
          <a:bodyPr/>
          <a:lstStyle/>
          <a:p>
            <a:fld id="{1D8BD707-D9CF-40AE-B4C6-C98DA3205C09}" type="datetimeFigureOut">
              <a:rPr lang="en-US" smtClean="0"/>
              <a:pPr/>
              <a:t>4/22/2015</a:t>
            </a:fld>
            <a:endParaRPr lang="en-US"/>
          </a:p>
        </p:txBody>
      </p:sp>
      <p:sp>
        <p:nvSpPr>
          <p:cNvPr id="17" name="Čuvar mjesta podnožja 16"/>
          <p:cNvSpPr>
            <a:spLocks noGrp="1"/>
          </p:cNvSpPr>
          <p:nvPr>
            <p:ph type="ftr" sz="quarter" idx="11"/>
          </p:nvPr>
        </p:nvSpPr>
        <p:spPr/>
        <p:txBody>
          <a:bodyPr/>
          <a:lstStyle/>
          <a:p>
            <a:endParaRPr lang="en-US"/>
          </a:p>
        </p:txBody>
      </p:sp>
      <p:sp>
        <p:nvSpPr>
          <p:cNvPr id="29" name="Čuvar mjesta broja slajda 28"/>
          <p:cNvSpPr>
            <a:spLocks noGrp="1"/>
          </p:cNvSpPr>
          <p:nvPr>
            <p:ph type="sldNum" sz="quarter" idx="12"/>
          </p:nvPr>
        </p:nvSpPr>
        <p:spPr/>
        <p:txBody>
          <a:bodyPr/>
          <a:lstStyle/>
          <a:p>
            <a:fld id="{B6F15528-21DE-4FAA-801E-634DDDAF4B2B}" type="slidenum">
              <a:rPr lang="en-US" smtClean="0"/>
              <a:pPr/>
              <a:t>‹#›</a:t>
            </a:fld>
            <a:endParaRPr lang="en-US"/>
          </a:p>
        </p:txBody>
      </p:sp>
      <p:sp>
        <p:nvSpPr>
          <p:cNvPr id="9" name="Podnaslov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bs-Latn-BA" smtClean="0"/>
              <a:t>Kliknite da dodate stil podnaslova prototipa</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bs-Latn-BA" smtClean="0"/>
              <a:t>Kliknite da uredite stilove prototipa naslova</a:t>
            </a:r>
            <a:endParaRPr kumimoji="0" lang="en-US"/>
          </a:p>
        </p:txBody>
      </p:sp>
      <p:sp>
        <p:nvSpPr>
          <p:cNvPr id="3" name="Čuvar mjesta vertikalnog teksta 2"/>
          <p:cNvSpPr>
            <a:spLocks noGrp="1"/>
          </p:cNvSpPr>
          <p:nvPr>
            <p:ph type="body" orient="vert" idx="1"/>
          </p:nvPr>
        </p:nvSpPr>
        <p:spPr/>
        <p:txBody>
          <a:bodyPr vert="eaVert"/>
          <a:lstStyle/>
          <a:p>
            <a:pPr lvl="0" eaLnBrk="1" latinLnBrk="0" hangingPunct="1"/>
            <a:r>
              <a:rPr lang="bs-Latn-BA" smtClean="0"/>
              <a:t>Kliknite da uredite stilove teksta prototipa</a:t>
            </a:r>
          </a:p>
          <a:p>
            <a:pPr lvl="1" eaLnBrk="1" latinLnBrk="0" hangingPunct="1"/>
            <a:r>
              <a:rPr lang="bs-Latn-BA" smtClean="0"/>
              <a:t>Drugi nivo</a:t>
            </a:r>
          </a:p>
          <a:p>
            <a:pPr lvl="2" eaLnBrk="1" latinLnBrk="0" hangingPunct="1"/>
            <a:r>
              <a:rPr lang="bs-Latn-BA" smtClean="0"/>
              <a:t>Treći nivo</a:t>
            </a:r>
          </a:p>
          <a:p>
            <a:pPr lvl="3" eaLnBrk="1" latinLnBrk="0" hangingPunct="1"/>
            <a:r>
              <a:rPr lang="bs-Latn-BA" smtClean="0"/>
              <a:t>Četvrti nivo</a:t>
            </a:r>
          </a:p>
          <a:p>
            <a:pPr lvl="4" eaLnBrk="1" latinLnBrk="0" hangingPunct="1"/>
            <a:r>
              <a:rPr lang="bs-Latn-BA" smtClean="0"/>
              <a:t>Peti nivo</a:t>
            </a:r>
            <a:endParaRPr kumimoji="0" lang="en-US"/>
          </a:p>
        </p:txBody>
      </p:sp>
      <p:sp>
        <p:nvSpPr>
          <p:cNvPr id="4" name="Čuvar mjesta podataka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Čuvar mjesta podnožja 4"/>
          <p:cNvSpPr>
            <a:spLocks noGrp="1"/>
          </p:cNvSpPr>
          <p:nvPr>
            <p:ph type="ftr" sz="quarter" idx="11"/>
          </p:nvPr>
        </p:nvSpPr>
        <p:spPr/>
        <p:txBody>
          <a:bodyPr/>
          <a:lstStyle/>
          <a:p>
            <a:endParaRPr lang="en-US"/>
          </a:p>
        </p:txBody>
      </p:sp>
      <p:sp>
        <p:nvSpPr>
          <p:cNvPr id="6" name="Čuvar mjesta broja slajda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p:cNvSpPr>
            <a:spLocks noGrp="1"/>
          </p:cNvSpPr>
          <p:nvPr>
            <p:ph type="title" orient="vert"/>
          </p:nvPr>
        </p:nvSpPr>
        <p:spPr>
          <a:xfrm>
            <a:off x="6629400" y="274638"/>
            <a:ext cx="2057400" cy="5851525"/>
          </a:xfrm>
        </p:spPr>
        <p:txBody>
          <a:bodyPr vert="eaVert"/>
          <a:lstStyle/>
          <a:p>
            <a:r>
              <a:rPr kumimoji="0" lang="bs-Latn-BA" smtClean="0"/>
              <a:t>Kliknite da uredite stilove prototipa naslova</a:t>
            </a:r>
            <a:endParaRPr kumimoji="0" lang="en-US"/>
          </a:p>
        </p:txBody>
      </p:sp>
      <p:sp>
        <p:nvSpPr>
          <p:cNvPr id="3" name="Čuvar mjesta vertikalnog teksta 2"/>
          <p:cNvSpPr>
            <a:spLocks noGrp="1"/>
          </p:cNvSpPr>
          <p:nvPr>
            <p:ph type="body" orient="vert" idx="1"/>
          </p:nvPr>
        </p:nvSpPr>
        <p:spPr>
          <a:xfrm>
            <a:off x="457200" y="274638"/>
            <a:ext cx="6019800" cy="5851525"/>
          </a:xfrm>
        </p:spPr>
        <p:txBody>
          <a:bodyPr vert="eaVert"/>
          <a:lstStyle/>
          <a:p>
            <a:pPr lvl="0" eaLnBrk="1" latinLnBrk="0" hangingPunct="1"/>
            <a:r>
              <a:rPr lang="bs-Latn-BA" smtClean="0"/>
              <a:t>Kliknite da uredite stilove teksta prototipa</a:t>
            </a:r>
          </a:p>
          <a:p>
            <a:pPr lvl="1" eaLnBrk="1" latinLnBrk="0" hangingPunct="1"/>
            <a:r>
              <a:rPr lang="bs-Latn-BA" smtClean="0"/>
              <a:t>Drugi nivo</a:t>
            </a:r>
          </a:p>
          <a:p>
            <a:pPr lvl="2" eaLnBrk="1" latinLnBrk="0" hangingPunct="1"/>
            <a:r>
              <a:rPr lang="bs-Latn-BA" smtClean="0"/>
              <a:t>Treći nivo</a:t>
            </a:r>
          </a:p>
          <a:p>
            <a:pPr lvl="3" eaLnBrk="1" latinLnBrk="0" hangingPunct="1"/>
            <a:r>
              <a:rPr lang="bs-Latn-BA" smtClean="0"/>
              <a:t>Četvrti nivo</a:t>
            </a:r>
          </a:p>
          <a:p>
            <a:pPr lvl="4" eaLnBrk="1" latinLnBrk="0" hangingPunct="1"/>
            <a:r>
              <a:rPr lang="bs-Latn-BA" smtClean="0"/>
              <a:t>Peti nivo</a:t>
            </a:r>
            <a:endParaRPr kumimoji="0" lang="en-US"/>
          </a:p>
        </p:txBody>
      </p:sp>
      <p:sp>
        <p:nvSpPr>
          <p:cNvPr id="4" name="Čuvar mjesta podataka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Čuvar mjesta podnožja 4"/>
          <p:cNvSpPr>
            <a:spLocks noGrp="1"/>
          </p:cNvSpPr>
          <p:nvPr>
            <p:ph type="ftr" sz="quarter" idx="11"/>
          </p:nvPr>
        </p:nvSpPr>
        <p:spPr/>
        <p:txBody>
          <a:bodyPr/>
          <a:lstStyle/>
          <a:p>
            <a:endParaRPr lang="en-US"/>
          </a:p>
        </p:txBody>
      </p:sp>
      <p:sp>
        <p:nvSpPr>
          <p:cNvPr id="6" name="Čuvar mjesta broja slajda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bs-Latn-BA" smtClean="0"/>
              <a:t>Kliknite da uredite stilove prototipa naslova</a:t>
            </a:r>
            <a:endParaRPr kumimoji="0" lang="en-US"/>
          </a:p>
        </p:txBody>
      </p:sp>
      <p:sp>
        <p:nvSpPr>
          <p:cNvPr id="3" name="Čuvar mjesta sadržaja 2"/>
          <p:cNvSpPr>
            <a:spLocks noGrp="1"/>
          </p:cNvSpPr>
          <p:nvPr>
            <p:ph idx="1"/>
          </p:nvPr>
        </p:nvSpPr>
        <p:spPr/>
        <p:txBody>
          <a:bodyPr/>
          <a:lstStyle/>
          <a:p>
            <a:pPr lvl="0" eaLnBrk="1" latinLnBrk="0" hangingPunct="1"/>
            <a:r>
              <a:rPr lang="bs-Latn-BA" smtClean="0"/>
              <a:t>Kliknite da uredite stilove teksta prototipa</a:t>
            </a:r>
          </a:p>
          <a:p>
            <a:pPr lvl="1" eaLnBrk="1" latinLnBrk="0" hangingPunct="1"/>
            <a:r>
              <a:rPr lang="bs-Latn-BA" smtClean="0"/>
              <a:t>Drugi nivo</a:t>
            </a:r>
          </a:p>
          <a:p>
            <a:pPr lvl="2" eaLnBrk="1" latinLnBrk="0" hangingPunct="1"/>
            <a:r>
              <a:rPr lang="bs-Latn-BA" smtClean="0"/>
              <a:t>Treći nivo</a:t>
            </a:r>
          </a:p>
          <a:p>
            <a:pPr lvl="3" eaLnBrk="1" latinLnBrk="0" hangingPunct="1"/>
            <a:r>
              <a:rPr lang="bs-Latn-BA" smtClean="0"/>
              <a:t>Četvrti nivo</a:t>
            </a:r>
          </a:p>
          <a:p>
            <a:pPr lvl="4" eaLnBrk="1" latinLnBrk="0" hangingPunct="1"/>
            <a:r>
              <a:rPr lang="bs-Latn-BA" smtClean="0"/>
              <a:t>Peti nivo</a:t>
            </a:r>
            <a:endParaRPr kumimoji="0" lang="en-US"/>
          </a:p>
        </p:txBody>
      </p:sp>
      <p:sp>
        <p:nvSpPr>
          <p:cNvPr id="4" name="Čuvar mjesta podataka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Čuvar mjesta podnožja 4"/>
          <p:cNvSpPr>
            <a:spLocks noGrp="1"/>
          </p:cNvSpPr>
          <p:nvPr>
            <p:ph type="ftr" sz="quarter" idx="11"/>
          </p:nvPr>
        </p:nvSpPr>
        <p:spPr/>
        <p:txBody>
          <a:bodyPr/>
          <a:lstStyle/>
          <a:p>
            <a:endParaRPr lang="en-US"/>
          </a:p>
        </p:txBody>
      </p:sp>
      <p:sp>
        <p:nvSpPr>
          <p:cNvPr id="6" name="Čuvar mjesta broja slajda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lomka">
    <p:bg>
      <p:bgRef idx="1003">
        <a:schemeClr val="bg2"/>
      </p:bgRef>
    </p:bg>
    <p:spTree>
      <p:nvGrpSpPr>
        <p:cNvPr id="1" name=""/>
        <p:cNvGrpSpPr/>
        <p:nvPr/>
      </p:nvGrpSpPr>
      <p:grpSpPr>
        <a:xfrm>
          <a:off x="0" y="0"/>
          <a:ext cx="0" cy="0"/>
          <a:chOff x="0" y="0"/>
          <a:chExt cx="0" cy="0"/>
        </a:xfrm>
      </p:grpSpPr>
      <p:sp>
        <p:nvSpPr>
          <p:cNvPr id="2" name="Naslov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bs-Latn-BA" smtClean="0"/>
              <a:t>Kliknite da uredite stilove prototipa naslova</a:t>
            </a:r>
            <a:endParaRPr kumimoji="0" lang="en-US"/>
          </a:p>
        </p:txBody>
      </p:sp>
      <p:sp>
        <p:nvSpPr>
          <p:cNvPr id="3" name="Čuvar mjesta teksta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bs-Latn-BA" smtClean="0"/>
              <a:t>Kliknite da uredite stilove teksta prototipa</a:t>
            </a:r>
          </a:p>
        </p:txBody>
      </p:sp>
      <p:sp>
        <p:nvSpPr>
          <p:cNvPr id="4" name="Čuvar mjesta podataka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Čuvar mjesta podnožja 4"/>
          <p:cNvSpPr>
            <a:spLocks noGrp="1"/>
          </p:cNvSpPr>
          <p:nvPr>
            <p:ph type="ftr" sz="quarter" idx="11"/>
          </p:nvPr>
        </p:nvSpPr>
        <p:spPr/>
        <p:txBody>
          <a:bodyPr/>
          <a:lstStyle/>
          <a:p>
            <a:endParaRPr lang="en-US"/>
          </a:p>
        </p:txBody>
      </p:sp>
      <p:sp>
        <p:nvSpPr>
          <p:cNvPr id="6" name="Čuvar mjesta broja slajda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Naslov i 2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bs-Latn-BA" smtClean="0"/>
              <a:t>Kliknite da uredite stilove prototipa naslova</a:t>
            </a:r>
            <a:endParaRPr kumimoji="0" lang="en-US"/>
          </a:p>
        </p:txBody>
      </p:sp>
      <p:sp>
        <p:nvSpPr>
          <p:cNvPr id="3" name="Čuvar mjesta sadržaja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bs-Latn-BA" smtClean="0"/>
              <a:t>Kliknite da uredite stilove teksta prototipa</a:t>
            </a:r>
          </a:p>
          <a:p>
            <a:pPr lvl="1" eaLnBrk="1" latinLnBrk="0" hangingPunct="1"/>
            <a:r>
              <a:rPr lang="bs-Latn-BA" smtClean="0"/>
              <a:t>Drugi nivo</a:t>
            </a:r>
          </a:p>
          <a:p>
            <a:pPr lvl="2" eaLnBrk="1" latinLnBrk="0" hangingPunct="1"/>
            <a:r>
              <a:rPr lang="bs-Latn-BA" smtClean="0"/>
              <a:t>Treći nivo</a:t>
            </a:r>
          </a:p>
          <a:p>
            <a:pPr lvl="3" eaLnBrk="1" latinLnBrk="0" hangingPunct="1"/>
            <a:r>
              <a:rPr lang="bs-Latn-BA" smtClean="0"/>
              <a:t>Četvrti nivo</a:t>
            </a:r>
          </a:p>
          <a:p>
            <a:pPr lvl="4" eaLnBrk="1" latinLnBrk="0" hangingPunct="1"/>
            <a:r>
              <a:rPr lang="bs-Latn-BA" smtClean="0"/>
              <a:t>Peti nivo</a:t>
            </a:r>
            <a:endParaRPr kumimoji="0" lang="en-US"/>
          </a:p>
        </p:txBody>
      </p:sp>
      <p:sp>
        <p:nvSpPr>
          <p:cNvPr id="4" name="Čuvar mjesta sadržaja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bs-Latn-BA" smtClean="0"/>
              <a:t>Kliknite da uredite stilove teksta prototipa</a:t>
            </a:r>
          </a:p>
          <a:p>
            <a:pPr lvl="1" eaLnBrk="1" latinLnBrk="0" hangingPunct="1"/>
            <a:r>
              <a:rPr lang="bs-Latn-BA" smtClean="0"/>
              <a:t>Drugi nivo</a:t>
            </a:r>
          </a:p>
          <a:p>
            <a:pPr lvl="2" eaLnBrk="1" latinLnBrk="0" hangingPunct="1"/>
            <a:r>
              <a:rPr lang="bs-Latn-BA" smtClean="0"/>
              <a:t>Treći nivo</a:t>
            </a:r>
          </a:p>
          <a:p>
            <a:pPr lvl="3" eaLnBrk="1" latinLnBrk="0" hangingPunct="1"/>
            <a:r>
              <a:rPr lang="bs-Latn-BA" smtClean="0"/>
              <a:t>Četvrti nivo</a:t>
            </a:r>
          </a:p>
          <a:p>
            <a:pPr lvl="4" eaLnBrk="1" latinLnBrk="0" hangingPunct="1"/>
            <a:r>
              <a:rPr lang="bs-Latn-BA" smtClean="0"/>
              <a:t>Peti nivo</a:t>
            </a:r>
            <a:endParaRPr kumimoji="0" lang="en-US"/>
          </a:p>
        </p:txBody>
      </p:sp>
      <p:sp>
        <p:nvSpPr>
          <p:cNvPr id="5" name="Čuvar mjesta podataka 4"/>
          <p:cNvSpPr>
            <a:spLocks noGrp="1"/>
          </p:cNvSpPr>
          <p:nvPr>
            <p:ph type="dt" sz="half" idx="10"/>
          </p:nvPr>
        </p:nvSpPr>
        <p:spPr/>
        <p:txBody>
          <a:bodyPr/>
          <a:lstStyle/>
          <a:p>
            <a:fld id="{1D8BD707-D9CF-40AE-B4C6-C98DA3205C09}" type="datetimeFigureOut">
              <a:rPr lang="en-US" smtClean="0"/>
              <a:pPr/>
              <a:t>4/22/2015</a:t>
            </a:fld>
            <a:endParaRPr lang="en-US"/>
          </a:p>
        </p:txBody>
      </p:sp>
      <p:sp>
        <p:nvSpPr>
          <p:cNvPr id="6" name="Čuvar mjesta podnožja 5"/>
          <p:cNvSpPr>
            <a:spLocks noGrp="1"/>
          </p:cNvSpPr>
          <p:nvPr>
            <p:ph type="ftr" sz="quarter" idx="11"/>
          </p:nvPr>
        </p:nvSpPr>
        <p:spPr/>
        <p:txBody>
          <a:bodyPr/>
          <a:lstStyle/>
          <a:p>
            <a:endParaRPr lang="en-US"/>
          </a:p>
        </p:txBody>
      </p:sp>
      <p:sp>
        <p:nvSpPr>
          <p:cNvPr id="7" name="Čuvar mjesta broja slajda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poredb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8229600" cy="1143000"/>
          </a:xfrm>
        </p:spPr>
        <p:txBody>
          <a:bodyPr anchor="ctr"/>
          <a:lstStyle>
            <a:lvl1pPr>
              <a:defRPr/>
            </a:lvl1pPr>
          </a:lstStyle>
          <a:p>
            <a:r>
              <a:rPr kumimoji="0" lang="bs-Latn-BA" smtClean="0"/>
              <a:t>Kliknite da uredite stilove prototipa naslova</a:t>
            </a:r>
            <a:endParaRPr kumimoji="0" lang="en-US"/>
          </a:p>
        </p:txBody>
      </p:sp>
      <p:sp>
        <p:nvSpPr>
          <p:cNvPr id="3" name="Čuvar mjesta teksta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bs-Latn-BA" smtClean="0"/>
              <a:t>Kliknite da uredite stilove teksta prototipa</a:t>
            </a:r>
          </a:p>
        </p:txBody>
      </p:sp>
      <p:sp>
        <p:nvSpPr>
          <p:cNvPr id="4" name="Čuvar mjesta teksta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bs-Latn-BA" smtClean="0"/>
              <a:t>Kliknite da uredite stilove teksta prototipa</a:t>
            </a:r>
          </a:p>
        </p:txBody>
      </p:sp>
      <p:sp>
        <p:nvSpPr>
          <p:cNvPr id="5" name="Čuvar mjesta sadržaja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bs-Latn-BA" smtClean="0"/>
              <a:t>Kliknite da uredite stilove teksta prototipa</a:t>
            </a:r>
          </a:p>
          <a:p>
            <a:pPr lvl="1" eaLnBrk="1" latinLnBrk="0" hangingPunct="1"/>
            <a:r>
              <a:rPr lang="bs-Latn-BA" smtClean="0"/>
              <a:t>Drugi nivo</a:t>
            </a:r>
          </a:p>
          <a:p>
            <a:pPr lvl="2" eaLnBrk="1" latinLnBrk="0" hangingPunct="1"/>
            <a:r>
              <a:rPr lang="bs-Latn-BA" smtClean="0"/>
              <a:t>Treći nivo</a:t>
            </a:r>
          </a:p>
          <a:p>
            <a:pPr lvl="3" eaLnBrk="1" latinLnBrk="0" hangingPunct="1"/>
            <a:r>
              <a:rPr lang="bs-Latn-BA" smtClean="0"/>
              <a:t>Četvrti nivo</a:t>
            </a:r>
          </a:p>
          <a:p>
            <a:pPr lvl="4" eaLnBrk="1" latinLnBrk="0" hangingPunct="1"/>
            <a:r>
              <a:rPr lang="bs-Latn-BA" smtClean="0"/>
              <a:t>Peti nivo</a:t>
            </a:r>
            <a:endParaRPr kumimoji="0" lang="en-US"/>
          </a:p>
        </p:txBody>
      </p:sp>
      <p:sp>
        <p:nvSpPr>
          <p:cNvPr id="6" name="Čuvar mjesta sadržaja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bs-Latn-BA" smtClean="0"/>
              <a:t>Kliknite da uredite stilove teksta prototipa</a:t>
            </a:r>
          </a:p>
          <a:p>
            <a:pPr lvl="1" eaLnBrk="1" latinLnBrk="0" hangingPunct="1"/>
            <a:r>
              <a:rPr lang="bs-Latn-BA" smtClean="0"/>
              <a:t>Drugi nivo</a:t>
            </a:r>
          </a:p>
          <a:p>
            <a:pPr lvl="2" eaLnBrk="1" latinLnBrk="0" hangingPunct="1"/>
            <a:r>
              <a:rPr lang="bs-Latn-BA" smtClean="0"/>
              <a:t>Treći nivo</a:t>
            </a:r>
          </a:p>
          <a:p>
            <a:pPr lvl="3" eaLnBrk="1" latinLnBrk="0" hangingPunct="1"/>
            <a:r>
              <a:rPr lang="bs-Latn-BA" smtClean="0"/>
              <a:t>Četvrti nivo</a:t>
            </a:r>
          </a:p>
          <a:p>
            <a:pPr lvl="4" eaLnBrk="1" latinLnBrk="0" hangingPunct="1"/>
            <a:r>
              <a:rPr lang="bs-Latn-BA" smtClean="0"/>
              <a:t>Peti nivo</a:t>
            </a:r>
            <a:endParaRPr kumimoji="0" lang="en-US"/>
          </a:p>
        </p:txBody>
      </p:sp>
      <p:sp>
        <p:nvSpPr>
          <p:cNvPr id="7" name="Čuvar mjesta podataka 6"/>
          <p:cNvSpPr>
            <a:spLocks noGrp="1"/>
          </p:cNvSpPr>
          <p:nvPr>
            <p:ph type="dt" sz="half" idx="10"/>
          </p:nvPr>
        </p:nvSpPr>
        <p:spPr/>
        <p:txBody>
          <a:bodyPr/>
          <a:lstStyle/>
          <a:p>
            <a:fld id="{1D8BD707-D9CF-40AE-B4C6-C98DA3205C09}" type="datetimeFigureOut">
              <a:rPr lang="en-US" smtClean="0"/>
              <a:pPr/>
              <a:t>4/22/2015</a:t>
            </a:fld>
            <a:endParaRPr lang="en-US"/>
          </a:p>
        </p:txBody>
      </p:sp>
      <p:sp>
        <p:nvSpPr>
          <p:cNvPr id="8" name="Čuvar mjesta podnožja 7"/>
          <p:cNvSpPr>
            <a:spLocks noGrp="1"/>
          </p:cNvSpPr>
          <p:nvPr>
            <p:ph type="ftr" sz="quarter" idx="11"/>
          </p:nvPr>
        </p:nvSpPr>
        <p:spPr/>
        <p:txBody>
          <a:bodyPr/>
          <a:lstStyle/>
          <a:p>
            <a:endParaRPr lang="en-US"/>
          </a:p>
        </p:txBody>
      </p:sp>
      <p:sp>
        <p:nvSpPr>
          <p:cNvPr id="9" name="Čuvar mjesta broja slajda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bs-Latn-BA" smtClean="0"/>
              <a:t>Kliknite da uredite stilove prototipa naslova</a:t>
            </a:r>
            <a:endParaRPr kumimoji="0" lang="en-US"/>
          </a:p>
        </p:txBody>
      </p:sp>
      <p:sp>
        <p:nvSpPr>
          <p:cNvPr id="3" name="Čuvar mjesta podataka 2"/>
          <p:cNvSpPr>
            <a:spLocks noGrp="1"/>
          </p:cNvSpPr>
          <p:nvPr>
            <p:ph type="dt" sz="half" idx="10"/>
          </p:nvPr>
        </p:nvSpPr>
        <p:spPr/>
        <p:txBody>
          <a:bodyPr/>
          <a:lstStyle/>
          <a:p>
            <a:fld id="{1D8BD707-D9CF-40AE-B4C6-C98DA3205C09}" type="datetimeFigureOut">
              <a:rPr lang="en-US" smtClean="0"/>
              <a:pPr/>
              <a:t>4/22/2015</a:t>
            </a:fld>
            <a:endParaRPr lang="en-US"/>
          </a:p>
        </p:txBody>
      </p:sp>
      <p:sp>
        <p:nvSpPr>
          <p:cNvPr id="4" name="Čuvar mjesta podnožja 3"/>
          <p:cNvSpPr>
            <a:spLocks noGrp="1"/>
          </p:cNvSpPr>
          <p:nvPr>
            <p:ph type="ftr" sz="quarter" idx="11"/>
          </p:nvPr>
        </p:nvSpPr>
        <p:spPr/>
        <p:txBody>
          <a:bodyPr/>
          <a:lstStyle/>
          <a:p>
            <a:endParaRPr lang="en-US"/>
          </a:p>
        </p:txBody>
      </p:sp>
      <p:sp>
        <p:nvSpPr>
          <p:cNvPr id="5" name="Čuvar mjesta broja slajda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jesta podataka 1"/>
          <p:cNvSpPr>
            <a:spLocks noGrp="1"/>
          </p:cNvSpPr>
          <p:nvPr>
            <p:ph type="dt" sz="half" idx="10"/>
          </p:nvPr>
        </p:nvSpPr>
        <p:spPr/>
        <p:txBody>
          <a:bodyPr/>
          <a:lstStyle/>
          <a:p>
            <a:fld id="{1D8BD707-D9CF-40AE-B4C6-C98DA3205C09}" type="datetimeFigureOut">
              <a:rPr lang="en-US" smtClean="0"/>
              <a:pPr/>
              <a:t>4/22/2015</a:t>
            </a:fld>
            <a:endParaRPr lang="en-US"/>
          </a:p>
        </p:txBody>
      </p:sp>
      <p:sp>
        <p:nvSpPr>
          <p:cNvPr id="3" name="Čuvar mjesta podnožja 2"/>
          <p:cNvSpPr>
            <a:spLocks noGrp="1"/>
          </p:cNvSpPr>
          <p:nvPr>
            <p:ph type="ftr" sz="quarter" idx="11"/>
          </p:nvPr>
        </p:nvSpPr>
        <p:spPr/>
        <p:txBody>
          <a:bodyPr/>
          <a:lstStyle/>
          <a:p>
            <a:endParaRPr lang="en-US"/>
          </a:p>
        </p:txBody>
      </p:sp>
      <p:sp>
        <p:nvSpPr>
          <p:cNvPr id="4" name="Čuvar mjesta broja slajda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a opisom slike">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bs-Latn-BA" smtClean="0"/>
              <a:t>Kliknite da uredite stilove prototipa naslova</a:t>
            </a:r>
            <a:endParaRPr kumimoji="0" lang="en-US"/>
          </a:p>
        </p:txBody>
      </p:sp>
      <p:sp>
        <p:nvSpPr>
          <p:cNvPr id="3" name="Čuvar mjesta teksta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bs-Latn-BA" smtClean="0"/>
              <a:t>Kliknite da uredite stilove teksta prototipa</a:t>
            </a:r>
          </a:p>
        </p:txBody>
      </p:sp>
      <p:sp>
        <p:nvSpPr>
          <p:cNvPr id="4" name="Čuvar mjesta sadržaja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bs-Latn-BA" smtClean="0"/>
              <a:t>Kliknite da uredite stilove teksta prototipa</a:t>
            </a:r>
          </a:p>
          <a:p>
            <a:pPr lvl="1" eaLnBrk="1" latinLnBrk="0" hangingPunct="1"/>
            <a:r>
              <a:rPr lang="bs-Latn-BA" smtClean="0"/>
              <a:t>Drugi nivo</a:t>
            </a:r>
          </a:p>
          <a:p>
            <a:pPr lvl="2" eaLnBrk="1" latinLnBrk="0" hangingPunct="1"/>
            <a:r>
              <a:rPr lang="bs-Latn-BA" smtClean="0"/>
              <a:t>Treći nivo</a:t>
            </a:r>
          </a:p>
          <a:p>
            <a:pPr lvl="3" eaLnBrk="1" latinLnBrk="0" hangingPunct="1"/>
            <a:r>
              <a:rPr lang="bs-Latn-BA" smtClean="0"/>
              <a:t>Četvrti nivo</a:t>
            </a:r>
          </a:p>
          <a:p>
            <a:pPr lvl="4" eaLnBrk="1" latinLnBrk="0" hangingPunct="1"/>
            <a:r>
              <a:rPr lang="bs-Latn-BA" smtClean="0"/>
              <a:t>Peti nivo</a:t>
            </a:r>
            <a:endParaRPr kumimoji="0" lang="en-US"/>
          </a:p>
        </p:txBody>
      </p:sp>
      <p:sp>
        <p:nvSpPr>
          <p:cNvPr id="5" name="Čuvar mjesta podataka 4"/>
          <p:cNvSpPr>
            <a:spLocks noGrp="1"/>
          </p:cNvSpPr>
          <p:nvPr>
            <p:ph type="dt" sz="half" idx="10"/>
          </p:nvPr>
        </p:nvSpPr>
        <p:spPr/>
        <p:txBody>
          <a:bodyPr/>
          <a:lstStyle/>
          <a:p>
            <a:fld id="{1D8BD707-D9CF-40AE-B4C6-C98DA3205C09}" type="datetimeFigureOut">
              <a:rPr lang="en-US" smtClean="0"/>
              <a:pPr/>
              <a:t>4/22/2015</a:t>
            </a:fld>
            <a:endParaRPr lang="en-US"/>
          </a:p>
        </p:txBody>
      </p:sp>
      <p:sp>
        <p:nvSpPr>
          <p:cNvPr id="6" name="Čuvar mjesta podnožja 5"/>
          <p:cNvSpPr>
            <a:spLocks noGrp="1"/>
          </p:cNvSpPr>
          <p:nvPr>
            <p:ph type="ftr" sz="quarter" idx="11"/>
          </p:nvPr>
        </p:nvSpPr>
        <p:spPr/>
        <p:txBody>
          <a:bodyPr/>
          <a:lstStyle/>
          <a:p>
            <a:endParaRPr lang="en-US"/>
          </a:p>
        </p:txBody>
      </p:sp>
      <p:sp>
        <p:nvSpPr>
          <p:cNvPr id="7" name="Čuvar mjesta broja slajda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a opisom slike">
    <p:spTree>
      <p:nvGrpSpPr>
        <p:cNvPr id="1" name=""/>
        <p:cNvGrpSpPr/>
        <p:nvPr/>
      </p:nvGrpSpPr>
      <p:grpSpPr>
        <a:xfrm>
          <a:off x="0" y="0"/>
          <a:ext cx="0" cy="0"/>
          <a:chOff x="0" y="0"/>
          <a:chExt cx="0" cy="0"/>
        </a:xfrm>
      </p:grpSpPr>
      <p:sp>
        <p:nvSpPr>
          <p:cNvPr id="2" name="Naslov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bs-Latn-BA" smtClean="0"/>
              <a:t>Kliknite da uredite stilove prototipa naslova</a:t>
            </a:r>
            <a:endParaRPr kumimoji="0" lang="en-US"/>
          </a:p>
        </p:txBody>
      </p:sp>
      <p:sp>
        <p:nvSpPr>
          <p:cNvPr id="3" name="Čuvar mjesta za slik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bs-Latn-BA" smtClean="0">
                <a:solidFill>
                  <a:schemeClr val="lt1"/>
                </a:solidFill>
                <a:latin typeface="+mn-lt"/>
                <a:ea typeface="+mn-ea"/>
                <a:cs typeface="+mn-cs"/>
              </a:rPr>
              <a:t>Klinite na ikonu da dodate sliku</a:t>
            </a:r>
            <a:endParaRPr kumimoji="0" lang="en-US" dirty="0">
              <a:solidFill>
                <a:schemeClr val="lt1"/>
              </a:solidFill>
              <a:latin typeface="+mn-lt"/>
              <a:ea typeface="+mn-ea"/>
              <a:cs typeface="+mn-cs"/>
            </a:endParaRPr>
          </a:p>
        </p:txBody>
      </p:sp>
      <p:sp>
        <p:nvSpPr>
          <p:cNvPr id="4" name="Čuvar mjesta teksta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bs-Latn-BA" smtClean="0"/>
              <a:t>Kliknite da uredite stilove teksta prototipa</a:t>
            </a:r>
          </a:p>
        </p:txBody>
      </p:sp>
      <p:sp>
        <p:nvSpPr>
          <p:cNvPr id="5" name="Čuvar mjesta podataka 4"/>
          <p:cNvSpPr>
            <a:spLocks noGrp="1"/>
          </p:cNvSpPr>
          <p:nvPr>
            <p:ph type="dt" sz="half" idx="10"/>
          </p:nvPr>
        </p:nvSpPr>
        <p:spPr/>
        <p:txBody>
          <a:bodyPr/>
          <a:lstStyle/>
          <a:p>
            <a:fld id="{1D8BD707-D9CF-40AE-B4C6-C98DA3205C09}" type="datetimeFigureOut">
              <a:rPr lang="en-US" smtClean="0"/>
              <a:pPr/>
              <a:t>4/22/2015</a:t>
            </a:fld>
            <a:endParaRPr lang="en-US"/>
          </a:p>
        </p:txBody>
      </p:sp>
      <p:sp>
        <p:nvSpPr>
          <p:cNvPr id="6" name="Čuvar mjesta podnožja 5"/>
          <p:cNvSpPr>
            <a:spLocks noGrp="1"/>
          </p:cNvSpPr>
          <p:nvPr>
            <p:ph type="ftr" sz="quarter" idx="11"/>
          </p:nvPr>
        </p:nvSpPr>
        <p:spPr/>
        <p:txBody>
          <a:bodyPr/>
          <a:lstStyle/>
          <a:p>
            <a:endParaRPr lang="en-US"/>
          </a:p>
        </p:txBody>
      </p:sp>
      <p:sp>
        <p:nvSpPr>
          <p:cNvPr id="7" name="Čuvar mjesta broja slajda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Čuvar mjesta naslova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bs-Latn-BA" smtClean="0"/>
              <a:t>Kliknite da uredite stilove prototipa naslova</a:t>
            </a:r>
            <a:endParaRPr kumimoji="0" lang="en-US"/>
          </a:p>
        </p:txBody>
      </p:sp>
      <p:sp>
        <p:nvSpPr>
          <p:cNvPr id="13" name="Čuvar mjesta teksta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bs-Latn-BA" smtClean="0"/>
              <a:t>Kliknite da uredite stilove teksta prototipa</a:t>
            </a:r>
          </a:p>
          <a:p>
            <a:pPr lvl="1" eaLnBrk="1" latinLnBrk="0" hangingPunct="1"/>
            <a:r>
              <a:rPr kumimoji="0" lang="bs-Latn-BA" smtClean="0"/>
              <a:t>Drugi nivo</a:t>
            </a:r>
          </a:p>
          <a:p>
            <a:pPr lvl="2" eaLnBrk="1" latinLnBrk="0" hangingPunct="1"/>
            <a:r>
              <a:rPr kumimoji="0" lang="bs-Latn-BA" smtClean="0"/>
              <a:t>Treći nivo</a:t>
            </a:r>
          </a:p>
          <a:p>
            <a:pPr lvl="3" eaLnBrk="1" latinLnBrk="0" hangingPunct="1"/>
            <a:r>
              <a:rPr kumimoji="0" lang="bs-Latn-BA" smtClean="0"/>
              <a:t>Četvrti nivo</a:t>
            </a:r>
          </a:p>
          <a:p>
            <a:pPr lvl="4" eaLnBrk="1" latinLnBrk="0" hangingPunct="1"/>
            <a:r>
              <a:rPr kumimoji="0" lang="bs-Latn-BA" smtClean="0"/>
              <a:t>Peti nivo</a:t>
            </a:r>
            <a:endParaRPr kumimoji="0" lang="en-US"/>
          </a:p>
        </p:txBody>
      </p:sp>
      <p:sp>
        <p:nvSpPr>
          <p:cNvPr id="14" name="Čuvar mjesta podataka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4/22/2015</a:t>
            </a:fld>
            <a:endParaRPr lang="en-US"/>
          </a:p>
        </p:txBody>
      </p:sp>
      <p:sp>
        <p:nvSpPr>
          <p:cNvPr id="3" name="Čuvar mjesta podnožja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Čuvar mjesta broja slajda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bs-Latn-BA" dirty="0" smtClean="0"/>
              <a:t>Rimski građanski postupak</a:t>
            </a:r>
            <a:br>
              <a:rPr lang="bs-Latn-BA" dirty="0" smtClean="0"/>
            </a:br>
            <a:r>
              <a:rPr lang="bs-Latn-BA" dirty="0" smtClean="0"/>
              <a:t>(</a:t>
            </a:r>
            <a:r>
              <a:rPr lang="bs-Latn-BA" i="1" dirty="0" smtClean="0"/>
              <a:t>IUS QUOD AD ACTIONES PERTINET</a:t>
            </a:r>
            <a:r>
              <a:rPr lang="bs-Latn-BA" dirty="0" smtClean="0"/>
              <a:t>)</a:t>
            </a:r>
            <a:endParaRPr lang="bs-Latn-BA" dirty="0"/>
          </a:p>
        </p:txBody>
      </p:sp>
    </p:spTree>
    <p:extLst>
      <p:ext uri="{BB962C8B-B14F-4D97-AF65-F5344CB8AC3E}">
        <p14:creationId xmlns:p14="http://schemas.microsoft.com/office/powerpoint/2010/main" val="2604097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52160"/>
          </a:xfrm>
        </p:spPr>
        <p:txBody>
          <a:bodyPr/>
          <a:lstStyle/>
          <a:p>
            <a:r>
              <a:rPr lang="bs-Latn-BA" dirty="0" smtClean="0"/>
              <a:t>Presuda (</a:t>
            </a:r>
            <a:r>
              <a:rPr lang="bs-Latn-BA" i="1" dirty="0" smtClean="0"/>
              <a:t>sententia, iudicium</a:t>
            </a:r>
            <a:r>
              <a:rPr lang="bs-Latn-BA" dirty="0" smtClean="0"/>
              <a:t>) je kratka neobrazložena svečana sučeva odluka kojom se konačno rješava sporno pitanje među strankama.</a:t>
            </a:r>
          </a:p>
          <a:p>
            <a:r>
              <a:rPr lang="bs-Latn-BA" dirty="0" smtClean="0"/>
              <a:t>Presuda je imala konsumptivan učinak, jednako kao i litiskontestacija: tužitelj koji bi pokrenuo novu tužbu o istoj stvari, protiv istog dužnika i prema istoj osnovi bio bi odbijen prigovorom presuđene stvari (exceptio rei iudicatae).</a:t>
            </a:r>
          </a:p>
          <a:p>
            <a:r>
              <a:rPr lang="bs-Latn-BA" dirty="0" smtClean="0"/>
              <a:t>Osuđenom je ostavljen rok od 30 dana u kojem je morao ispuniti obavezu koja mu je naložena u presudi.</a:t>
            </a:r>
            <a:endParaRPr lang="bs-Latn-BA" dirty="0"/>
          </a:p>
        </p:txBody>
      </p:sp>
    </p:spTree>
    <p:extLst>
      <p:ext uri="{BB962C8B-B14F-4D97-AF65-F5344CB8AC3E}">
        <p14:creationId xmlns:p14="http://schemas.microsoft.com/office/powerpoint/2010/main" val="1270469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47360"/>
          </a:xfrm>
        </p:spPr>
        <p:txBody>
          <a:bodyPr/>
          <a:lstStyle/>
          <a:p>
            <a:r>
              <a:rPr lang="bs-Latn-BA" dirty="0" smtClean="0"/>
              <a:t>Ukoliko ne bi poštovao rok, tužitelj je imao pravo na postupak prinudne ovrhe (manus iniectio) na dužnikovoj osobi- odvodio bi dužnika u svoj privatni zatvor, okivao ga i u idućih 60 dana izvodio na forum u tri pazarna dana ne bi li se našao neko ko bi obnovio spor ili platio dug. Ukoliko takve osobe ne bi bilo, dužnik je prodavan u ropstvo preko Tibra (jer rimski građanin u Rimu nije mogao postati rob) ili je kažnjavan smrtnom kaznom.</a:t>
            </a:r>
          </a:p>
        </p:txBody>
      </p:sp>
    </p:spTree>
    <p:extLst>
      <p:ext uri="{BB962C8B-B14F-4D97-AF65-F5344CB8AC3E}">
        <p14:creationId xmlns:p14="http://schemas.microsoft.com/office/powerpoint/2010/main" val="726500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Vrste legisakcija</a:t>
            </a:r>
            <a:endParaRPr lang="bs-Latn-BA" dirty="0"/>
          </a:p>
        </p:txBody>
      </p:sp>
      <p:sp>
        <p:nvSpPr>
          <p:cNvPr id="3" name="Content Placeholder 2"/>
          <p:cNvSpPr>
            <a:spLocks noGrp="1"/>
          </p:cNvSpPr>
          <p:nvPr>
            <p:ph idx="1"/>
          </p:nvPr>
        </p:nvSpPr>
        <p:spPr/>
        <p:txBody>
          <a:bodyPr/>
          <a:lstStyle/>
          <a:p>
            <a:r>
              <a:rPr lang="bs-Latn-BA" dirty="0" smtClean="0"/>
              <a:t>Legisakcije su na zakonu utemeljene formalističke stroge tužbe starog prava.</a:t>
            </a:r>
          </a:p>
          <a:p>
            <a:r>
              <a:rPr lang="bs-Latn-BA" i="1" dirty="0" smtClean="0"/>
              <a:t>Legis actio sacramento </a:t>
            </a:r>
            <a:r>
              <a:rPr lang="bs-Latn-BA" dirty="0" smtClean="0"/>
              <a:t>je bila opća tužba starog prava koja je imala dva oblika: </a:t>
            </a:r>
            <a:r>
              <a:rPr lang="bs-Latn-BA" i="1" dirty="0" smtClean="0"/>
              <a:t>legis actio sacramento in rem</a:t>
            </a:r>
            <a:r>
              <a:rPr lang="bs-Latn-BA" dirty="0" smtClean="0"/>
              <a:t> koja je služila za zaštitu stvarnih (najčešće prava vlasništva) i drugih apsolutnih prava (sporovi o nasljedstvu, o slobodi itd.) i </a:t>
            </a:r>
            <a:r>
              <a:rPr lang="bs-Latn-BA" i="1" dirty="0" smtClean="0"/>
              <a:t>legis actio sacramento in personam</a:t>
            </a:r>
            <a:r>
              <a:rPr lang="bs-Latn-BA" dirty="0" smtClean="0"/>
              <a:t> za zaštitu prava sa učinkom inter partes tj. </a:t>
            </a:r>
            <a:r>
              <a:rPr lang="bs-Latn-BA" dirty="0"/>
              <a:t>z</a:t>
            </a:r>
            <a:r>
              <a:rPr lang="bs-Latn-BA" dirty="0" smtClean="0"/>
              <a:t>a zaštitu obveznih prava.</a:t>
            </a:r>
            <a:endParaRPr lang="bs-Latn-BA" dirty="0"/>
          </a:p>
        </p:txBody>
      </p:sp>
    </p:spTree>
    <p:extLst>
      <p:ext uri="{BB962C8B-B14F-4D97-AF65-F5344CB8AC3E}">
        <p14:creationId xmlns:p14="http://schemas.microsoft.com/office/powerpoint/2010/main" val="23624002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75960"/>
          </a:xfrm>
        </p:spPr>
        <p:txBody>
          <a:bodyPr/>
          <a:lstStyle/>
          <a:p>
            <a:r>
              <a:rPr lang="bs-Latn-BA" i="1" dirty="0" smtClean="0"/>
              <a:t>Legis actio per iudicis postulationem- </a:t>
            </a:r>
            <a:r>
              <a:rPr lang="bs-Latn-BA" dirty="0" smtClean="0"/>
              <a:t>primjenjivana za sporove stipulacije i u diobnim parnicama (dioba obiteljske imovine, utvrđivanje međa, dioba suvlasništva).</a:t>
            </a:r>
          </a:p>
          <a:p>
            <a:r>
              <a:rPr lang="bs-Latn-BA" i="1" dirty="0" smtClean="0"/>
              <a:t>Legis actio per condictionem- </a:t>
            </a:r>
            <a:r>
              <a:rPr lang="bs-Latn-BA" dirty="0" smtClean="0"/>
              <a:t>uvedena sredinom III stoljeća radi davanja pravne zaštite novonastalim obavezama, koje nisu bile utužive putem prethodnih legisakcija (zahvaljujući ovoj legisakciji, zajam koji je zaključen na neformalan način dobio je pravnu zaštitu).</a:t>
            </a:r>
          </a:p>
          <a:p>
            <a:endParaRPr lang="bs-Latn-BA" dirty="0"/>
          </a:p>
        </p:txBody>
      </p:sp>
    </p:spTree>
    <p:extLst>
      <p:ext uri="{BB962C8B-B14F-4D97-AF65-F5344CB8AC3E}">
        <p14:creationId xmlns:p14="http://schemas.microsoft.com/office/powerpoint/2010/main" val="29153429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47360"/>
          </a:xfrm>
        </p:spPr>
        <p:txBody>
          <a:bodyPr/>
          <a:lstStyle/>
          <a:p>
            <a:r>
              <a:rPr lang="bs-Latn-BA" i="1" dirty="0" smtClean="0"/>
              <a:t>Legis actio per manus iniectionem</a:t>
            </a:r>
            <a:r>
              <a:rPr lang="bs-Latn-BA" dirty="0" smtClean="0"/>
              <a:t>- najstariji ovršni postupak. Ova legisakcija je ukinuta Petelijevim zakonom u IV st. pr.n.e.</a:t>
            </a:r>
          </a:p>
          <a:p>
            <a:r>
              <a:rPr lang="bs-Latn-BA" i="1" dirty="0" smtClean="0"/>
              <a:t>Legis actio per pignoris capionem</a:t>
            </a:r>
            <a:r>
              <a:rPr lang="bs-Latn-BA" dirty="0" smtClean="0"/>
              <a:t>- služila za imovinsku ovrhu. </a:t>
            </a:r>
          </a:p>
          <a:p>
            <a:r>
              <a:rPr lang="bs-Latn-BA" dirty="0" smtClean="0"/>
              <a:t>Mogla se primijeniti samo u iznimnim slučajevima za posebne vrste potraživanja kada je vjerovniku bilo dopušteno da bez intervencije pretora zaplijeni neku dužnikovu stvar i zadrži je kao zalog dok mu ne bude vraćen dug.</a:t>
            </a:r>
          </a:p>
        </p:txBody>
      </p:sp>
    </p:spTree>
    <p:extLst>
      <p:ext uri="{BB962C8B-B14F-4D97-AF65-F5344CB8AC3E}">
        <p14:creationId xmlns:p14="http://schemas.microsoft.com/office/powerpoint/2010/main" val="25532491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Formularni postupak</a:t>
            </a:r>
            <a:endParaRPr lang="bs-Latn-BA" dirty="0"/>
          </a:p>
        </p:txBody>
      </p:sp>
      <p:sp>
        <p:nvSpPr>
          <p:cNvPr id="3" name="Content Placeholder 2"/>
          <p:cNvSpPr>
            <a:spLocks noGrp="1"/>
          </p:cNvSpPr>
          <p:nvPr>
            <p:ph idx="1"/>
          </p:nvPr>
        </p:nvSpPr>
        <p:spPr/>
        <p:txBody>
          <a:bodyPr/>
          <a:lstStyle/>
          <a:p>
            <a:r>
              <a:rPr lang="bs-Latn-BA" dirty="0" smtClean="0"/>
              <a:t>Osnovno obilježje- neformalnost.</a:t>
            </a:r>
          </a:p>
          <a:p>
            <a:r>
              <a:rPr lang="bs-Latn-BA" dirty="0" smtClean="0"/>
              <a:t>Izmijenjena uloga pretora koji je stvarajući formulu aktivno stvarao nove pravne odnose i kvalifikacije i time osiguravao razvitak rimskog prava u skladu sa društvenim potrebama.</a:t>
            </a:r>
          </a:p>
          <a:p>
            <a:r>
              <a:rPr lang="bs-Latn-BA" dirty="0" smtClean="0"/>
              <a:t>U postupku </a:t>
            </a:r>
            <a:r>
              <a:rPr lang="bs-Latn-BA" i="1" dirty="0" smtClean="0"/>
              <a:t>in iure </a:t>
            </a:r>
            <a:r>
              <a:rPr lang="bs-Latn-BA" dirty="0" smtClean="0"/>
              <a:t>tužitelj je slobodno, ne upotrebljavajući nikakve svečane riječi ni geste, iznosio tužbeni zahtjev.</a:t>
            </a:r>
          </a:p>
          <a:p>
            <a:r>
              <a:rPr lang="bs-Latn-BA" dirty="0" smtClean="0"/>
              <a:t>Pretor je imao pravo odlučiti hoće li tužitelju priznati ili odbiti pravo na tužbu.</a:t>
            </a:r>
            <a:endParaRPr lang="bs-Latn-BA" dirty="0"/>
          </a:p>
        </p:txBody>
      </p:sp>
    </p:spTree>
    <p:extLst>
      <p:ext uri="{BB962C8B-B14F-4D97-AF65-F5344CB8AC3E}">
        <p14:creationId xmlns:p14="http://schemas.microsoft.com/office/powerpoint/2010/main" val="21487373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699760"/>
          </a:xfrm>
        </p:spPr>
        <p:txBody>
          <a:bodyPr/>
          <a:lstStyle/>
          <a:p>
            <a:r>
              <a:rPr lang="bs-Latn-BA" dirty="0" smtClean="0"/>
              <a:t>Nakon što bi odobrio pravo na tužbu, pretor je sastavljao kratku pismenu bilješku koja je sadržavala pravnu kvalifikaciju spora i podatke o čemu se spor vodi, ime suca, tužiteljev zahtjev, moguće prigovore tuženika i replike tužitelja, kao i ovlasti koje je sudac dobijao.</a:t>
            </a:r>
          </a:p>
          <a:p>
            <a:r>
              <a:rPr lang="bs-Latn-BA" dirty="0" smtClean="0"/>
              <a:t>Ova se kratka zabilješka, sastavljana na kraju postupka </a:t>
            </a:r>
            <a:r>
              <a:rPr lang="bs-Latn-BA" i="1" dirty="0" smtClean="0"/>
              <a:t>in iure</a:t>
            </a:r>
            <a:r>
              <a:rPr lang="bs-Latn-BA" dirty="0" smtClean="0"/>
              <a:t>, nazivala formula.</a:t>
            </a:r>
          </a:p>
          <a:p>
            <a:r>
              <a:rPr lang="bs-Latn-BA" dirty="0" smtClean="0"/>
              <a:t>Tim bi činom bila izvršena litiskontestacija- magistrat je formulu predavao tužitelju a tužitelj tuženiku.</a:t>
            </a:r>
            <a:endParaRPr lang="bs-Latn-BA" dirty="0"/>
          </a:p>
        </p:txBody>
      </p:sp>
    </p:spTree>
    <p:extLst>
      <p:ext uri="{BB962C8B-B14F-4D97-AF65-F5344CB8AC3E}">
        <p14:creationId xmlns:p14="http://schemas.microsoft.com/office/powerpoint/2010/main" val="10377286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699760"/>
          </a:xfrm>
        </p:spPr>
        <p:txBody>
          <a:bodyPr/>
          <a:lstStyle/>
          <a:p>
            <a:r>
              <a:rPr lang="bs-Latn-BA" dirty="0" smtClean="0"/>
              <a:t>Na temelju formule, pomoću koje je izvršena litiskontestacija, pretor je davao nalog sucu da donese presudu držeći se upute u formuli.</a:t>
            </a:r>
          </a:p>
          <a:p>
            <a:r>
              <a:rPr lang="bs-Latn-BA" dirty="0" smtClean="0"/>
              <a:t>Time je završavao postupak </a:t>
            </a:r>
            <a:r>
              <a:rPr lang="bs-Latn-BA" i="1" dirty="0" smtClean="0"/>
              <a:t>in iure, </a:t>
            </a:r>
            <a:r>
              <a:rPr lang="bs-Latn-BA" dirty="0" smtClean="0"/>
              <a:t>nakon čega je mogao započeti drugi dio postupka- </a:t>
            </a:r>
            <a:r>
              <a:rPr lang="bs-Latn-BA" i="1" dirty="0" smtClean="0"/>
              <a:t>apud iudicem.</a:t>
            </a:r>
          </a:p>
          <a:p>
            <a:r>
              <a:rPr lang="bs-Latn-BA" dirty="0" smtClean="0"/>
              <a:t>Postupak pred izabranim sucem- apud iudicem bio je u osnovi isti kao i legisakcioni.</a:t>
            </a:r>
          </a:p>
          <a:p>
            <a:r>
              <a:rPr lang="bs-Latn-BA" dirty="0" smtClean="0"/>
              <a:t>Dokaze su izvodile same stranke.</a:t>
            </a:r>
          </a:p>
          <a:p>
            <a:r>
              <a:rPr lang="bs-Latn-BA" dirty="0" smtClean="0"/>
              <a:t>Tužitelj je morao dokazati ono što je tvrdio.</a:t>
            </a:r>
          </a:p>
          <a:p>
            <a:r>
              <a:rPr lang="bs-Latn-BA" smtClean="0"/>
              <a:t>Osuđenom je ostavljen rok od 30 dana da izvrši obavezu koja mu je u presudi naložena.</a:t>
            </a:r>
            <a:endParaRPr lang="bs-Latn-BA" dirty="0"/>
          </a:p>
        </p:txBody>
      </p:sp>
    </p:spTree>
    <p:extLst>
      <p:ext uri="{BB962C8B-B14F-4D97-AF65-F5344CB8AC3E}">
        <p14:creationId xmlns:p14="http://schemas.microsoft.com/office/powerpoint/2010/main" val="33307043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Ekstraordinarni postupak</a:t>
            </a:r>
            <a:endParaRPr lang="bs-Latn-BA" dirty="0"/>
          </a:p>
        </p:txBody>
      </p:sp>
      <p:sp>
        <p:nvSpPr>
          <p:cNvPr id="3" name="Content Placeholder 2"/>
          <p:cNvSpPr>
            <a:spLocks noGrp="1"/>
          </p:cNvSpPr>
          <p:nvPr>
            <p:ph idx="1"/>
          </p:nvPr>
        </p:nvSpPr>
        <p:spPr/>
        <p:txBody>
          <a:bodyPr/>
          <a:lstStyle/>
          <a:p>
            <a:r>
              <a:rPr lang="bs-Latn-BA" dirty="0" smtClean="0"/>
              <a:t>Potpuno podržavljen postupak.</a:t>
            </a:r>
          </a:p>
          <a:p>
            <a:r>
              <a:rPr lang="bs-Latn-BA" dirty="0" smtClean="0"/>
              <a:t>Nema više dvodiobe postupka na </a:t>
            </a:r>
            <a:r>
              <a:rPr lang="bs-Latn-BA" i="1" dirty="0" smtClean="0"/>
              <a:t>in iure </a:t>
            </a:r>
            <a:r>
              <a:rPr lang="bs-Latn-BA" dirty="0" smtClean="0"/>
              <a:t>i </a:t>
            </a:r>
            <a:r>
              <a:rPr lang="bs-Latn-BA" i="1" dirty="0" smtClean="0"/>
              <a:t>apud iudicem</a:t>
            </a:r>
            <a:r>
              <a:rPr lang="bs-Latn-BA" dirty="0" smtClean="0"/>
              <a:t>.</a:t>
            </a:r>
          </a:p>
          <a:p>
            <a:r>
              <a:rPr lang="bs-Latn-BA" dirty="0" smtClean="0"/>
              <a:t>Napuštena usmenost postupka.</a:t>
            </a:r>
          </a:p>
          <a:p>
            <a:r>
              <a:rPr lang="bs-Latn-BA" dirty="0" smtClean="0"/>
              <a:t>Zbog skupog i glomaznog birokratskog aparata znatno su povećani troškovi suđenja pa je za svaku radnju u postupku trebalo platiti unaprijed predviđenu pristojbu.</a:t>
            </a:r>
          </a:p>
          <a:p>
            <a:endParaRPr lang="bs-Latn-BA" dirty="0"/>
          </a:p>
        </p:txBody>
      </p:sp>
    </p:spTree>
    <p:extLst>
      <p:ext uri="{BB962C8B-B14F-4D97-AF65-F5344CB8AC3E}">
        <p14:creationId xmlns:p14="http://schemas.microsoft.com/office/powerpoint/2010/main" val="7993492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04560"/>
          </a:xfrm>
        </p:spPr>
        <p:txBody>
          <a:bodyPr>
            <a:normAutofit lnSpcReduction="10000"/>
          </a:bodyPr>
          <a:lstStyle/>
          <a:p>
            <a:r>
              <a:rPr lang="bs-Latn-BA" dirty="0" smtClean="0"/>
              <a:t>Ekstraordinarni postupak je počinjao tako što je tužitelj podnosio pismenu tužbu sudu ili bi je izložio u sudski zapisnik.</a:t>
            </a:r>
          </a:p>
          <a:p>
            <a:r>
              <a:rPr lang="bs-Latn-BA" dirty="0" smtClean="0"/>
              <a:t>Sud je tužbu dostavljao tuženiku obavezujući ga da na nju odgovori i da se pojavi na raspravi. </a:t>
            </a:r>
          </a:p>
          <a:p>
            <a:r>
              <a:rPr lang="bs-Latn-BA" dirty="0" smtClean="0"/>
              <a:t>Ako jedna od stranaka ne bi došla pred suca, sudac je nakon tri odlaganja mogao sprovesti postupak i donijeti presudu.</a:t>
            </a:r>
          </a:p>
          <a:p>
            <a:r>
              <a:rPr lang="bs-Latn-BA" dirty="0" smtClean="0"/>
              <a:t>Takva je presuda odmah postajala izvršna.</a:t>
            </a:r>
          </a:p>
          <a:p>
            <a:r>
              <a:rPr lang="bs-Latn-BA" dirty="0" smtClean="0"/>
              <a:t>Nakon što bi utvrdio stvarnu i mjesnu nadležnost- sudac je proglašavao da je postupak počeo. </a:t>
            </a:r>
          </a:p>
          <a:p>
            <a:r>
              <a:rPr lang="bs-Latn-BA" dirty="0" smtClean="0"/>
              <a:t>Taj trenutak se naziva </a:t>
            </a:r>
            <a:r>
              <a:rPr lang="bs-Latn-BA" i="1" dirty="0" smtClean="0"/>
              <a:t>litis contestatio</a:t>
            </a:r>
            <a:r>
              <a:rPr lang="bs-Latn-BA" dirty="0" smtClean="0"/>
              <a:t>.</a:t>
            </a:r>
            <a:endParaRPr lang="bs-Latn-BA" dirty="0"/>
          </a:p>
        </p:txBody>
      </p:sp>
    </p:spTree>
    <p:extLst>
      <p:ext uri="{BB962C8B-B14F-4D97-AF65-F5344CB8AC3E}">
        <p14:creationId xmlns:p14="http://schemas.microsoft.com/office/powerpoint/2010/main" val="4179465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dirty="0" smtClean="0"/>
              <a:t>Razvitak rimskog građanskog postupka</a:t>
            </a:r>
            <a:endParaRPr lang="bs-Latn-BA" dirty="0"/>
          </a:p>
        </p:txBody>
      </p:sp>
      <p:sp>
        <p:nvSpPr>
          <p:cNvPr id="3" name="Content Placeholder 2"/>
          <p:cNvSpPr>
            <a:spLocks noGrp="1"/>
          </p:cNvSpPr>
          <p:nvPr>
            <p:ph idx="1"/>
          </p:nvPr>
        </p:nvSpPr>
        <p:spPr/>
        <p:txBody>
          <a:bodyPr/>
          <a:lstStyle/>
          <a:p>
            <a:r>
              <a:rPr lang="bs-Latn-BA" dirty="0" smtClean="0"/>
              <a:t>Postoje kazneni i građanski postupak.</a:t>
            </a:r>
          </a:p>
          <a:p>
            <a:r>
              <a:rPr lang="bs-Latn-BA" dirty="0" smtClean="0"/>
              <a:t>Kazneni postupak- primjenjuje se za kaznena djela koja goni i kažnjava država jer ih smatra društveno opasnim.</a:t>
            </a:r>
          </a:p>
          <a:p>
            <a:r>
              <a:rPr lang="bs-Latn-BA" dirty="0" smtClean="0"/>
              <a:t>Građanski postupak- primjenjuje se u slučaju kada pravni sistem smatra nepoštivanje pravne norme povredom privatnih interesa pojedinaca koje izaziva samo spor između građana kao pojedinaca.</a:t>
            </a:r>
            <a:endParaRPr lang="bs-Latn-BA" dirty="0"/>
          </a:p>
        </p:txBody>
      </p:sp>
    </p:spTree>
    <p:extLst>
      <p:ext uri="{BB962C8B-B14F-4D97-AF65-F5344CB8AC3E}">
        <p14:creationId xmlns:p14="http://schemas.microsoft.com/office/powerpoint/2010/main" val="36250341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699760"/>
          </a:xfrm>
        </p:spPr>
        <p:txBody>
          <a:bodyPr>
            <a:normAutofit fontScale="92500"/>
          </a:bodyPr>
          <a:lstStyle/>
          <a:p>
            <a:r>
              <a:rPr lang="bs-Latn-BA" dirty="0" smtClean="0"/>
              <a:t>Stvarna nadležnost suda- pitanje koja vrsta suda ima pravo i obavezu riješiti određeni spor- rješavano s obzirom na vrstu i visinu pravnog zahtjeva i s obzirom na stranke u sporu.</a:t>
            </a:r>
          </a:p>
          <a:p>
            <a:r>
              <a:rPr lang="bs-Latn-BA" dirty="0" smtClean="0"/>
              <a:t>Sporove manje vrijednosti su rješavali niži sudovi a sporove vrijednosti veće od 300 zlatnih solida bili su nadležni upravitelji provincija i gradski prefekti.</a:t>
            </a:r>
          </a:p>
          <a:p>
            <a:r>
              <a:rPr lang="bs-Latn-BA" dirty="0" smtClean="0"/>
              <a:t>Mjesna nadležnost- pitanje koji je od više istovrsnih sudova nadležan presuditi određeni spor- mogla biti određena voljom stranaka a ukoliko se stranke ne dogovore mjesna nadležnost određivana prema domicilu tuženog.</a:t>
            </a:r>
            <a:endParaRPr lang="bs-Latn-BA" dirty="0"/>
          </a:p>
        </p:txBody>
      </p:sp>
    </p:spTree>
    <p:extLst>
      <p:ext uri="{BB962C8B-B14F-4D97-AF65-F5344CB8AC3E}">
        <p14:creationId xmlns:p14="http://schemas.microsoft.com/office/powerpoint/2010/main" val="10526439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23560"/>
          </a:xfrm>
        </p:spPr>
        <p:txBody>
          <a:bodyPr/>
          <a:lstStyle/>
          <a:p>
            <a:r>
              <a:rPr lang="bs-Latn-BA" dirty="0" smtClean="0"/>
              <a:t>Presuda morala biti u pisanom obliku i sadržavati obrazloženje u kojem je sudac iznosio osnovne razloge koji su ga vodili do donošenja presude.</a:t>
            </a:r>
          </a:p>
          <a:p>
            <a:r>
              <a:rPr lang="bs-Latn-BA" smtClean="0"/>
              <a:t>Sudac morao donijeti presudu najkasnije 3 godine od započinjanja postupka.</a:t>
            </a:r>
            <a:endParaRPr lang="bs-Latn-BA" dirty="0"/>
          </a:p>
        </p:txBody>
      </p:sp>
    </p:spTree>
    <p:extLst>
      <p:ext uri="{BB962C8B-B14F-4D97-AF65-F5344CB8AC3E}">
        <p14:creationId xmlns:p14="http://schemas.microsoft.com/office/powerpoint/2010/main" val="2478510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75960"/>
          </a:xfrm>
        </p:spPr>
        <p:txBody>
          <a:bodyPr/>
          <a:lstStyle/>
          <a:p>
            <a:r>
              <a:rPr lang="bs-Latn-BA" dirty="0" smtClean="0"/>
              <a:t>Građansko procesno pravo obuhvata norme kojima se regulira postupak kao pravna metoda prema kojoj postupaju sudovi u vršenju sudske funkcije, kao i norme kojima se regulira organizacija i nadležnost sudova.</a:t>
            </a:r>
          </a:p>
          <a:p>
            <a:r>
              <a:rPr lang="bs-Latn-BA" dirty="0" smtClean="0"/>
              <a:t>Pravilima o građanskom postupku se propisuju forme za zaštitu postojećih prava: to su pravila </a:t>
            </a:r>
            <a:r>
              <a:rPr lang="bs-Latn-BA" dirty="0" smtClean="0">
                <a:solidFill>
                  <a:srgbClr val="FF0000"/>
                </a:solidFill>
              </a:rPr>
              <a:t>formalnog prava</a:t>
            </a:r>
            <a:r>
              <a:rPr lang="bs-Latn-BA" dirty="0" smtClean="0"/>
              <a:t>.</a:t>
            </a:r>
          </a:p>
          <a:p>
            <a:r>
              <a:rPr lang="bs-Latn-BA" dirty="0" smtClean="0"/>
              <a:t>Pravna zaštita povrijeđenog prava se mogla ostvariti samo ako je za takav slučaj postojala posebna tužba </a:t>
            </a:r>
            <a:r>
              <a:rPr lang="bs-Latn-BA" i="1" dirty="0" smtClean="0"/>
              <a:t>(actio).</a:t>
            </a:r>
            <a:endParaRPr lang="bs-Latn-BA" dirty="0" smtClean="0"/>
          </a:p>
          <a:p>
            <a:endParaRPr lang="bs-Latn-BA" dirty="0"/>
          </a:p>
        </p:txBody>
      </p:sp>
    </p:spTree>
    <p:extLst>
      <p:ext uri="{BB962C8B-B14F-4D97-AF65-F5344CB8AC3E}">
        <p14:creationId xmlns:p14="http://schemas.microsoft.com/office/powerpoint/2010/main" val="3587614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4038600"/>
          </a:xfrm>
        </p:spPr>
        <p:txBody>
          <a:bodyPr/>
          <a:lstStyle/>
          <a:p>
            <a:r>
              <a:rPr lang="bs-Latn-BA" dirty="0" smtClean="0"/>
              <a:t>Bez unaprijed predviđene konkretne tužbe, materijalnopravni zahtjev po civilnom pravu nije smatran ni postojećim ni opravdanim.</a:t>
            </a:r>
          </a:p>
          <a:p>
            <a:r>
              <a:rPr lang="bs-Latn-BA" dirty="0" smtClean="0"/>
              <a:t>Rimski građanski postupak je prošao kroz tri oblika: legisakcioni, formularni, ekstraordinarni.</a:t>
            </a:r>
          </a:p>
          <a:p>
            <a:r>
              <a:rPr lang="bs-Latn-BA" dirty="0" smtClean="0"/>
              <a:t>Postojala je mogućnost rješavanja sporova mimo suda.</a:t>
            </a:r>
          </a:p>
        </p:txBody>
      </p:sp>
    </p:spTree>
    <p:extLst>
      <p:ext uri="{BB962C8B-B14F-4D97-AF65-F5344CB8AC3E}">
        <p14:creationId xmlns:p14="http://schemas.microsoft.com/office/powerpoint/2010/main" val="141154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75960"/>
          </a:xfrm>
        </p:spPr>
        <p:txBody>
          <a:bodyPr/>
          <a:lstStyle/>
          <a:p>
            <a:r>
              <a:rPr lang="vi-VN" dirty="0"/>
              <a:t>Stranke su se mogle dogovoriti da će spor </a:t>
            </a:r>
            <a:r>
              <a:rPr lang="vi-VN" dirty="0" smtClean="0"/>
              <a:t>riješiti</a:t>
            </a:r>
            <a:r>
              <a:rPr lang="bs-Latn-BA" dirty="0" smtClean="0"/>
              <a:t>:</a:t>
            </a:r>
          </a:p>
          <a:p>
            <a:r>
              <a:rPr lang="vi-VN" dirty="0" smtClean="0"/>
              <a:t> </a:t>
            </a:r>
            <a:r>
              <a:rPr lang="vi-VN" dirty="0"/>
              <a:t>polaganjem prisege (</a:t>
            </a:r>
            <a:r>
              <a:rPr lang="vi-VN" i="1" dirty="0"/>
              <a:t>pactum iurisiurandi</a:t>
            </a:r>
            <a:r>
              <a:rPr lang="vi-VN" dirty="0" smtClean="0"/>
              <a:t>),</a:t>
            </a:r>
            <a:endParaRPr lang="bs-Latn-BA" dirty="0" smtClean="0"/>
          </a:p>
          <a:p>
            <a:r>
              <a:rPr lang="vi-VN" dirty="0" smtClean="0"/>
              <a:t> </a:t>
            </a:r>
            <a:r>
              <a:rPr lang="vi-VN" dirty="0"/>
              <a:t>međusobnim sklapanjem kompromisa (</a:t>
            </a:r>
            <a:r>
              <a:rPr lang="vi-VN" i="1" dirty="0"/>
              <a:t>compromissum</a:t>
            </a:r>
            <a:r>
              <a:rPr lang="vi-VN" dirty="0"/>
              <a:t>) da će </a:t>
            </a:r>
            <a:r>
              <a:rPr lang="bs-Latn-BA" dirty="0" smtClean="0">
                <a:latin typeface="Times New Roman" panose="02020603050405020304" pitchFamily="18" charset="0"/>
                <a:cs typeface="Times New Roman" panose="02020603050405020304" pitchFamily="18" charset="0"/>
              </a:rPr>
              <a:t>njihov spor riješiti građanin u kojeg su imale povjerenja, a potom bi s tim građaninom sklopile novi sporazum (</a:t>
            </a:r>
            <a:r>
              <a:rPr lang="bs-Latn-BA" i="1" dirty="0" smtClean="0">
                <a:latin typeface="Times New Roman" panose="02020603050405020304" pitchFamily="18" charset="0"/>
                <a:cs typeface="Times New Roman" panose="02020603050405020304" pitchFamily="18" charset="0"/>
              </a:rPr>
              <a:t>receptum arbitrii</a:t>
            </a:r>
            <a:r>
              <a:rPr lang="bs-Latn-BA" dirty="0" smtClean="0">
                <a:latin typeface="Times New Roman" panose="02020603050405020304" pitchFamily="18" charset="0"/>
                <a:cs typeface="Times New Roman" panose="02020603050405020304" pitchFamily="18" charset="0"/>
              </a:rPr>
              <a:t>) kojim bi se ovaj obvezivao riješiti spor.</a:t>
            </a:r>
          </a:p>
          <a:p>
            <a:endParaRPr lang="vi-VN" dirty="0">
              <a:latin typeface="Times New Roman" panose="02020603050405020304" pitchFamily="18" charset="0"/>
              <a:cs typeface="Times New Roman" panose="02020603050405020304" pitchFamily="18" charset="0"/>
            </a:endParaRPr>
          </a:p>
          <a:p>
            <a:endParaRPr lang="bs-Latn-BA" dirty="0"/>
          </a:p>
        </p:txBody>
      </p:sp>
    </p:spTree>
    <p:extLst>
      <p:ext uri="{BB962C8B-B14F-4D97-AF65-F5344CB8AC3E}">
        <p14:creationId xmlns:p14="http://schemas.microsoft.com/office/powerpoint/2010/main" val="2746955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Legisakcioni postupak</a:t>
            </a:r>
            <a:endParaRPr lang="bs-Latn-BA" dirty="0"/>
          </a:p>
        </p:txBody>
      </p:sp>
      <p:sp>
        <p:nvSpPr>
          <p:cNvPr id="3" name="Content Placeholder 2"/>
          <p:cNvSpPr>
            <a:spLocks noGrp="1"/>
          </p:cNvSpPr>
          <p:nvPr>
            <p:ph idx="1"/>
          </p:nvPr>
        </p:nvSpPr>
        <p:spPr/>
        <p:txBody>
          <a:bodyPr/>
          <a:lstStyle/>
          <a:p>
            <a:r>
              <a:rPr lang="bs-Latn-BA" dirty="0" smtClean="0"/>
              <a:t>Najstariji oblik rimskog građanskog postupka.</a:t>
            </a:r>
          </a:p>
          <a:p>
            <a:r>
              <a:rPr lang="bs-Latn-BA" dirty="0" smtClean="0"/>
              <a:t>Osnovna obilježja: dvodioba, samopomoć, strogi formalizam, arbitrarnost, nepostojanje pravnih lijekova (nemogućnost žalbe) i osobna ovrha.</a:t>
            </a:r>
          </a:p>
          <a:p>
            <a:r>
              <a:rPr lang="bs-Latn-BA" dirty="0" smtClean="0"/>
              <a:t>Dvodioba postupka je posljedica nekadašnjeg običaja rimskih građana da se za pravnu zaštitu obraćaju „kralju“.</a:t>
            </a:r>
          </a:p>
        </p:txBody>
      </p:sp>
    </p:spTree>
    <p:extLst>
      <p:ext uri="{BB962C8B-B14F-4D97-AF65-F5344CB8AC3E}">
        <p14:creationId xmlns:p14="http://schemas.microsoft.com/office/powerpoint/2010/main" val="3226019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699760"/>
          </a:xfrm>
        </p:spPr>
        <p:txBody>
          <a:bodyPr/>
          <a:lstStyle/>
          <a:p>
            <a:r>
              <a:rPr lang="bs-Latn-BA" dirty="0" smtClean="0"/>
              <a:t>U početku su se pravosudnim poslovima bavili konzuli, ali je ubrzo pravosudna funkcija prešla na njihove zamjenike- pretore.</a:t>
            </a:r>
          </a:p>
          <a:p>
            <a:r>
              <a:rPr lang="bs-Latn-BA" dirty="0" smtClean="0"/>
              <a:t>Postupak pred pretorom obilježava izraziti formalizam.</a:t>
            </a:r>
          </a:p>
          <a:p>
            <a:r>
              <a:rPr lang="bs-Latn-BA" dirty="0" smtClean="0"/>
              <a:t>Samopomoć se ogledala u tome što je tužitelj sam, bez intervencije državnih organa dovodio tuženika pred pretora.</a:t>
            </a:r>
          </a:p>
          <a:p>
            <a:r>
              <a:rPr lang="bs-Latn-BA" dirty="0" smtClean="0"/>
              <a:t>Ako tuženik ne bi dobrovoljno pošao pred pretora, tužitelj ga je mogao uhvatiti pred svjedocima i silom dovesti.</a:t>
            </a:r>
            <a:endParaRPr lang="bs-Latn-BA" dirty="0"/>
          </a:p>
        </p:txBody>
      </p:sp>
    </p:spTree>
    <p:extLst>
      <p:ext uri="{BB962C8B-B14F-4D97-AF65-F5344CB8AC3E}">
        <p14:creationId xmlns:p14="http://schemas.microsoft.com/office/powerpoint/2010/main" val="3533715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75960"/>
          </a:xfrm>
        </p:spPr>
        <p:txBody>
          <a:bodyPr/>
          <a:lstStyle/>
          <a:p>
            <a:r>
              <a:rPr lang="bs-Latn-BA" dirty="0" smtClean="0"/>
              <a:t>Suđenje ima arbitrarni karakter (izborni) jer je presudu donosio građanin- laik, a ne unaprijed određeni državni organ.</a:t>
            </a:r>
          </a:p>
          <a:p>
            <a:r>
              <a:rPr lang="bs-Latn-BA" dirty="0" smtClean="0"/>
              <a:t>Svečani završni akt postupka in iure kojim je utvrđivan predmet spora i spor upućivan sucu na presudu se naziva litis contestatio.</a:t>
            </a:r>
          </a:p>
          <a:p>
            <a:r>
              <a:rPr lang="bs-Latn-BA" dirty="0" smtClean="0"/>
              <a:t>Konsumptivni učinak litiskontestacije je izražen načelom ne bis in idem- to znači da između istih stranaka, povodom istog predmeta, i po istoj osnovi nije moguće ponovo voditi spor.</a:t>
            </a:r>
            <a:endParaRPr lang="bs-Latn-BA" dirty="0"/>
          </a:p>
        </p:txBody>
      </p:sp>
    </p:spTree>
    <p:extLst>
      <p:ext uri="{BB962C8B-B14F-4D97-AF65-F5344CB8AC3E}">
        <p14:creationId xmlns:p14="http://schemas.microsoft.com/office/powerpoint/2010/main" val="1748270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699760"/>
          </a:xfrm>
        </p:spPr>
        <p:txBody>
          <a:bodyPr/>
          <a:lstStyle/>
          <a:p>
            <a:r>
              <a:rPr lang="bs-Latn-BA" dirty="0" smtClean="0"/>
              <a:t>Novacioni učinak litiskontestacije znači da se osnovna obaveza zbog koje je pokrenut spor aktom litiskontestacije ugasila.</a:t>
            </a:r>
          </a:p>
          <a:p>
            <a:r>
              <a:rPr lang="bs-Latn-BA" dirty="0" smtClean="0"/>
              <a:t>U svim situacijama nužno dolazi do prestanka jedne obaveze i njezinog pretvaranja u novu obavezu.</a:t>
            </a:r>
          </a:p>
          <a:p>
            <a:r>
              <a:rPr lang="bs-Latn-BA" dirty="0" smtClean="0"/>
              <a:t>Zato se takav institut naziva </a:t>
            </a:r>
            <a:r>
              <a:rPr lang="bs-Latn-BA" i="1" dirty="0" smtClean="0"/>
              <a:t>novatio necessaria</a:t>
            </a:r>
            <a:r>
              <a:rPr lang="bs-Latn-BA" dirty="0" smtClean="0"/>
              <a:t>.</a:t>
            </a:r>
          </a:p>
          <a:p>
            <a:r>
              <a:rPr lang="bs-Latn-BA" dirty="0" smtClean="0"/>
              <a:t>Dva dana nakon završenog postupka in iure obavljan je postupak apud iudicem: stranke su dolazile pred izabranog suca, čija je zadaća bila provesti glavnu raspravu i ustvrditi istinitost činjenica koje su stranke navodile.</a:t>
            </a:r>
            <a:endParaRPr lang="bs-Latn-BA" dirty="0"/>
          </a:p>
        </p:txBody>
      </p:sp>
    </p:spTree>
    <p:extLst>
      <p:ext uri="{BB962C8B-B14F-4D97-AF65-F5344CB8AC3E}">
        <p14:creationId xmlns:p14="http://schemas.microsoft.com/office/powerpoint/2010/main" val="38034242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rh">
  <a:themeElements>
    <a:clrScheme name="Vrh">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Vrh">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Vrh">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1364</TotalTime>
  <Words>1355</Words>
  <Application>Microsoft Office PowerPoint</Application>
  <PresentationFormat>On-screen Show (4:3)</PresentationFormat>
  <Paragraphs>71</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Vrh</vt:lpstr>
      <vt:lpstr>Rimski građanski postupak (IUS QUOD AD ACTIONES PERTINET)</vt:lpstr>
      <vt:lpstr>Razvitak rimskog građanskog postupka</vt:lpstr>
      <vt:lpstr>PowerPoint Presentation</vt:lpstr>
      <vt:lpstr>PowerPoint Presentation</vt:lpstr>
      <vt:lpstr>PowerPoint Presentation</vt:lpstr>
      <vt:lpstr>Legisakcioni postupak</vt:lpstr>
      <vt:lpstr>PowerPoint Presentation</vt:lpstr>
      <vt:lpstr>PowerPoint Presentation</vt:lpstr>
      <vt:lpstr>PowerPoint Presentation</vt:lpstr>
      <vt:lpstr>PowerPoint Presentation</vt:lpstr>
      <vt:lpstr>PowerPoint Presentation</vt:lpstr>
      <vt:lpstr>Vrste legisakcija</vt:lpstr>
      <vt:lpstr>PowerPoint Presentation</vt:lpstr>
      <vt:lpstr>PowerPoint Presentation</vt:lpstr>
      <vt:lpstr>Formularni postupak</vt:lpstr>
      <vt:lpstr>PowerPoint Presentation</vt:lpstr>
      <vt:lpstr>PowerPoint Presentation</vt:lpstr>
      <vt:lpstr>Ekstraordinarni postupak</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INSTITUCIJE RIMSKOG PRAVA ii</dc:title>
  <dc:creator/>
  <cp:lastModifiedBy>PFK2</cp:lastModifiedBy>
  <cp:revision>64</cp:revision>
  <dcterms:created xsi:type="dcterms:W3CDTF">2006-08-16T00:00:00Z</dcterms:created>
  <dcterms:modified xsi:type="dcterms:W3CDTF">2015-04-22T10:57:02Z</dcterms:modified>
</cp:coreProperties>
</file>