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9" r:id="rId18"/>
    <p:sldId id="3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s-Latn-B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Klinite na ikonu da dodate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r>
              <a:rPr lang="bs-Latn-BA" dirty="0" smtClean="0"/>
              <a:t>Nasljedno pravo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21396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dirty="0" smtClean="0"/>
              <a:t>Ostavina (</a:t>
            </a:r>
            <a:r>
              <a:rPr lang="bs-Latn-BA" i="1" dirty="0" smtClean="0"/>
              <a:t>hereditas</a:t>
            </a:r>
            <a:r>
              <a:rPr lang="bs-Latn-BA" dirty="0" smtClean="0"/>
              <a:t>) je skupina stvari sastavljena od svih nasljedivih imovinskih prava koja je ostavitelj imao u času smrti.</a:t>
            </a:r>
          </a:p>
          <a:p>
            <a:pPr marL="137160" indent="0">
              <a:buNone/>
            </a:pPr>
            <a:endParaRPr lang="bs-Latn-BA" dirty="0" smtClean="0"/>
          </a:p>
          <a:p>
            <a:r>
              <a:rPr lang="bs-Latn-BA" dirty="0" smtClean="0"/>
              <a:t>Za stjecanje nasljedstva pored navedenih pretpostavki, potrebno je da dođe do pozivanja na nasljedstvo (</a:t>
            </a:r>
            <a:r>
              <a:rPr lang="bs-Latn-BA" i="1" dirty="0" smtClean="0"/>
              <a:t>delatio</a:t>
            </a:r>
            <a:r>
              <a:rPr lang="bs-Latn-BA" dirty="0" smtClean="0"/>
              <a:t>) ili pripada nasljedstva.</a:t>
            </a:r>
          </a:p>
          <a:p>
            <a:pPr marL="137160" indent="0">
              <a:buNone/>
            </a:pPr>
            <a:endParaRPr lang="bs-Latn-BA" dirty="0" smtClean="0"/>
          </a:p>
          <a:p>
            <a:r>
              <a:rPr lang="bs-Latn-BA" dirty="0" smtClean="0"/>
              <a:t>Samom delacijom pozvani nasljednik još uvijek ne stiče nasljedstvo jer je potreban još i prihvat nasljedstva (</a:t>
            </a:r>
            <a:r>
              <a:rPr lang="bs-Latn-BA" i="1" dirty="0" smtClean="0"/>
              <a:t>acquisitio</a:t>
            </a:r>
            <a:r>
              <a:rPr lang="bs-Latn-BA" dirty="0" smtClean="0"/>
              <a:t>).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5179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i="1" dirty="0" smtClean="0"/>
              <a:t>Heredes sui et necessarii </a:t>
            </a:r>
            <a:r>
              <a:rPr lang="bs-Latn-BA" dirty="0" smtClean="0"/>
              <a:t>su bile osobe koje su se nalazile pod neposrednom vlašću ostavitelja u trenutku njegove smrti.</a:t>
            </a:r>
          </a:p>
          <a:p>
            <a:r>
              <a:rPr lang="bs-Latn-BA" dirty="0" smtClean="0"/>
              <a:t>Ove osobe su sticale nasljedstvo </a:t>
            </a:r>
            <a:r>
              <a:rPr lang="bs-Latn-BA" i="1" dirty="0" smtClean="0"/>
              <a:t>ipso iure</a:t>
            </a:r>
            <a:r>
              <a:rPr lang="bs-Latn-BA" dirty="0" smtClean="0"/>
              <a:t> već časom delacije.</a:t>
            </a:r>
          </a:p>
          <a:p>
            <a:r>
              <a:rPr lang="bs-Latn-BA" dirty="0" smtClean="0"/>
              <a:t>Nisu mogle odbiti nasljedstvo, čak ni kada je bilo prezaduženo.</a:t>
            </a:r>
          </a:p>
          <a:p>
            <a:r>
              <a:rPr lang="bs-Latn-BA" dirty="0" smtClean="0"/>
              <a:t>Pretor im je kasnije dodijelio </a:t>
            </a:r>
            <a:r>
              <a:rPr lang="bs-Latn-BA" i="1" dirty="0" smtClean="0"/>
              <a:t>ius abstinendi</a:t>
            </a:r>
            <a:r>
              <a:rPr lang="bs-Latn-BA" dirty="0" smtClean="0"/>
              <a:t>- pravo odreći se prezaduženog nasljedstva, kao i </a:t>
            </a:r>
            <a:r>
              <a:rPr lang="bs-Latn-BA" i="1" dirty="0" smtClean="0"/>
              <a:t>beneficium inventarii</a:t>
            </a:r>
            <a:r>
              <a:rPr lang="bs-Latn-BA" dirty="0" smtClean="0"/>
              <a:t>- pravo sastaviti popis naslijeđenih dobara i odgovarati vjerovnicima ostavine samo u visini naslijeđene aktive.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3255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10000"/>
          </a:bodyPr>
          <a:lstStyle/>
          <a:p>
            <a:r>
              <a:rPr lang="bs-Latn-BA" i="1" dirty="0" smtClean="0"/>
              <a:t>Heredes voluntarii</a:t>
            </a:r>
            <a:r>
              <a:rPr lang="bs-Latn-BA" dirty="0" smtClean="0"/>
              <a:t> ili </a:t>
            </a:r>
            <a:r>
              <a:rPr lang="bs-Latn-BA" i="1" dirty="0" smtClean="0"/>
              <a:t>heredes extranei </a:t>
            </a:r>
            <a:r>
              <a:rPr lang="bs-Latn-BA" dirty="0" smtClean="0"/>
              <a:t>su nasljednici koji u času ostaviteljeve smrti nisu bili pod njegovom očinskom vlašću.</a:t>
            </a:r>
          </a:p>
          <a:p>
            <a:r>
              <a:rPr lang="bs-Latn-BA" dirty="0" smtClean="0"/>
              <a:t>Oni nisu morali prihvatiti nasljedstvo.</a:t>
            </a:r>
          </a:p>
          <a:p>
            <a:r>
              <a:rPr lang="bs-Latn-BA" dirty="0" smtClean="0"/>
              <a:t>Tražilo se da očituju volju o prihvatu nasljedstva (</a:t>
            </a:r>
            <a:r>
              <a:rPr lang="bs-Latn-BA" i="1" dirty="0" smtClean="0"/>
              <a:t>acquisitio hereditatis</a:t>
            </a:r>
            <a:r>
              <a:rPr lang="bs-Latn-BA" dirty="0" smtClean="0"/>
              <a:t>), što su mogli učiniti na tri načina:</a:t>
            </a:r>
          </a:p>
          <a:p>
            <a:r>
              <a:rPr lang="bs-Latn-BA" dirty="0" smtClean="0"/>
              <a:t>Svečanim formalističkim usmenim prihvatom (</a:t>
            </a:r>
            <a:r>
              <a:rPr lang="bs-Latn-BA" i="1" dirty="0" smtClean="0"/>
              <a:t>cura</a:t>
            </a:r>
            <a:r>
              <a:rPr lang="bs-Latn-BA" dirty="0" smtClean="0"/>
              <a:t>),</a:t>
            </a:r>
          </a:p>
          <a:p>
            <a:r>
              <a:rPr lang="bs-Latn-BA" dirty="0" smtClean="0"/>
              <a:t>Neformalnim prešutnim putem, kada se iz ponašanja može zaključiti da je prihvatio nasljedstvo (</a:t>
            </a:r>
            <a:r>
              <a:rPr lang="bs-Latn-BA" i="1" dirty="0" smtClean="0"/>
              <a:t>pro herede gestio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Izričitom neformalnom izjavom volje (</a:t>
            </a:r>
            <a:r>
              <a:rPr lang="bs-Latn-BA" i="1" dirty="0" smtClean="0"/>
              <a:t>aditio nuda voluntate</a:t>
            </a:r>
            <a:r>
              <a:rPr lang="bs-Latn-BA" dirty="0" smtClean="0"/>
              <a:t>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8791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bs-Latn-BA" dirty="0" smtClean="0"/>
              <a:t>Civilno pravo nije propisivalo rok za prihvat nasljedstva, ali je pretor određivao rok za razmišljanje (</a:t>
            </a:r>
            <a:r>
              <a:rPr lang="bs-Latn-BA" i="1" dirty="0" smtClean="0"/>
              <a:t>spatium deliberandi</a:t>
            </a:r>
            <a:r>
              <a:rPr lang="bs-Latn-BA" dirty="0" smtClean="0"/>
              <a:t>) koji je obično iznosio 100 dana. </a:t>
            </a:r>
          </a:p>
          <a:p>
            <a:r>
              <a:rPr lang="bs-Latn-BA" dirty="0" smtClean="0"/>
              <a:t>Ako se nasljednik u tom roku ne bi očitovao, smatralo se da je odbio nasljedstvo.</a:t>
            </a:r>
          </a:p>
          <a:p>
            <a:r>
              <a:rPr lang="bs-Latn-BA" dirty="0" smtClean="0"/>
              <a:t>Suprotno je rješenje Justinijanovog prava, po kojemu se pretpostavlja da ga je prihvatio.</a:t>
            </a:r>
          </a:p>
          <a:p>
            <a:r>
              <a:rPr lang="bs-Latn-BA" dirty="0" smtClean="0"/>
              <a:t>Odbijanje nasljedstva (repudiatio) se moglo izvršiti na bilo koji način i bilo je neopozivo.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26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bs-Latn-BA" dirty="0" smtClean="0"/>
              <a:t>Pravo na prihvat nasljedstva se nije moglo prenijeti na drugoga, čak ni u slučaju smrti pozvanog nasljednika.</a:t>
            </a:r>
          </a:p>
          <a:p>
            <a:r>
              <a:rPr lang="bs-Latn-BA" dirty="0" smtClean="0"/>
              <a:t>Ako pozvani nasljednik ne prihvati nasljedstvo, njegov dio prirasta razmjerno dijelovima ostalih sunasljednika.</a:t>
            </a:r>
          </a:p>
          <a:p>
            <a:r>
              <a:rPr lang="bs-Latn-BA" dirty="0" smtClean="0"/>
              <a:t>Tek je pretor postupno počeo dopuštati prenos delacije.</a:t>
            </a:r>
          </a:p>
          <a:p>
            <a:r>
              <a:rPr lang="bs-Latn-BA" dirty="0" smtClean="0"/>
              <a:t>U razdoblju između pripada i prihvata ostavina je bez gospodara, pa se naziva ležeća ostavina (</a:t>
            </a:r>
            <a:r>
              <a:rPr lang="bs-Latn-BA" i="1" dirty="0" smtClean="0"/>
              <a:t>hereditas iacens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7126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Posljedice stjecanja nasljedstva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Nasljednik je stupao u sva nasljediva prava i obaveze umrlog.</a:t>
            </a:r>
          </a:p>
          <a:p>
            <a:r>
              <a:rPr lang="bs-Latn-BA" dirty="0" smtClean="0"/>
              <a:t>To znači da je obavezan platiti ostaviteljeve dugove.</a:t>
            </a:r>
          </a:p>
          <a:p>
            <a:r>
              <a:rPr lang="bs-Latn-BA" dirty="0" smtClean="0"/>
              <a:t>Nasljednik odgovarao ne samo naslijeđenom nego cjelokupnom imovinom.</a:t>
            </a:r>
          </a:p>
          <a:p>
            <a:r>
              <a:rPr lang="bs-Latn-BA" dirty="0" smtClean="0"/>
              <a:t>To je moglo dovesti u nepovoljan položaj ostavinske vjerovnike ako je nasljednik bio prezadužen.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74189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dirty="0" smtClean="0"/>
              <a:t>Da bi razriješio ovakvu situaciju pretor je uveo određena pravna sredstva:</a:t>
            </a:r>
          </a:p>
          <a:p>
            <a:endParaRPr lang="bs-Latn-BA" dirty="0"/>
          </a:p>
          <a:p>
            <a:r>
              <a:rPr lang="bs-Latn-BA" i="1" dirty="0" smtClean="0"/>
              <a:t>Beneficium abstinendi </a:t>
            </a:r>
          </a:p>
          <a:p>
            <a:endParaRPr lang="bs-Latn-BA" dirty="0"/>
          </a:p>
          <a:p>
            <a:r>
              <a:rPr lang="bs-Latn-BA" i="1" dirty="0" smtClean="0"/>
              <a:t>Beneficium inventarii</a:t>
            </a:r>
          </a:p>
          <a:p>
            <a:endParaRPr lang="bs-Latn-BA" dirty="0"/>
          </a:p>
          <a:p>
            <a:r>
              <a:rPr lang="bs-Latn-BA" i="1" dirty="0" smtClean="0"/>
              <a:t>Beneficium separationis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197917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Pravna zaštita nasljednika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Nasljedniku kao univerzalnom sukcesoru pripadaju sve pojedinačne tužbe koje bi </a:t>
            </a:r>
            <a:r>
              <a:rPr lang="bs-Latn-BA" i="1" dirty="0" smtClean="0"/>
              <a:t>de cuius</a:t>
            </a:r>
            <a:r>
              <a:rPr lang="bs-Latn-BA" dirty="0" smtClean="0"/>
              <a:t> mogao podići da je živ.</a:t>
            </a:r>
          </a:p>
          <a:p>
            <a:r>
              <a:rPr lang="bs-Latn-BA" dirty="0" smtClean="0"/>
              <a:t>To su tzv. </a:t>
            </a:r>
            <a:r>
              <a:rPr lang="bs-Latn-BA" dirty="0"/>
              <a:t>s</a:t>
            </a:r>
            <a:r>
              <a:rPr lang="bs-Latn-BA" dirty="0" smtClean="0"/>
              <a:t>ingularne ili specijalne tužbe.</a:t>
            </a:r>
          </a:p>
          <a:p>
            <a:r>
              <a:rPr lang="bs-Latn-BA" dirty="0" smtClean="0"/>
              <a:t>Ako treća osoba odbija predati ostavinsku imovinu nasljedniku jer mu osporava nasljedno pravo i svojstvo nasljednika, civilni nasljednik mora podići tzv. </a:t>
            </a:r>
            <a:r>
              <a:rPr lang="bs-Latn-BA" i="1" dirty="0"/>
              <a:t>h</a:t>
            </a:r>
            <a:r>
              <a:rPr lang="bs-Latn-BA" i="1" dirty="0" smtClean="0"/>
              <a:t>ereditatis petitio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84585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Nasljednik po pretorskom pravu je imao na raspolaganju </a:t>
            </a:r>
            <a:r>
              <a:rPr lang="bs-Latn-BA" i="1" dirty="0" smtClean="0"/>
              <a:t>interdictum quorum bonorum</a:t>
            </a:r>
            <a:r>
              <a:rPr lang="bs-Latn-BA" dirty="0" smtClean="0"/>
              <a:t>, kojim je mogao zahtijevati posjed ostavinskih stvari.</a:t>
            </a:r>
          </a:p>
          <a:p>
            <a:endParaRPr lang="bs-Latn-BA" dirty="0"/>
          </a:p>
          <a:p>
            <a:r>
              <a:rPr lang="bs-Latn-BA" dirty="0" smtClean="0"/>
              <a:t>Nužni nasljednici koji su bili mimoiđeni u oporuci ili nisu dobili svoj zakonski dio, mogli su podići </a:t>
            </a:r>
            <a:r>
              <a:rPr lang="bs-Latn-BA" i="1" dirty="0" smtClean="0"/>
              <a:t>querella inofficiosi testamenti</a:t>
            </a:r>
            <a:r>
              <a:rPr lang="bs-Latn-BA" dirty="0" smtClean="0"/>
              <a:t>.</a:t>
            </a:r>
          </a:p>
          <a:p>
            <a:endParaRPr lang="bs-Latn-BA" dirty="0"/>
          </a:p>
          <a:p>
            <a:r>
              <a:rPr lang="bs-Latn-BA" dirty="0" smtClean="0"/>
              <a:t>Od razdoblja postklasičnog prava imali su i tužbu za dopunu nužnog nasljednog dijela (</a:t>
            </a:r>
            <a:r>
              <a:rPr lang="bs-Latn-BA" i="1" dirty="0" smtClean="0"/>
              <a:t>actio ad supplendam legitimam</a:t>
            </a:r>
            <a:r>
              <a:rPr lang="bs-Latn-BA" dirty="0" smtClean="0"/>
              <a:t>).</a:t>
            </a:r>
          </a:p>
          <a:p>
            <a:endParaRPr lang="bs-Latn-BA" dirty="0"/>
          </a:p>
          <a:p>
            <a:r>
              <a:rPr lang="bs-Latn-BA" dirty="0" smtClean="0"/>
              <a:t>Podjela ostavine među sunasljednicima i raskid njihovog suvlasničkog odnosa su obavljani putem </a:t>
            </a:r>
            <a:r>
              <a:rPr lang="bs-Latn-BA" i="1" dirty="0" smtClean="0"/>
              <a:t>actio familiae eriscundae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144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Opći elementi nasljednog prava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Nasljedno pravo (u objektivnom smislu) je skup pravnih normi kojima se reguliraju imovinskopravni odnosi poslije smrti neke osobe.</a:t>
            </a:r>
          </a:p>
          <a:p>
            <a:endParaRPr lang="bs-Latn-BA" dirty="0"/>
          </a:p>
          <a:p>
            <a:r>
              <a:rPr lang="bs-Latn-BA" dirty="0" smtClean="0"/>
              <a:t>Naljedno pravo (u subjektivnom smislu) ili pravo nasljeđivanja je pravo stupiti u imovinskopravne odnose umrle osobe.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4416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Nasljedno pravo zajedno sa stvarnim i obveznim spada u imovinsko pravo.</a:t>
            </a:r>
          </a:p>
          <a:p>
            <a:endParaRPr lang="bs-Latn-BA" dirty="0"/>
          </a:p>
          <a:p>
            <a:r>
              <a:rPr lang="bs-Latn-BA" dirty="0" smtClean="0"/>
              <a:t>Imovinska prava i imovinske obaveze ne prestaju smrću njihovog nositelja nego prelaze na nasljednike.</a:t>
            </a:r>
          </a:p>
          <a:p>
            <a:endParaRPr lang="bs-Latn-BA" dirty="0"/>
          </a:p>
          <a:p>
            <a:r>
              <a:rPr lang="bs-Latn-BA" dirty="0" smtClean="0"/>
              <a:t>Univerzalna sukcesija- stupanje nasljednika u sva prava koja je imao umrli.</a:t>
            </a:r>
          </a:p>
          <a:p>
            <a:endParaRPr lang="bs-Latn-BA" dirty="0"/>
          </a:p>
          <a:p>
            <a:r>
              <a:rPr lang="bs-Latn-BA" dirty="0" smtClean="0"/>
              <a:t>Predmetom nasljeđivanja ne mogu biti osobna prava koja prestaju smrću: javna prava, prava iz statusnih i obiteljskih odnosa, deliktne obveze na pasivnoj strani itd.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904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/>
          <a:lstStyle/>
          <a:p>
            <a:r>
              <a:rPr lang="bs-Latn-BA" dirty="0" smtClean="0"/>
              <a:t>Nasljedstvo (</a:t>
            </a:r>
            <a:r>
              <a:rPr lang="bs-Latn-BA" i="1" dirty="0" smtClean="0"/>
              <a:t>hereditas</a:t>
            </a:r>
            <a:r>
              <a:rPr lang="bs-Latn-BA" dirty="0" smtClean="0"/>
              <a:t>) predstavlja skup imovinskih prava i obveza koje prelaze od umrle osobe na nasljednika.</a:t>
            </a:r>
          </a:p>
          <a:p>
            <a:endParaRPr lang="bs-Latn-BA" dirty="0"/>
          </a:p>
          <a:p>
            <a:r>
              <a:rPr lang="bs-Latn-BA" dirty="0" smtClean="0"/>
              <a:t>Termin </a:t>
            </a:r>
            <a:r>
              <a:rPr lang="bs-Latn-BA" i="1" dirty="0" smtClean="0"/>
              <a:t>hereditas</a:t>
            </a:r>
            <a:r>
              <a:rPr lang="bs-Latn-BA" dirty="0" smtClean="0"/>
              <a:t> obuhvata i ostavinu i nasljedstvo.</a:t>
            </a:r>
          </a:p>
          <a:p>
            <a:endParaRPr lang="bs-Latn-BA" dirty="0"/>
          </a:p>
          <a:p>
            <a:r>
              <a:rPr lang="bs-Latn-BA" dirty="0" smtClean="0"/>
              <a:t>Ostavitelj je označavan izrazima </a:t>
            </a:r>
            <a:r>
              <a:rPr lang="bs-Latn-BA" i="1" dirty="0" smtClean="0"/>
              <a:t>de cuius </a:t>
            </a:r>
            <a:r>
              <a:rPr lang="bs-Latn-BA" dirty="0" smtClean="0"/>
              <a:t>(onaj o čijem se naslijeđu radi), </a:t>
            </a:r>
            <a:r>
              <a:rPr lang="bs-Latn-BA" i="1" dirty="0" smtClean="0"/>
              <a:t>defunctus (</a:t>
            </a:r>
            <a:r>
              <a:rPr lang="bs-Latn-BA" dirty="0" smtClean="0"/>
              <a:t>onaj koji je prestao biti aktivan), a nasljednik prema civilnom pravu </a:t>
            </a:r>
            <a:r>
              <a:rPr lang="bs-Latn-BA" i="1" dirty="0" smtClean="0"/>
              <a:t>heres</a:t>
            </a:r>
            <a:r>
              <a:rPr lang="bs-Latn-BA" dirty="0" smtClean="0"/>
              <a:t>.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322226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dirty="0" smtClean="0"/>
              <a:t>Pravne osnove za stjecanje nasljedstva su zakon i oporuka.</a:t>
            </a:r>
          </a:p>
          <a:p>
            <a:endParaRPr lang="bs-Latn-BA" dirty="0"/>
          </a:p>
          <a:p>
            <a:r>
              <a:rPr lang="bs-Latn-BA" dirty="0" smtClean="0"/>
              <a:t>Kod oporučnog nasljeđivanja pozvanje nasljednika je prepušteno volji ostavitelja.</a:t>
            </a:r>
          </a:p>
          <a:p>
            <a:endParaRPr lang="bs-Latn-BA" dirty="0"/>
          </a:p>
          <a:p>
            <a:r>
              <a:rPr lang="bs-Latn-BA" dirty="0" smtClean="0"/>
              <a:t>Vremenom je stvoreno i tzv. </a:t>
            </a:r>
            <a:r>
              <a:rPr lang="bs-Latn-BA" dirty="0"/>
              <a:t>n</a:t>
            </a:r>
            <a:r>
              <a:rPr lang="bs-Latn-BA" dirty="0" smtClean="0"/>
              <a:t>užno nasljedno pravo- najbližim srodnicima zakonom priznato pravo na nužni dio.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4108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dirty="0" smtClean="0"/>
              <a:t>Bitno obilježje rimskog klasičnog nasljednog prava je usporedno postojanje nasljednog prava po civilnom i pretorskom pravu.</a:t>
            </a:r>
          </a:p>
          <a:p>
            <a:endParaRPr lang="bs-Latn-BA" dirty="0"/>
          </a:p>
          <a:p>
            <a:r>
              <a:rPr lang="bs-Latn-BA" dirty="0" smtClean="0"/>
              <a:t>Prema starom civilnom pravu na nasljeđivanje pozivani prvenstveno agnatski srodnici, u razdoblju klasičnog prava pretor poziva na nasljedstvo i osobe izvan agnatskog kruga (agnate i kognate), postklasično i Justinijanovo pravo na nasljedstvo pozivaju isključivo kognate.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269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bs-Latn-BA" dirty="0" smtClean="0"/>
              <a:t>Nasljeđivanje prema pretorskom pravu se naziva </a:t>
            </a:r>
            <a:r>
              <a:rPr lang="bs-Latn-BA" i="1" dirty="0" smtClean="0"/>
              <a:t>bonorum possesio</a:t>
            </a:r>
            <a:r>
              <a:rPr lang="bs-Latn-BA" dirty="0" smtClean="0"/>
              <a:t>.</a:t>
            </a:r>
          </a:p>
          <a:p>
            <a:endParaRPr lang="bs-Latn-BA" dirty="0"/>
          </a:p>
          <a:p>
            <a:r>
              <a:rPr lang="bs-Latn-BA" dirty="0" smtClean="0"/>
              <a:t>Nasljednik prema pretorskom pravu se naziva </a:t>
            </a:r>
            <a:r>
              <a:rPr lang="bs-Latn-BA" i="1" dirty="0" smtClean="0"/>
              <a:t>bonorum possessor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1095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Stjecanje nasljedstva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Da bi došlo do nasljeđivanja morale su se ispuniti određene pretpostavke:</a:t>
            </a:r>
          </a:p>
          <a:p>
            <a:r>
              <a:rPr lang="bs-Latn-BA" dirty="0" smtClean="0"/>
              <a:t>Smrt ostavitelja</a:t>
            </a:r>
          </a:p>
          <a:p>
            <a:r>
              <a:rPr lang="bs-Latn-BA" dirty="0" smtClean="0"/>
              <a:t>Sposobnost ostavitelja imati nasljednika</a:t>
            </a:r>
          </a:p>
          <a:p>
            <a:r>
              <a:rPr lang="bs-Latn-BA" dirty="0" smtClean="0"/>
              <a:t>Postojanje imovine koja je mogla biti predmetom nasljedstva</a:t>
            </a:r>
          </a:p>
          <a:p>
            <a:r>
              <a:rPr lang="bs-Latn-BA" dirty="0" smtClean="0"/>
              <a:t>Postojanje nasljednika i njegova sposobnost biti nasljednikom</a:t>
            </a:r>
          </a:p>
          <a:p>
            <a:r>
              <a:rPr lang="bs-Latn-BA" dirty="0" smtClean="0"/>
              <a:t>Način pozivanja na nasljedstvo (</a:t>
            </a:r>
            <a:r>
              <a:rPr lang="bs-Latn-BA" i="1" dirty="0" smtClean="0"/>
              <a:t>vocatio heredum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Pripad nasljedstva (</a:t>
            </a:r>
            <a:r>
              <a:rPr lang="bs-Latn-BA" i="1" dirty="0" smtClean="0"/>
              <a:t>delatio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Prihvat nasljedstva (</a:t>
            </a:r>
            <a:r>
              <a:rPr lang="bs-Latn-BA" i="1" dirty="0" smtClean="0"/>
              <a:t>acquisitio</a:t>
            </a:r>
            <a:r>
              <a:rPr lang="bs-Latn-BA" dirty="0" smtClean="0"/>
              <a:t>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529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Ostavitelj je fizička osoba koja je za života bila nositeljem otuđivih prava i obaveza.</a:t>
            </a:r>
          </a:p>
          <a:p>
            <a:r>
              <a:rPr lang="bs-Latn-BA" dirty="0" smtClean="0"/>
              <a:t>Ako se radilo o oporučnom pozivanju na nasljedstvo, ostavitelju je moralo biti priznato pravo putem oporuke raspolagati imovinom (</a:t>
            </a:r>
            <a:r>
              <a:rPr lang="bs-Latn-BA" i="1" dirty="0" smtClean="0"/>
              <a:t>testamenti actio factiva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Svojstvo nasljednika je mogla dobiti samo osoba koja je bila živa u momentu ostaviteljeve smrti (jedini izuzetak je za ostaviteljevo posmrče).</a:t>
            </a:r>
          </a:p>
          <a:p>
            <a:r>
              <a:rPr lang="bs-Latn-BA" dirty="0" smtClean="0"/>
              <a:t>Za oporučne nasljednike su mogle biti imenovane samo osobe koje su imale </a:t>
            </a:r>
            <a:r>
              <a:rPr lang="bs-Latn-BA" i="1" dirty="0" smtClean="0"/>
              <a:t>testamenti factio passiva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93841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951</TotalTime>
  <Words>966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Vrh</vt:lpstr>
      <vt:lpstr>Nasljedno pravo</vt:lpstr>
      <vt:lpstr>Opći elementi nasljednog prava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Stjecanje nasljedstva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Posljedice stjecanja nasljedstva</vt:lpstr>
      <vt:lpstr>PowerPoint Presentation</vt:lpstr>
      <vt:lpstr>Pravna zaštita nasljednika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ii</dc:title>
  <dc:creator/>
  <cp:lastModifiedBy>PFK2</cp:lastModifiedBy>
  <cp:revision>50</cp:revision>
  <dcterms:created xsi:type="dcterms:W3CDTF">2006-08-16T00:00:00Z</dcterms:created>
  <dcterms:modified xsi:type="dcterms:W3CDTF">2014-05-06T07:53:18Z</dcterms:modified>
</cp:coreProperties>
</file>