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42" r:id="rId2"/>
    <p:sldId id="343" r:id="rId3"/>
    <p:sldId id="344" r:id="rId4"/>
    <p:sldId id="345" r:id="rId5"/>
    <p:sldId id="346" r:id="rId6"/>
    <p:sldId id="347" r:id="rId7"/>
    <p:sldId id="348" r:id="rId8"/>
    <p:sldId id="349" r:id="rId9"/>
    <p:sldId id="350" r:id="rId10"/>
    <p:sldId id="351" r:id="rId11"/>
    <p:sldId id="352" r:id="rId12"/>
    <p:sldId id="353" r:id="rId13"/>
    <p:sldId id="354" r:id="rId14"/>
    <p:sldId id="355" r:id="rId15"/>
    <p:sldId id="356" r:id="rId16"/>
    <p:sldId id="357" r:id="rId17"/>
    <p:sldId id="359" r:id="rId18"/>
    <p:sldId id="360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7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naslo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slov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bs-Latn-BA" smtClean="0"/>
              <a:t>Kliknite da uredite stilove prototipa naslova</a:t>
            </a:r>
            <a:endParaRPr kumimoji="0" lang="en-US"/>
          </a:p>
        </p:txBody>
      </p:sp>
      <p:sp>
        <p:nvSpPr>
          <p:cNvPr id="28" name="Čuvar mjesta podataka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5/6/2014</a:t>
            </a:fld>
            <a:endParaRPr lang="en-US"/>
          </a:p>
        </p:txBody>
      </p:sp>
      <p:sp>
        <p:nvSpPr>
          <p:cNvPr id="17" name="Čuvar mjesta podnožja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Čuvar mjesta broja slajda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Podnaslov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bs-Latn-BA" smtClean="0"/>
              <a:t>Kliknite da dodate stil podnaslova prototipa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vertikaln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bs-Latn-BA" smtClean="0"/>
              <a:t>Kliknite da uredite stilove prototipa naslova</a:t>
            </a:r>
            <a:endParaRPr kumimoji="0" lang="en-US"/>
          </a:p>
        </p:txBody>
      </p:sp>
      <p:sp>
        <p:nvSpPr>
          <p:cNvPr id="3" name="Čuvar mjesta vertikaln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bs-Latn-BA" smtClean="0"/>
              <a:t>Kliknite da uredite stilove teksta prototipa</a:t>
            </a:r>
          </a:p>
          <a:p>
            <a:pPr lvl="1" eaLnBrk="1" latinLnBrk="0" hangingPunct="1"/>
            <a:r>
              <a:rPr lang="bs-Latn-BA" smtClean="0"/>
              <a:t>Drugi nivo</a:t>
            </a:r>
          </a:p>
          <a:p>
            <a:pPr lvl="2" eaLnBrk="1" latinLnBrk="0" hangingPunct="1"/>
            <a:r>
              <a:rPr lang="bs-Latn-BA" smtClean="0"/>
              <a:t>Treći nivo</a:t>
            </a:r>
          </a:p>
          <a:p>
            <a:pPr lvl="3" eaLnBrk="1" latinLnBrk="0" hangingPunct="1"/>
            <a:r>
              <a:rPr lang="bs-Latn-BA" smtClean="0"/>
              <a:t>Četvrti nivo</a:t>
            </a:r>
          </a:p>
          <a:p>
            <a:pPr lvl="4" eaLnBrk="1" latinLnBrk="0" hangingPunct="1"/>
            <a:r>
              <a:rPr lang="bs-Latn-BA" smtClean="0"/>
              <a:t>Peti nivo</a:t>
            </a:r>
            <a:endParaRPr kumimoji="0" lang="en-US"/>
          </a:p>
        </p:txBody>
      </p:sp>
      <p:sp>
        <p:nvSpPr>
          <p:cNvPr id="4" name="Čuvar mjesta podatak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5/6/2014</a:t>
            </a:fld>
            <a:endParaRPr lang="en-US"/>
          </a:p>
        </p:txBody>
      </p:sp>
      <p:sp>
        <p:nvSpPr>
          <p:cNvPr id="5" name="Čuvar mjesta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Čuvar mjesta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n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bs-Latn-BA" smtClean="0"/>
              <a:t>Kliknite da uredite stilove prototipa naslova</a:t>
            </a:r>
            <a:endParaRPr kumimoji="0" lang="en-US"/>
          </a:p>
        </p:txBody>
      </p:sp>
      <p:sp>
        <p:nvSpPr>
          <p:cNvPr id="3" name="Čuvar mjesta vertikaln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bs-Latn-BA" smtClean="0"/>
              <a:t>Kliknite da uredite stilove teksta prototipa</a:t>
            </a:r>
          </a:p>
          <a:p>
            <a:pPr lvl="1" eaLnBrk="1" latinLnBrk="0" hangingPunct="1"/>
            <a:r>
              <a:rPr lang="bs-Latn-BA" smtClean="0"/>
              <a:t>Drugi nivo</a:t>
            </a:r>
          </a:p>
          <a:p>
            <a:pPr lvl="2" eaLnBrk="1" latinLnBrk="0" hangingPunct="1"/>
            <a:r>
              <a:rPr lang="bs-Latn-BA" smtClean="0"/>
              <a:t>Treći nivo</a:t>
            </a:r>
          </a:p>
          <a:p>
            <a:pPr lvl="3" eaLnBrk="1" latinLnBrk="0" hangingPunct="1"/>
            <a:r>
              <a:rPr lang="bs-Latn-BA" smtClean="0"/>
              <a:t>Četvrti nivo</a:t>
            </a:r>
          </a:p>
          <a:p>
            <a:pPr lvl="4" eaLnBrk="1" latinLnBrk="0" hangingPunct="1"/>
            <a:r>
              <a:rPr lang="bs-Latn-BA" smtClean="0"/>
              <a:t>Peti nivo</a:t>
            </a:r>
            <a:endParaRPr kumimoji="0" lang="en-US"/>
          </a:p>
        </p:txBody>
      </p:sp>
      <p:sp>
        <p:nvSpPr>
          <p:cNvPr id="4" name="Čuvar mjesta podatak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5/6/2014</a:t>
            </a:fld>
            <a:endParaRPr lang="en-US"/>
          </a:p>
        </p:txBody>
      </p:sp>
      <p:sp>
        <p:nvSpPr>
          <p:cNvPr id="5" name="Čuvar mjesta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Čuvar mjesta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bs-Latn-BA" smtClean="0"/>
              <a:t>Kliknite da uredite stilove prototipa naslova</a:t>
            </a:r>
            <a:endParaRPr kumimoji="0" lang="en-US"/>
          </a:p>
        </p:txBody>
      </p:sp>
      <p:sp>
        <p:nvSpPr>
          <p:cNvPr id="3" name="Čuvar mjesta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bs-Latn-BA" smtClean="0"/>
              <a:t>Kliknite da uredite stilove teksta prototipa</a:t>
            </a:r>
          </a:p>
          <a:p>
            <a:pPr lvl="1" eaLnBrk="1" latinLnBrk="0" hangingPunct="1"/>
            <a:r>
              <a:rPr lang="bs-Latn-BA" smtClean="0"/>
              <a:t>Drugi nivo</a:t>
            </a:r>
          </a:p>
          <a:p>
            <a:pPr lvl="2" eaLnBrk="1" latinLnBrk="0" hangingPunct="1"/>
            <a:r>
              <a:rPr lang="bs-Latn-BA" smtClean="0"/>
              <a:t>Treći nivo</a:t>
            </a:r>
          </a:p>
          <a:p>
            <a:pPr lvl="3" eaLnBrk="1" latinLnBrk="0" hangingPunct="1"/>
            <a:r>
              <a:rPr lang="bs-Latn-BA" smtClean="0"/>
              <a:t>Četvrti nivo</a:t>
            </a:r>
          </a:p>
          <a:p>
            <a:pPr lvl="4" eaLnBrk="1" latinLnBrk="0" hangingPunct="1"/>
            <a:r>
              <a:rPr lang="bs-Latn-BA" smtClean="0"/>
              <a:t>Peti nivo</a:t>
            </a:r>
            <a:endParaRPr kumimoji="0" lang="en-US"/>
          </a:p>
        </p:txBody>
      </p:sp>
      <p:sp>
        <p:nvSpPr>
          <p:cNvPr id="4" name="Čuvar mjesta podatak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5/6/2014</a:t>
            </a:fld>
            <a:endParaRPr lang="en-US"/>
          </a:p>
        </p:txBody>
      </p:sp>
      <p:sp>
        <p:nvSpPr>
          <p:cNvPr id="5" name="Čuvar mjesta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Čuvar mjesta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lomk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bs-Latn-BA" smtClean="0"/>
              <a:t>Kliknite da uredite stilove prototipa naslova</a:t>
            </a:r>
            <a:endParaRPr kumimoji="0" lang="en-US"/>
          </a:p>
        </p:txBody>
      </p:sp>
      <p:sp>
        <p:nvSpPr>
          <p:cNvPr id="3" name="Čuvar mjesta teksta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bs-Latn-BA" smtClean="0"/>
              <a:t>Kliknite da uredite stilove teksta prototipa</a:t>
            </a:r>
          </a:p>
        </p:txBody>
      </p:sp>
      <p:sp>
        <p:nvSpPr>
          <p:cNvPr id="4" name="Čuvar mjesta podatak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5/6/2014</a:t>
            </a:fld>
            <a:endParaRPr lang="en-US"/>
          </a:p>
        </p:txBody>
      </p:sp>
      <p:sp>
        <p:nvSpPr>
          <p:cNvPr id="5" name="Čuvar mjesta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Čuvar mjesta broja slajda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Naslov i 2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bs-Latn-BA" smtClean="0"/>
              <a:t>Kliknite da uredite stilove prototipa naslova</a:t>
            </a:r>
            <a:endParaRPr kumimoji="0" lang="en-US"/>
          </a:p>
        </p:txBody>
      </p:sp>
      <p:sp>
        <p:nvSpPr>
          <p:cNvPr id="3" name="Čuvar mjesta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bs-Latn-BA" smtClean="0"/>
              <a:t>Kliknite da uredite stilove teksta prototipa</a:t>
            </a:r>
          </a:p>
          <a:p>
            <a:pPr lvl="1" eaLnBrk="1" latinLnBrk="0" hangingPunct="1"/>
            <a:r>
              <a:rPr lang="bs-Latn-BA" smtClean="0"/>
              <a:t>Drugi nivo</a:t>
            </a:r>
          </a:p>
          <a:p>
            <a:pPr lvl="2" eaLnBrk="1" latinLnBrk="0" hangingPunct="1"/>
            <a:r>
              <a:rPr lang="bs-Latn-BA" smtClean="0"/>
              <a:t>Treći nivo</a:t>
            </a:r>
          </a:p>
          <a:p>
            <a:pPr lvl="3" eaLnBrk="1" latinLnBrk="0" hangingPunct="1"/>
            <a:r>
              <a:rPr lang="bs-Latn-BA" smtClean="0"/>
              <a:t>Četvrti nivo</a:t>
            </a:r>
          </a:p>
          <a:p>
            <a:pPr lvl="4" eaLnBrk="1" latinLnBrk="0" hangingPunct="1"/>
            <a:r>
              <a:rPr lang="bs-Latn-BA" smtClean="0"/>
              <a:t>Peti nivo</a:t>
            </a:r>
            <a:endParaRPr kumimoji="0" lang="en-US"/>
          </a:p>
        </p:txBody>
      </p:sp>
      <p:sp>
        <p:nvSpPr>
          <p:cNvPr id="4" name="Čuvar mjesta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bs-Latn-BA" smtClean="0"/>
              <a:t>Kliknite da uredite stilove teksta prototipa</a:t>
            </a:r>
          </a:p>
          <a:p>
            <a:pPr lvl="1" eaLnBrk="1" latinLnBrk="0" hangingPunct="1"/>
            <a:r>
              <a:rPr lang="bs-Latn-BA" smtClean="0"/>
              <a:t>Drugi nivo</a:t>
            </a:r>
          </a:p>
          <a:p>
            <a:pPr lvl="2" eaLnBrk="1" latinLnBrk="0" hangingPunct="1"/>
            <a:r>
              <a:rPr lang="bs-Latn-BA" smtClean="0"/>
              <a:t>Treći nivo</a:t>
            </a:r>
          </a:p>
          <a:p>
            <a:pPr lvl="3" eaLnBrk="1" latinLnBrk="0" hangingPunct="1"/>
            <a:r>
              <a:rPr lang="bs-Latn-BA" smtClean="0"/>
              <a:t>Četvrti nivo</a:t>
            </a:r>
          </a:p>
          <a:p>
            <a:pPr lvl="4" eaLnBrk="1" latinLnBrk="0" hangingPunct="1"/>
            <a:r>
              <a:rPr lang="bs-Latn-BA" smtClean="0"/>
              <a:t>Peti nivo</a:t>
            </a:r>
            <a:endParaRPr kumimoji="0" lang="en-US"/>
          </a:p>
        </p:txBody>
      </p:sp>
      <p:sp>
        <p:nvSpPr>
          <p:cNvPr id="5" name="Čuvar mjesta podatak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5/6/2014</a:t>
            </a:fld>
            <a:endParaRPr lang="en-US"/>
          </a:p>
        </p:txBody>
      </p:sp>
      <p:sp>
        <p:nvSpPr>
          <p:cNvPr id="6" name="Čuvar mjesta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Čuvar mjesta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bs-Latn-BA" smtClean="0"/>
              <a:t>Kliknite da uredite stilove prototipa naslova</a:t>
            </a:r>
            <a:endParaRPr kumimoji="0" lang="en-US"/>
          </a:p>
        </p:txBody>
      </p:sp>
      <p:sp>
        <p:nvSpPr>
          <p:cNvPr id="3" name="Čuvar mjesta teksta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bs-Latn-BA" smtClean="0"/>
              <a:t>Kliknite da uredite stilove teksta prototipa</a:t>
            </a:r>
          </a:p>
        </p:txBody>
      </p:sp>
      <p:sp>
        <p:nvSpPr>
          <p:cNvPr id="4" name="Čuvar mjesta teksta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bs-Latn-BA" smtClean="0"/>
              <a:t>Kliknite da uredite stilove teksta prototipa</a:t>
            </a:r>
          </a:p>
        </p:txBody>
      </p:sp>
      <p:sp>
        <p:nvSpPr>
          <p:cNvPr id="5" name="Čuvar mjesta sadržaja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bs-Latn-BA" smtClean="0"/>
              <a:t>Kliknite da uredite stilove teksta prototipa</a:t>
            </a:r>
          </a:p>
          <a:p>
            <a:pPr lvl="1" eaLnBrk="1" latinLnBrk="0" hangingPunct="1"/>
            <a:r>
              <a:rPr lang="bs-Latn-BA" smtClean="0"/>
              <a:t>Drugi nivo</a:t>
            </a:r>
          </a:p>
          <a:p>
            <a:pPr lvl="2" eaLnBrk="1" latinLnBrk="0" hangingPunct="1"/>
            <a:r>
              <a:rPr lang="bs-Latn-BA" smtClean="0"/>
              <a:t>Treći nivo</a:t>
            </a:r>
          </a:p>
          <a:p>
            <a:pPr lvl="3" eaLnBrk="1" latinLnBrk="0" hangingPunct="1"/>
            <a:r>
              <a:rPr lang="bs-Latn-BA" smtClean="0"/>
              <a:t>Četvrti nivo</a:t>
            </a:r>
          </a:p>
          <a:p>
            <a:pPr lvl="4" eaLnBrk="1" latinLnBrk="0" hangingPunct="1"/>
            <a:r>
              <a:rPr lang="bs-Latn-BA" smtClean="0"/>
              <a:t>Peti nivo</a:t>
            </a:r>
            <a:endParaRPr kumimoji="0" lang="en-US"/>
          </a:p>
        </p:txBody>
      </p:sp>
      <p:sp>
        <p:nvSpPr>
          <p:cNvPr id="6" name="Čuvar mjesta sadržaja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bs-Latn-BA" smtClean="0"/>
              <a:t>Kliknite da uredite stilove teksta prototipa</a:t>
            </a:r>
          </a:p>
          <a:p>
            <a:pPr lvl="1" eaLnBrk="1" latinLnBrk="0" hangingPunct="1"/>
            <a:r>
              <a:rPr lang="bs-Latn-BA" smtClean="0"/>
              <a:t>Drugi nivo</a:t>
            </a:r>
          </a:p>
          <a:p>
            <a:pPr lvl="2" eaLnBrk="1" latinLnBrk="0" hangingPunct="1"/>
            <a:r>
              <a:rPr lang="bs-Latn-BA" smtClean="0"/>
              <a:t>Treći nivo</a:t>
            </a:r>
          </a:p>
          <a:p>
            <a:pPr lvl="3" eaLnBrk="1" latinLnBrk="0" hangingPunct="1"/>
            <a:r>
              <a:rPr lang="bs-Latn-BA" smtClean="0"/>
              <a:t>Četvrti nivo</a:t>
            </a:r>
          </a:p>
          <a:p>
            <a:pPr lvl="4" eaLnBrk="1" latinLnBrk="0" hangingPunct="1"/>
            <a:r>
              <a:rPr lang="bs-Latn-BA" smtClean="0"/>
              <a:t>Peti nivo</a:t>
            </a:r>
            <a:endParaRPr kumimoji="0" lang="en-US"/>
          </a:p>
        </p:txBody>
      </p:sp>
      <p:sp>
        <p:nvSpPr>
          <p:cNvPr id="7" name="Čuvar mjesta podatak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5/6/2014</a:t>
            </a:fld>
            <a:endParaRPr lang="en-US"/>
          </a:p>
        </p:txBody>
      </p:sp>
      <p:sp>
        <p:nvSpPr>
          <p:cNvPr id="8" name="Čuvar mjesta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Čuvar mjesta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bs-Latn-BA" smtClean="0"/>
              <a:t>Kliknite da uredite stilove prototipa naslova</a:t>
            </a:r>
            <a:endParaRPr kumimoji="0" lang="en-US"/>
          </a:p>
        </p:txBody>
      </p:sp>
      <p:sp>
        <p:nvSpPr>
          <p:cNvPr id="3" name="Čuvar mjesta podatak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5/6/2014</a:t>
            </a:fld>
            <a:endParaRPr lang="en-US"/>
          </a:p>
        </p:txBody>
      </p:sp>
      <p:sp>
        <p:nvSpPr>
          <p:cNvPr id="4" name="Čuvar mjesta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Čuvar mjesta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jesta podatak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5/6/2014</a:t>
            </a:fld>
            <a:endParaRPr lang="en-US"/>
          </a:p>
        </p:txBody>
      </p:sp>
      <p:sp>
        <p:nvSpPr>
          <p:cNvPr id="3" name="Čuvar mjesta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Čuvar mjesta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a opisom sli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bs-Latn-BA" smtClean="0"/>
              <a:t>Kliknite da uredite stilove prototipa naslova</a:t>
            </a:r>
            <a:endParaRPr kumimoji="0" lang="en-US"/>
          </a:p>
        </p:txBody>
      </p:sp>
      <p:sp>
        <p:nvSpPr>
          <p:cNvPr id="3" name="Čuvar mjesta teksta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bs-Latn-BA" smtClean="0"/>
              <a:t>Kliknite da uredite stilove teksta prototipa</a:t>
            </a:r>
          </a:p>
        </p:txBody>
      </p:sp>
      <p:sp>
        <p:nvSpPr>
          <p:cNvPr id="4" name="Čuvar mjesta sadržaja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bs-Latn-BA" smtClean="0"/>
              <a:t>Kliknite da uredite stilove teksta prototipa</a:t>
            </a:r>
          </a:p>
          <a:p>
            <a:pPr lvl="1" eaLnBrk="1" latinLnBrk="0" hangingPunct="1"/>
            <a:r>
              <a:rPr lang="bs-Latn-BA" smtClean="0"/>
              <a:t>Drugi nivo</a:t>
            </a:r>
          </a:p>
          <a:p>
            <a:pPr lvl="2" eaLnBrk="1" latinLnBrk="0" hangingPunct="1"/>
            <a:r>
              <a:rPr lang="bs-Latn-BA" smtClean="0"/>
              <a:t>Treći nivo</a:t>
            </a:r>
          </a:p>
          <a:p>
            <a:pPr lvl="3" eaLnBrk="1" latinLnBrk="0" hangingPunct="1"/>
            <a:r>
              <a:rPr lang="bs-Latn-BA" smtClean="0"/>
              <a:t>Četvrti nivo</a:t>
            </a:r>
          </a:p>
          <a:p>
            <a:pPr lvl="4" eaLnBrk="1" latinLnBrk="0" hangingPunct="1"/>
            <a:r>
              <a:rPr lang="bs-Latn-BA" smtClean="0"/>
              <a:t>Peti nivo</a:t>
            </a:r>
            <a:endParaRPr kumimoji="0" lang="en-US"/>
          </a:p>
        </p:txBody>
      </p:sp>
      <p:sp>
        <p:nvSpPr>
          <p:cNvPr id="5" name="Čuvar mjesta podatak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5/6/2014</a:t>
            </a:fld>
            <a:endParaRPr lang="en-US"/>
          </a:p>
        </p:txBody>
      </p:sp>
      <p:sp>
        <p:nvSpPr>
          <p:cNvPr id="6" name="Čuvar mjesta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Čuvar mjesta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a opisom sli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bs-Latn-BA" smtClean="0"/>
              <a:t>Kliknite da uredite stilove prototipa naslova</a:t>
            </a:r>
            <a:endParaRPr kumimoji="0" lang="en-US"/>
          </a:p>
        </p:txBody>
      </p:sp>
      <p:sp>
        <p:nvSpPr>
          <p:cNvPr id="3" name="Čuvar mjesta za slike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bs-Latn-BA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Klinite na ikonu da dodate sliku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Čuvar mjesta teksta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bs-Latn-BA" smtClean="0"/>
              <a:t>Kliknite da uredite stilove teksta prototipa</a:t>
            </a:r>
          </a:p>
        </p:txBody>
      </p:sp>
      <p:sp>
        <p:nvSpPr>
          <p:cNvPr id="5" name="Čuvar mjesta podatak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5/6/2014</a:t>
            </a:fld>
            <a:endParaRPr lang="en-US"/>
          </a:p>
        </p:txBody>
      </p:sp>
      <p:sp>
        <p:nvSpPr>
          <p:cNvPr id="6" name="Čuvar mjesta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Čuvar mjesta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Čuvar mjesta naslova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bs-Latn-BA" smtClean="0"/>
              <a:t>Kliknite da uredite stilove prototipa naslova</a:t>
            </a:r>
            <a:endParaRPr kumimoji="0" lang="en-US"/>
          </a:p>
        </p:txBody>
      </p:sp>
      <p:sp>
        <p:nvSpPr>
          <p:cNvPr id="13" name="Čuvar mjesta teksta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bs-Latn-BA" smtClean="0"/>
              <a:t>Kliknite da uredite stilove teksta prototipa</a:t>
            </a:r>
          </a:p>
          <a:p>
            <a:pPr lvl="1" eaLnBrk="1" latinLnBrk="0" hangingPunct="1"/>
            <a:r>
              <a:rPr kumimoji="0" lang="bs-Latn-BA" smtClean="0"/>
              <a:t>Drugi nivo</a:t>
            </a:r>
          </a:p>
          <a:p>
            <a:pPr lvl="2" eaLnBrk="1" latinLnBrk="0" hangingPunct="1"/>
            <a:r>
              <a:rPr kumimoji="0" lang="bs-Latn-BA" smtClean="0"/>
              <a:t>Treći nivo</a:t>
            </a:r>
          </a:p>
          <a:p>
            <a:pPr lvl="3" eaLnBrk="1" latinLnBrk="0" hangingPunct="1"/>
            <a:r>
              <a:rPr kumimoji="0" lang="bs-Latn-BA" smtClean="0"/>
              <a:t>Četvrti nivo</a:t>
            </a:r>
          </a:p>
          <a:p>
            <a:pPr lvl="4" eaLnBrk="1" latinLnBrk="0" hangingPunct="1"/>
            <a:r>
              <a:rPr kumimoji="0" lang="bs-Latn-BA" smtClean="0"/>
              <a:t>Peti nivo</a:t>
            </a:r>
            <a:endParaRPr kumimoji="0" lang="en-US"/>
          </a:p>
        </p:txBody>
      </p:sp>
      <p:sp>
        <p:nvSpPr>
          <p:cNvPr id="14" name="Čuvar mjesta podataka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5/6/2014</a:t>
            </a:fld>
            <a:endParaRPr lang="en-US"/>
          </a:p>
        </p:txBody>
      </p:sp>
      <p:sp>
        <p:nvSpPr>
          <p:cNvPr id="3" name="Čuvar mjesta podnožja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Čuvar mjesta broja slajda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6962"/>
          </a:xfrm>
        </p:spPr>
        <p:txBody>
          <a:bodyPr/>
          <a:lstStyle/>
          <a:p>
            <a:r>
              <a:rPr lang="bs-Latn-BA" dirty="0" smtClean="0"/>
              <a:t>Nasljedno pravo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23213966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699760"/>
          </a:xfrm>
        </p:spPr>
        <p:txBody>
          <a:bodyPr/>
          <a:lstStyle/>
          <a:p>
            <a:r>
              <a:rPr lang="bs-Latn-BA" dirty="0" smtClean="0"/>
              <a:t>Ostavina (</a:t>
            </a:r>
            <a:r>
              <a:rPr lang="bs-Latn-BA" i="1" dirty="0" smtClean="0"/>
              <a:t>hereditas</a:t>
            </a:r>
            <a:r>
              <a:rPr lang="bs-Latn-BA" dirty="0" smtClean="0"/>
              <a:t>) je skupina stvari sastavljena od svih nasljedivih imovinskih prava koja je ostavitelj imao u času smrti.</a:t>
            </a:r>
          </a:p>
          <a:p>
            <a:pPr marL="137160" indent="0">
              <a:buNone/>
            </a:pPr>
            <a:endParaRPr lang="bs-Latn-BA" dirty="0" smtClean="0"/>
          </a:p>
          <a:p>
            <a:r>
              <a:rPr lang="bs-Latn-BA" dirty="0" smtClean="0"/>
              <a:t>Za stjecanje nasljedstva pored navedenih pretpostavki, potrebno je da dođe do pozivanja na nasljedstvo (</a:t>
            </a:r>
            <a:r>
              <a:rPr lang="bs-Latn-BA" i="1" dirty="0" smtClean="0"/>
              <a:t>delatio</a:t>
            </a:r>
            <a:r>
              <a:rPr lang="bs-Latn-BA" dirty="0" smtClean="0"/>
              <a:t>) ili pripada nasljedstva.</a:t>
            </a:r>
          </a:p>
          <a:p>
            <a:pPr marL="137160" indent="0">
              <a:buNone/>
            </a:pPr>
            <a:endParaRPr lang="bs-Latn-BA" dirty="0" smtClean="0"/>
          </a:p>
          <a:p>
            <a:r>
              <a:rPr lang="bs-Latn-BA" dirty="0" smtClean="0"/>
              <a:t>Samom delacijom pozvani nasljednik još uvijek ne stiče nasljedstvo jer je potreban još i prihvat nasljedstva (</a:t>
            </a:r>
            <a:r>
              <a:rPr lang="bs-Latn-BA" i="1" dirty="0" smtClean="0"/>
              <a:t>acquisitio</a:t>
            </a:r>
            <a:r>
              <a:rPr lang="bs-Latn-BA" dirty="0" smtClean="0"/>
              <a:t>).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4517997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623560"/>
          </a:xfrm>
        </p:spPr>
        <p:txBody>
          <a:bodyPr/>
          <a:lstStyle/>
          <a:p>
            <a:r>
              <a:rPr lang="bs-Latn-BA" i="1" dirty="0" smtClean="0"/>
              <a:t>Heredes sui et necessarii </a:t>
            </a:r>
            <a:r>
              <a:rPr lang="bs-Latn-BA" dirty="0" smtClean="0"/>
              <a:t>su bile osobe koje su se nalazile pod neposrednom vlašću ostavitelja u trenutku njegove smrti.</a:t>
            </a:r>
          </a:p>
          <a:p>
            <a:r>
              <a:rPr lang="bs-Latn-BA" dirty="0" smtClean="0"/>
              <a:t>Ove osobe su sticale nasljedstvo </a:t>
            </a:r>
            <a:r>
              <a:rPr lang="bs-Latn-BA" i="1" dirty="0" smtClean="0"/>
              <a:t>ipso iure</a:t>
            </a:r>
            <a:r>
              <a:rPr lang="bs-Latn-BA" dirty="0" smtClean="0"/>
              <a:t> već časom delacije.</a:t>
            </a:r>
          </a:p>
          <a:p>
            <a:r>
              <a:rPr lang="bs-Latn-BA" dirty="0" smtClean="0"/>
              <a:t>Nisu mogle odbiti nasljedstvo, čak ni kada je bilo prezaduženo.</a:t>
            </a:r>
          </a:p>
          <a:p>
            <a:r>
              <a:rPr lang="bs-Latn-BA" dirty="0" smtClean="0"/>
              <a:t>Pretor im je kasnije dodijelio </a:t>
            </a:r>
            <a:r>
              <a:rPr lang="bs-Latn-BA" i="1" dirty="0" smtClean="0"/>
              <a:t>ius abstinendi</a:t>
            </a:r>
            <a:r>
              <a:rPr lang="bs-Latn-BA" dirty="0" smtClean="0"/>
              <a:t>- pravo odreći se prezaduženog nasljedstva, kao i </a:t>
            </a:r>
            <a:r>
              <a:rPr lang="bs-Latn-BA" i="1" dirty="0" smtClean="0"/>
              <a:t>beneficium inventarii</a:t>
            </a:r>
            <a:r>
              <a:rPr lang="bs-Latn-BA" dirty="0" smtClean="0"/>
              <a:t>- pravo sastaviti popis naslijeđenih dobara i odgovarati vjerovnicima ostavine samo u visini naslijeđene aktive.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36325512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004560"/>
          </a:xfrm>
        </p:spPr>
        <p:txBody>
          <a:bodyPr>
            <a:normAutofit fontScale="92500" lnSpcReduction="10000"/>
          </a:bodyPr>
          <a:lstStyle/>
          <a:p>
            <a:r>
              <a:rPr lang="bs-Latn-BA" i="1" dirty="0" smtClean="0"/>
              <a:t>Heredes voluntarii</a:t>
            </a:r>
            <a:r>
              <a:rPr lang="bs-Latn-BA" dirty="0" smtClean="0"/>
              <a:t> ili </a:t>
            </a:r>
            <a:r>
              <a:rPr lang="bs-Latn-BA" i="1" dirty="0" smtClean="0"/>
              <a:t>heredes extranei </a:t>
            </a:r>
            <a:r>
              <a:rPr lang="bs-Latn-BA" dirty="0" smtClean="0"/>
              <a:t>su nasljednici koji u času ostaviteljeve smrti nisu bili pod njegovom očinskom vlašću.</a:t>
            </a:r>
          </a:p>
          <a:p>
            <a:r>
              <a:rPr lang="bs-Latn-BA" dirty="0" smtClean="0"/>
              <a:t>Oni nisu morali prihvatiti nasljedstvo.</a:t>
            </a:r>
          </a:p>
          <a:p>
            <a:r>
              <a:rPr lang="bs-Latn-BA" dirty="0" smtClean="0"/>
              <a:t>Tražilo se da očituju volju o prihvatu nasljedstva (</a:t>
            </a:r>
            <a:r>
              <a:rPr lang="bs-Latn-BA" i="1" dirty="0" smtClean="0"/>
              <a:t>acquisitio hereditatis</a:t>
            </a:r>
            <a:r>
              <a:rPr lang="bs-Latn-BA" dirty="0" smtClean="0"/>
              <a:t>), što su mogli učiniti na tri načina:</a:t>
            </a:r>
          </a:p>
          <a:p>
            <a:r>
              <a:rPr lang="bs-Latn-BA" dirty="0" smtClean="0"/>
              <a:t>Svečanim formalističkim usmenim prihvatom (</a:t>
            </a:r>
            <a:r>
              <a:rPr lang="bs-Latn-BA" i="1" dirty="0" smtClean="0"/>
              <a:t>cura</a:t>
            </a:r>
            <a:r>
              <a:rPr lang="bs-Latn-BA" dirty="0" smtClean="0"/>
              <a:t>),</a:t>
            </a:r>
          </a:p>
          <a:p>
            <a:r>
              <a:rPr lang="bs-Latn-BA" dirty="0" smtClean="0"/>
              <a:t>Neformalnim prešutnim putem, kada se iz ponašanja može zaključiti da je prihvatio nasljedstvo (</a:t>
            </a:r>
            <a:r>
              <a:rPr lang="bs-Latn-BA" i="1" dirty="0" smtClean="0"/>
              <a:t>pro herede gestio</a:t>
            </a:r>
            <a:r>
              <a:rPr lang="bs-Latn-BA" dirty="0" smtClean="0"/>
              <a:t>)</a:t>
            </a:r>
          </a:p>
          <a:p>
            <a:r>
              <a:rPr lang="bs-Latn-BA" dirty="0" smtClean="0"/>
              <a:t>Izričitom neformalnom izjavom volje (</a:t>
            </a:r>
            <a:r>
              <a:rPr lang="bs-Latn-BA" i="1" dirty="0" smtClean="0"/>
              <a:t>aditio nuda voluntate</a:t>
            </a:r>
            <a:r>
              <a:rPr lang="bs-Latn-BA" dirty="0" smtClean="0"/>
              <a:t>)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24879142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775960"/>
          </a:xfrm>
        </p:spPr>
        <p:txBody>
          <a:bodyPr/>
          <a:lstStyle/>
          <a:p>
            <a:r>
              <a:rPr lang="bs-Latn-BA" dirty="0" smtClean="0"/>
              <a:t>Civilno pravo nije propisivalo rok za prihvat nasljedstva, ali je pretor određivao rok za razmišljanje (</a:t>
            </a:r>
            <a:r>
              <a:rPr lang="bs-Latn-BA" i="1" dirty="0" smtClean="0"/>
              <a:t>spatium deliberandi</a:t>
            </a:r>
            <a:r>
              <a:rPr lang="bs-Latn-BA" dirty="0" smtClean="0"/>
              <a:t>) koji je obično iznosio 100 dana. </a:t>
            </a:r>
          </a:p>
          <a:p>
            <a:r>
              <a:rPr lang="bs-Latn-BA" dirty="0" smtClean="0"/>
              <a:t>Ako se nasljednik u tom roku ne bi očitovao, smatralo se da je odbio nasljedstvo.</a:t>
            </a:r>
          </a:p>
          <a:p>
            <a:r>
              <a:rPr lang="bs-Latn-BA" dirty="0" smtClean="0"/>
              <a:t>Suprotno je rješenje Justinijanovog prava, po kojemu se pretpostavlja da ga je prihvatio.</a:t>
            </a:r>
          </a:p>
          <a:p>
            <a:r>
              <a:rPr lang="bs-Latn-BA" dirty="0" smtClean="0"/>
              <a:t>Odbijanje nasljedstva (repudiatio) se moglo izvršiti na bilo koji način i bilo je neopozivo.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462651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852160"/>
          </a:xfrm>
        </p:spPr>
        <p:txBody>
          <a:bodyPr/>
          <a:lstStyle/>
          <a:p>
            <a:r>
              <a:rPr lang="bs-Latn-BA" dirty="0" smtClean="0"/>
              <a:t>Pravo na prihvat nasljedstva se nije moglo prenijeti na drugoga, čak ni u slučaju smrti pozvanog nasljednika.</a:t>
            </a:r>
          </a:p>
          <a:p>
            <a:r>
              <a:rPr lang="bs-Latn-BA" dirty="0" smtClean="0"/>
              <a:t>Ako pozvani nasljednik ne prihvati nasljedstvo, njegov dio prirasta razmjerno dijelovima ostalih sunasljednika.</a:t>
            </a:r>
          </a:p>
          <a:p>
            <a:r>
              <a:rPr lang="bs-Latn-BA" dirty="0" smtClean="0"/>
              <a:t>Tek je pretor postupno počeo dopuštati prenos delacije.</a:t>
            </a:r>
          </a:p>
          <a:p>
            <a:r>
              <a:rPr lang="bs-Latn-BA" dirty="0" smtClean="0"/>
              <a:t>U razdoblju između pripada i prihvata ostavina je bez gospodara, pa se naziva ležeća ostavina (</a:t>
            </a:r>
            <a:r>
              <a:rPr lang="bs-Latn-BA" i="1" dirty="0" smtClean="0"/>
              <a:t>hereditas iacens</a:t>
            </a:r>
            <a:r>
              <a:rPr lang="bs-Latn-BA" dirty="0" smtClean="0"/>
              <a:t>).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26712693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s-Latn-BA" dirty="0" smtClean="0"/>
              <a:t>Posljedice stjecanja nasljedstva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s-Latn-BA" dirty="0" smtClean="0"/>
              <a:t>Nasljednik je stupao u sva nasljediva prava i obaveze umrlog.</a:t>
            </a:r>
          </a:p>
          <a:p>
            <a:r>
              <a:rPr lang="bs-Latn-BA" dirty="0" smtClean="0"/>
              <a:t>To znači da je obavezan platiti ostaviteljeve dugove.</a:t>
            </a:r>
          </a:p>
          <a:p>
            <a:r>
              <a:rPr lang="bs-Latn-BA" dirty="0" smtClean="0"/>
              <a:t>Nasljednik odgovarao ne samo naslijeđenom nego cjelokupnom imovinom.</a:t>
            </a:r>
          </a:p>
          <a:p>
            <a:r>
              <a:rPr lang="bs-Latn-BA" dirty="0" smtClean="0"/>
              <a:t>To je moglo dovesti u nepovoljan položaj ostavinske vjerovnike ako je nasljednik bio prezadužen.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42741890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623560"/>
          </a:xfrm>
        </p:spPr>
        <p:txBody>
          <a:bodyPr/>
          <a:lstStyle/>
          <a:p>
            <a:r>
              <a:rPr lang="bs-Latn-BA" dirty="0" smtClean="0"/>
              <a:t>Da bi razriješio ovakvu situaciju pretor je uveo određena pravna sredstva:</a:t>
            </a:r>
          </a:p>
          <a:p>
            <a:endParaRPr lang="bs-Latn-BA" dirty="0"/>
          </a:p>
          <a:p>
            <a:r>
              <a:rPr lang="bs-Latn-BA" i="1" dirty="0" smtClean="0"/>
              <a:t>Beneficium abstinendi </a:t>
            </a:r>
          </a:p>
          <a:p>
            <a:endParaRPr lang="bs-Latn-BA" dirty="0"/>
          </a:p>
          <a:p>
            <a:r>
              <a:rPr lang="bs-Latn-BA" i="1" dirty="0" smtClean="0"/>
              <a:t>Beneficium inventarii</a:t>
            </a:r>
          </a:p>
          <a:p>
            <a:endParaRPr lang="bs-Latn-BA" dirty="0"/>
          </a:p>
          <a:p>
            <a:r>
              <a:rPr lang="bs-Latn-BA" i="1" dirty="0" smtClean="0"/>
              <a:t>Beneficium separationis</a:t>
            </a:r>
            <a:endParaRPr lang="bs-Latn-BA" i="1" dirty="0"/>
          </a:p>
        </p:txBody>
      </p:sp>
    </p:spTree>
    <p:extLst>
      <p:ext uri="{BB962C8B-B14F-4D97-AF65-F5344CB8AC3E}">
        <p14:creationId xmlns:p14="http://schemas.microsoft.com/office/powerpoint/2010/main" val="1979174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Pravna zaštita nasljednika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s-Latn-BA" dirty="0" smtClean="0"/>
              <a:t>Nasljedniku kao univerzalnom sukcesoru pripadaju sve pojedinačne tužbe koje bi </a:t>
            </a:r>
            <a:r>
              <a:rPr lang="bs-Latn-BA" i="1" dirty="0" smtClean="0"/>
              <a:t>de cuius</a:t>
            </a:r>
            <a:r>
              <a:rPr lang="bs-Latn-BA" dirty="0" smtClean="0"/>
              <a:t> mogao podići da je živ.</a:t>
            </a:r>
          </a:p>
          <a:p>
            <a:r>
              <a:rPr lang="bs-Latn-BA" dirty="0" smtClean="0"/>
              <a:t>To su tzv. </a:t>
            </a:r>
            <a:r>
              <a:rPr lang="bs-Latn-BA" dirty="0"/>
              <a:t>s</a:t>
            </a:r>
            <a:r>
              <a:rPr lang="bs-Latn-BA" dirty="0" smtClean="0"/>
              <a:t>ingularne ili specijalne tužbe.</a:t>
            </a:r>
          </a:p>
          <a:p>
            <a:r>
              <a:rPr lang="bs-Latn-BA" dirty="0" smtClean="0"/>
              <a:t>Ako treća osoba odbija predati ostavinsku imovinu nasljedniku jer mu osporava nasljedno pravo i svojstvo nasljednika, civilni nasljednik mora podići tzv. </a:t>
            </a:r>
            <a:r>
              <a:rPr lang="bs-Latn-BA" i="1" dirty="0"/>
              <a:t>h</a:t>
            </a:r>
            <a:r>
              <a:rPr lang="bs-Latn-BA" i="1" dirty="0" smtClean="0"/>
              <a:t>ereditatis petitio</a:t>
            </a:r>
            <a:r>
              <a:rPr lang="bs-Latn-BA" dirty="0" smtClean="0"/>
              <a:t>.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21845852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623560"/>
          </a:xfrm>
        </p:spPr>
        <p:txBody>
          <a:bodyPr>
            <a:normAutofit fontScale="92500" lnSpcReduction="20000"/>
          </a:bodyPr>
          <a:lstStyle/>
          <a:p>
            <a:r>
              <a:rPr lang="bs-Latn-BA" dirty="0" smtClean="0"/>
              <a:t>Nasljednik po pretorskom pravu je imao na raspolaganju </a:t>
            </a:r>
            <a:r>
              <a:rPr lang="bs-Latn-BA" i="1" dirty="0" smtClean="0"/>
              <a:t>interdictum quorum bonorum</a:t>
            </a:r>
            <a:r>
              <a:rPr lang="bs-Latn-BA" dirty="0" smtClean="0"/>
              <a:t>, kojim je mogao zahtijevati posjed ostavinskih stvari.</a:t>
            </a:r>
          </a:p>
          <a:p>
            <a:endParaRPr lang="bs-Latn-BA" dirty="0"/>
          </a:p>
          <a:p>
            <a:r>
              <a:rPr lang="bs-Latn-BA" dirty="0" smtClean="0"/>
              <a:t>Nužni nasljednici koji su bili mimoiđeni u oporuci ili nisu dobili svoj zakonski dio, mogli su podići </a:t>
            </a:r>
            <a:r>
              <a:rPr lang="bs-Latn-BA" i="1" dirty="0" smtClean="0"/>
              <a:t>querella inofficiosi testamenti</a:t>
            </a:r>
            <a:r>
              <a:rPr lang="bs-Latn-BA" dirty="0" smtClean="0"/>
              <a:t>.</a:t>
            </a:r>
          </a:p>
          <a:p>
            <a:endParaRPr lang="bs-Latn-BA" dirty="0"/>
          </a:p>
          <a:p>
            <a:r>
              <a:rPr lang="bs-Latn-BA" dirty="0" smtClean="0"/>
              <a:t>Od razdoblja postklasičnog prava imali su i tužbu za dopunu nužnog nasljednog dijela (</a:t>
            </a:r>
            <a:r>
              <a:rPr lang="bs-Latn-BA" i="1" dirty="0" smtClean="0"/>
              <a:t>actio ad supplendam legitimam</a:t>
            </a:r>
            <a:r>
              <a:rPr lang="bs-Latn-BA" dirty="0" smtClean="0"/>
              <a:t>).</a:t>
            </a:r>
          </a:p>
          <a:p>
            <a:endParaRPr lang="bs-Latn-BA" dirty="0"/>
          </a:p>
          <a:p>
            <a:r>
              <a:rPr lang="bs-Latn-BA" dirty="0" smtClean="0"/>
              <a:t>Podjela ostavine među sunasljednicima i raskid njihovog suvlasničkog odnosa su obavljani putem </a:t>
            </a:r>
            <a:r>
              <a:rPr lang="bs-Latn-BA" i="1" dirty="0" smtClean="0"/>
              <a:t>actio familiae eriscundae</a:t>
            </a:r>
            <a:r>
              <a:rPr lang="bs-Latn-BA" dirty="0" smtClean="0"/>
              <a:t>.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35314425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s-Latn-BA" dirty="0" smtClean="0"/>
              <a:t>Opći elementi nasljednog prava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s-Latn-BA" dirty="0" smtClean="0"/>
              <a:t>Nasljedno pravo (u objektivnom smislu) je skup pravnih normi kojima se reguliraju imovinskopravni odnosi poslije smrti neke osobe.</a:t>
            </a:r>
          </a:p>
          <a:p>
            <a:endParaRPr lang="bs-Latn-BA" dirty="0"/>
          </a:p>
          <a:p>
            <a:r>
              <a:rPr lang="bs-Latn-BA" dirty="0" smtClean="0"/>
              <a:t>Naljedno pravo (u subjektivnom smislu) ili pravo nasljeđivanja je pravo stupiti u imovinskopravne odnose umrle osobe.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14441669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547360"/>
          </a:xfrm>
        </p:spPr>
        <p:txBody>
          <a:bodyPr>
            <a:normAutofit fontScale="92500" lnSpcReduction="20000"/>
          </a:bodyPr>
          <a:lstStyle/>
          <a:p>
            <a:r>
              <a:rPr lang="bs-Latn-BA" dirty="0" smtClean="0"/>
              <a:t>Nasljedno pravo zajedno sa stvarnim i obveznim spada u imovinsko pravo.</a:t>
            </a:r>
          </a:p>
          <a:p>
            <a:endParaRPr lang="bs-Latn-BA" dirty="0"/>
          </a:p>
          <a:p>
            <a:r>
              <a:rPr lang="bs-Latn-BA" dirty="0" smtClean="0"/>
              <a:t>Imovinska prava i imovinske obaveze ne prestaju smrću njihovog nositelja nego prelaze na nasljednike.</a:t>
            </a:r>
          </a:p>
          <a:p>
            <a:endParaRPr lang="bs-Latn-BA" dirty="0"/>
          </a:p>
          <a:p>
            <a:r>
              <a:rPr lang="bs-Latn-BA" dirty="0" smtClean="0"/>
              <a:t>Univerzalna sukcesija- stupanje nasljednika u sva prava koja je imao umrli.</a:t>
            </a:r>
          </a:p>
          <a:p>
            <a:endParaRPr lang="bs-Latn-BA" dirty="0"/>
          </a:p>
          <a:p>
            <a:r>
              <a:rPr lang="bs-Latn-BA" dirty="0" smtClean="0"/>
              <a:t>Predmetom nasljeđivanja ne mogu biti osobna prava koja prestaju smrću: javna prava, prava iz statusnih i obiteljskih odnosa, deliktne obveze na pasivnoj strani itd.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3890491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394960"/>
          </a:xfrm>
        </p:spPr>
        <p:txBody>
          <a:bodyPr/>
          <a:lstStyle/>
          <a:p>
            <a:r>
              <a:rPr lang="bs-Latn-BA" dirty="0" smtClean="0"/>
              <a:t>Nasljedstvo (</a:t>
            </a:r>
            <a:r>
              <a:rPr lang="bs-Latn-BA" i="1" dirty="0" smtClean="0"/>
              <a:t>hereditas</a:t>
            </a:r>
            <a:r>
              <a:rPr lang="bs-Latn-BA" dirty="0" smtClean="0"/>
              <a:t>) predstavlja skup imovinskih prava i obveza koje prelaze od umrle osobe na nasljednika.</a:t>
            </a:r>
          </a:p>
          <a:p>
            <a:endParaRPr lang="bs-Latn-BA" dirty="0"/>
          </a:p>
          <a:p>
            <a:r>
              <a:rPr lang="bs-Latn-BA" dirty="0" smtClean="0"/>
              <a:t>Termin </a:t>
            </a:r>
            <a:r>
              <a:rPr lang="bs-Latn-BA" i="1" dirty="0" smtClean="0"/>
              <a:t>hereditas</a:t>
            </a:r>
            <a:r>
              <a:rPr lang="bs-Latn-BA" dirty="0" smtClean="0"/>
              <a:t> obuhvata i ostavinu i nasljedstvo.</a:t>
            </a:r>
          </a:p>
          <a:p>
            <a:endParaRPr lang="bs-Latn-BA" dirty="0"/>
          </a:p>
          <a:p>
            <a:r>
              <a:rPr lang="bs-Latn-BA" dirty="0" smtClean="0"/>
              <a:t>Ostavitelj je označavan izrazima </a:t>
            </a:r>
            <a:r>
              <a:rPr lang="bs-Latn-BA" i="1" dirty="0" smtClean="0"/>
              <a:t>de cuius </a:t>
            </a:r>
            <a:r>
              <a:rPr lang="bs-Latn-BA" dirty="0" smtClean="0"/>
              <a:t>(onaj o čijem se naslijeđu radi), </a:t>
            </a:r>
            <a:r>
              <a:rPr lang="bs-Latn-BA" i="1" dirty="0" smtClean="0"/>
              <a:t>defunctus (</a:t>
            </a:r>
            <a:r>
              <a:rPr lang="bs-Latn-BA" dirty="0" smtClean="0"/>
              <a:t>onaj koji je prestao biti aktivan), a nasljednik prema civilnom pravu </a:t>
            </a:r>
            <a:r>
              <a:rPr lang="bs-Latn-BA" i="1" dirty="0" smtClean="0"/>
              <a:t>heres</a:t>
            </a:r>
            <a:r>
              <a:rPr lang="bs-Latn-BA" dirty="0" smtClean="0"/>
              <a:t>.</a:t>
            </a:r>
            <a:endParaRPr lang="bs-Latn-BA" i="1" dirty="0"/>
          </a:p>
        </p:txBody>
      </p:sp>
    </p:spTree>
    <p:extLst>
      <p:ext uri="{BB962C8B-B14F-4D97-AF65-F5344CB8AC3E}">
        <p14:creationId xmlns:p14="http://schemas.microsoft.com/office/powerpoint/2010/main" val="32222636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623560"/>
          </a:xfrm>
        </p:spPr>
        <p:txBody>
          <a:bodyPr/>
          <a:lstStyle/>
          <a:p>
            <a:r>
              <a:rPr lang="bs-Latn-BA" dirty="0" smtClean="0"/>
              <a:t>Pravne osnove za stjecanje nasljedstva su zakon i oporuka.</a:t>
            </a:r>
          </a:p>
          <a:p>
            <a:endParaRPr lang="bs-Latn-BA" dirty="0"/>
          </a:p>
          <a:p>
            <a:r>
              <a:rPr lang="bs-Latn-BA" dirty="0" smtClean="0"/>
              <a:t>Kod oporučnog nasljeđivanja pozvanje nasljednika je prepušteno volji ostavitelja.</a:t>
            </a:r>
          </a:p>
          <a:p>
            <a:endParaRPr lang="bs-Latn-BA" dirty="0"/>
          </a:p>
          <a:p>
            <a:r>
              <a:rPr lang="bs-Latn-BA" dirty="0" smtClean="0"/>
              <a:t>Vremenom je stvoreno i tzv. </a:t>
            </a:r>
            <a:r>
              <a:rPr lang="bs-Latn-BA" dirty="0"/>
              <a:t>n</a:t>
            </a:r>
            <a:r>
              <a:rPr lang="bs-Latn-BA" dirty="0" smtClean="0"/>
              <a:t>užno nasljedno pravo- najbližim srodnicima zakonom priznato pravo na nužni dio.</a:t>
            </a:r>
          </a:p>
          <a:p>
            <a:endParaRPr lang="bs-Latn-BA" dirty="0"/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32410870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623560"/>
          </a:xfrm>
        </p:spPr>
        <p:txBody>
          <a:bodyPr/>
          <a:lstStyle/>
          <a:p>
            <a:r>
              <a:rPr lang="bs-Latn-BA" dirty="0" smtClean="0"/>
              <a:t>Bitno obilježje rimskog klasičnog nasljednog prava je usporedno postojanje nasljednog prava po civilnom i pretorskom pravu.</a:t>
            </a:r>
          </a:p>
          <a:p>
            <a:endParaRPr lang="bs-Latn-BA" dirty="0"/>
          </a:p>
          <a:p>
            <a:r>
              <a:rPr lang="bs-Latn-BA" dirty="0" smtClean="0"/>
              <a:t>Prema starom civilnom pravu na nasljeđivanje pozivani prvenstveno agnatski srodnici, u razdoblju klasičnog prava pretor poziva na nasljedstvo i osobe izvan agnatskog kruga (agnate i kognate), postklasično i Justinijanovo pravo na nasljedstvo pozivaju isključivo kognate. 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5269266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895600"/>
          </a:xfrm>
        </p:spPr>
        <p:txBody>
          <a:bodyPr/>
          <a:lstStyle/>
          <a:p>
            <a:r>
              <a:rPr lang="bs-Latn-BA" dirty="0" smtClean="0"/>
              <a:t>Nasljeđivanje prema pretorskom pravu se naziva </a:t>
            </a:r>
            <a:r>
              <a:rPr lang="bs-Latn-BA" i="1" dirty="0" smtClean="0"/>
              <a:t>bonorum possesio</a:t>
            </a:r>
            <a:r>
              <a:rPr lang="bs-Latn-BA" dirty="0" smtClean="0"/>
              <a:t>.</a:t>
            </a:r>
          </a:p>
          <a:p>
            <a:endParaRPr lang="bs-Latn-BA" dirty="0"/>
          </a:p>
          <a:p>
            <a:r>
              <a:rPr lang="bs-Latn-BA" dirty="0" smtClean="0"/>
              <a:t>Nasljednik prema pretorskom pravu se naziva </a:t>
            </a:r>
            <a:r>
              <a:rPr lang="bs-Latn-BA" i="1" dirty="0" smtClean="0"/>
              <a:t>bonorum possessor</a:t>
            </a:r>
            <a:r>
              <a:rPr lang="bs-Latn-BA" dirty="0" smtClean="0"/>
              <a:t>.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27109587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Stjecanje nasljedstva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61560"/>
          </a:xfrm>
        </p:spPr>
        <p:txBody>
          <a:bodyPr>
            <a:normAutofit fontScale="92500" lnSpcReduction="10000"/>
          </a:bodyPr>
          <a:lstStyle/>
          <a:p>
            <a:r>
              <a:rPr lang="bs-Latn-BA" dirty="0" smtClean="0"/>
              <a:t>Da bi došlo do nasljeđivanja morale su se ispuniti određene pretpostavke:</a:t>
            </a:r>
          </a:p>
          <a:p>
            <a:r>
              <a:rPr lang="bs-Latn-BA" dirty="0" smtClean="0"/>
              <a:t>Smrt ostavitelja</a:t>
            </a:r>
          </a:p>
          <a:p>
            <a:r>
              <a:rPr lang="bs-Latn-BA" dirty="0" smtClean="0"/>
              <a:t>Sposobnost ostavitelja imati nasljednika</a:t>
            </a:r>
          </a:p>
          <a:p>
            <a:r>
              <a:rPr lang="bs-Latn-BA" dirty="0" smtClean="0"/>
              <a:t>Postojanje imovine koja je mogla biti predmetom nasljedstva</a:t>
            </a:r>
          </a:p>
          <a:p>
            <a:r>
              <a:rPr lang="bs-Latn-BA" dirty="0" smtClean="0"/>
              <a:t>Postojanje nasljednika i njegova sposobnost biti nasljednikom</a:t>
            </a:r>
          </a:p>
          <a:p>
            <a:r>
              <a:rPr lang="bs-Latn-BA" dirty="0" smtClean="0"/>
              <a:t>Način pozivanja na nasljedstvo (</a:t>
            </a:r>
            <a:r>
              <a:rPr lang="bs-Latn-BA" i="1" dirty="0" smtClean="0"/>
              <a:t>vocatio heredum</a:t>
            </a:r>
            <a:r>
              <a:rPr lang="bs-Latn-BA" dirty="0" smtClean="0"/>
              <a:t>)</a:t>
            </a:r>
          </a:p>
          <a:p>
            <a:r>
              <a:rPr lang="bs-Latn-BA" dirty="0" smtClean="0"/>
              <a:t>Pripad nasljedstva (</a:t>
            </a:r>
            <a:r>
              <a:rPr lang="bs-Latn-BA" i="1" dirty="0" smtClean="0"/>
              <a:t>delatio</a:t>
            </a:r>
            <a:r>
              <a:rPr lang="bs-Latn-BA" dirty="0" smtClean="0"/>
              <a:t>)</a:t>
            </a:r>
          </a:p>
          <a:p>
            <a:r>
              <a:rPr lang="bs-Latn-BA" dirty="0" smtClean="0"/>
              <a:t>Prihvat nasljedstva (</a:t>
            </a:r>
            <a:r>
              <a:rPr lang="bs-Latn-BA" i="1" dirty="0" smtClean="0"/>
              <a:t>acquisitio</a:t>
            </a:r>
            <a:r>
              <a:rPr lang="bs-Latn-BA" dirty="0" smtClean="0"/>
              <a:t>)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3052950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547360"/>
          </a:xfrm>
        </p:spPr>
        <p:txBody>
          <a:bodyPr>
            <a:normAutofit lnSpcReduction="10000"/>
          </a:bodyPr>
          <a:lstStyle/>
          <a:p>
            <a:r>
              <a:rPr lang="bs-Latn-BA" dirty="0" smtClean="0"/>
              <a:t>Ostavitelj je fizička osoba koja je za života bila nositeljem otuđivih prava i obaveza.</a:t>
            </a:r>
          </a:p>
          <a:p>
            <a:r>
              <a:rPr lang="bs-Latn-BA" dirty="0" smtClean="0"/>
              <a:t>Ako se radilo o oporučnom pozivanju na nasljedstvo, ostavitelju je moralo biti priznato pravo putem oporuke raspolagati imovinom (</a:t>
            </a:r>
            <a:r>
              <a:rPr lang="bs-Latn-BA" i="1" dirty="0" smtClean="0"/>
              <a:t>testamenti actio factiva</a:t>
            </a:r>
            <a:r>
              <a:rPr lang="bs-Latn-BA" dirty="0" smtClean="0"/>
              <a:t>).</a:t>
            </a:r>
          </a:p>
          <a:p>
            <a:r>
              <a:rPr lang="bs-Latn-BA" dirty="0" smtClean="0"/>
              <a:t>Svojstvo nasljednika je mogla dobiti samo osoba koja je bila živa u momentu ostaviteljeve smrti (jedini izuzetak je za ostaviteljevo posmrče).</a:t>
            </a:r>
          </a:p>
          <a:p>
            <a:r>
              <a:rPr lang="bs-Latn-BA" dirty="0" smtClean="0"/>
              <a:t>Za oporučne nasljednike su mogle biti imenovane samo osobe koje su imale </a:t>
            </a:r>
            <a:r>
              <a:rPr lang="bs-Latn-BA" i="1" dirty="0" smtClean="0"/>
              <a:t>testamenti factio passiva</a:t>
            </a:r>
            <a:r>
              <a:rPr lang="bs-Latn-BA" dirty="0" smtClean="0"/>
              <a:t>.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18938416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rh">
  <a:themeElements>
    <a:clrScheme name="Vrh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Vrh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Vrh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951</TotalTime>
  <Words>966</Words>
  <Application>Microsoft Office PowerPoint</Application>
  <PresentationFormat>On-screen Show (4:3)</PresentationFormat>
  <Paragraphs>87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Vrh</vt:lpstr>
      <vt:lpstr>Nasljedno pravo</vt:lpstr>
      <vt:lpstr>Opći elementi nasljednog prava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Stjecanje nasljedstva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Posljedice stjecanja nasljedstva</vt:lpstr>
      <vt:lpstr>PowerPoint Presentation</vt:lpstr>
      <vt:lpstr>Pravna zaštita nasljednika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INSTITUCIJE RIMSKOG PRAVA ii</dc:title>
  <dc:creator/>
  <cp:lastModifiedBy>PFK2</cp:lastModifiedBy>
  <cp:revision>50</cp:revision>
  <dcterms:created xsi:type="dcterms:W3CDTF">2006-08-16T00:00:00Z</dcterms:created>
  <dcterms:modified xsi:type="dcterms:W3CDTF">2014-05-06T07:53:18Z</dcterms:modified>
</cp:coreProperties>
</file>