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28" name="Čuvar mjesta podatak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17" name="Čuvar mjesta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Čuvar mjesta broja slajd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s-Latn-BA" smtClean="0"/>
              <a:t>Kliknite da dodate stil podnaslova prototipa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5" name="Čuvar mjesta sadržaja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6" name="Čuvar mjesta sadržaja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7" name="Čuvar mjesta podatak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8" name="Čuvar mjesta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Čuvar mjesta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podatak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4" name="Čuvar mjesta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Čuvar mjesta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jesta podatak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3" name="Čuvar mjesta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Čuvar mjesta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sadržaja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za slik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bs-Latn-B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Klinite na ikonu da dodate sliku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Čuvar mjest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13" name="Čuvar mjesta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  <a:p>
            <a:pPr lvl="1" eaLnBrk="1" latinLnBrk="0" hangingPunct="1"/>
            <a:r>
              <a:rPr kumimoji="0" lang="bs-Latn-BA" smtClean="0"/>
              <a:t>Drugi nivo</a:t>
            </a:r>
          </a:p>
          <a:p>
            <a:pPr lvl="2" eaLnBrk="1" latinLnBrk="0" hangingPunct="1"/>
            <a:r>
              <a:rPr kumimoji="0" lang="bs-Latn-BA" smtClean="0"/>
              <a:t>Treći nivo</a:t>
            </a:r>
          </a:p>
          <a:p>
            <a:pPr lvl="3" eaLnBrk="1" latinLnBrk="0" hangingPunct="1"/>
            <a:r>
              <a:rPr kumimoji="0" lang="bs-Latn-BA" smtClean="0"/>
              <a:t>Četvrti nivo</a:t>
            </a:r>
          </a:p>
          <a:p>
            <a:pPr lvl="4" eaLnBrk="1" latinLnBrk="0" hangingPunct="1"/>
            <a:r>
              <a:rPr kumimoji="0" lang="bs-Latn-BA" smtClean="0"/>
              <a:t>Peti nivo</a:t>
            </a:r>
            <a:endParaRPr kumimoji="0" lang="en-US"/>
          </a:p>
        </p:txBody>
      </p:sp>
      <p:sp>
        <p:nvSpPr>
          <p:cNvPr id="14" name="Čuvar mjesta podatak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4/16/2014</a:t>
            </a:fld>
            <a:endParaRPr lang="en-US"/>
          </a:p>
        </p:txBody>
      </p:sp>
      <p:sp>
        <p:nvSpPr>
          <p:cNvPr id="3" name="Čuvar mjesta podnožja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Čuvar mjesta broja slajd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534400" cy="1630362"/>
          </a:xfrm>
        </p:spPr>
        <p:txBody>
          <a:bodyPr>
            <a:normAutofit fontScale="90000"/>
          </a:bodyPr>
          <a:lstStyle/>
          <a:p>
            <a:r>
              <a:rPr lang="bs-Latn-BA" dirty="0" smtClean="0"/>
              <a:t>Obaveze iz kvazikontrakata (</a:t>
            </a:r>
            <a:r>
              <a:rPr lang="bs-Latn-BA" i="1" dirty="0" smtClean="0"/>
              <a:t>OBLIGATIONES QUASO EX CONTRACTU)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75760"/>
          </a:xfrm>
        </p:spPr>
        <p:txBody>
          <a:bodyPr/>
          <a:lstStyle/>
          <a:p>
            <a:r>
              <a:rPr lang="bs-Latn-BA" dirty="0" smtClean="0"/>
              <a:t>Kvazikontrakti su obvezni odnosi.</a:t>
            </a:r>
          </a:p>
          <a:p>
            <a:endParaRPr lang="bs-Latn-BA" dirty="0"/>
          </a:p>
          <a:p>
            <a:r>
              <a:rPr lang="bs-Latn-BA" dirty="0" smtClean="0"/>
              <a:t>Zaštićeni posebnom tužbom.</a:t>
            </a:r>
          </a:p>
          <a:p>
            <a:endParaRPr lang="bs-Latn-BA" dirty="0"/>
          </a:p>
          <a:p>
            <a:r>
              <a:rPr lang="bs-Latn-BA" dirty="0" smtClean="0"/>
              <a:t>Nastali iz dopuštenih radnji, bez predhodne saglasnosti stranaka.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801671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75960"/>
          </a:xfrm>
        </p:spPr>
        <p:txBody>
          <a:bodyPr/>
          <a:lstStyle/>
          <a:p>
            <a:r>
              <a:rPr lang="bs-Latn-BA" i="1" u="sng" dirty="0" smtClean="0"/>
              <a:t>Condictio ob turpem vel iniustam causam </a:t>
            </a:r>
            <a:r>
              <a:rPr lang="bs-Latn-BA" u="sng" dirty="0" smtClean="0"/>
              <a:t>(stjecanje po nemoralnoj ili zabranjenoj osnovi)</a:t>
            </a:r>
          </a:p>
          <a:p>
            <a:r>
              <a:rPr lang="bs-Latn-BA" dirty="0" smtClean="0"/>
              <a:t>- ima za cilj vraćanje isplaćenoga po nemoralnoj ili pravno zabranjenoj osnovi.</a:t>
            </a:r>
          </a:p>
          <a:p>
            <a:r>
              <a:rPr lang="bs-Latn-BA" dirty="0" smtClean="0"/>
              <a:t>- nemoralnost mora postojati na strani primatelja, ali ne i onoga koji je isplatio</a:t>
            </a:r>
          </a:p>
          <a:p>
            <a:r>
              <a:rPr lang="bs-Latn-BA" dirty="0" smtClean="0"/>
              <a:t>- npr. deponent mora nešto platiti depozitaru kako bi dobio svoje stvari natrag.</a:t>
            </a:r>
          </a:p>
          <a:p>
            <a:r>
              <a:rPr lang="bs-Latn-BA" dirty="0" smtClean="0"/>
              <a:t>- ako je posao obostrano nemoralan ili zabranjen, ne može se kondikcijom tražiti povrat datoga.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818788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/>
          <a:lstStyle/>
          <a:p>
            <a:r>
              <a:rPr lang="bs-Latn-BA" u="sng" dirty="0" smtClean="0"/>
              <a:t>Condictio sine causa</a:t>
            </a:r>
          </a:p>
          <a:p>
            <a:r>
              <a:rPr lang="bs-Latn-BA" dirty="0" smtClean="0"/>
              <a:t>- može se upotrijebiti u različitim slučajevima bezrazložnog obogaćenja koji se nisu mogli svrstati ni u jednu od navedenih skupina</a:t>
            </a:r>
          </a:p>
          <a:p>
            <a:r>
              <a:rPr lang="bs-Latn-BA" dirty="0" smtClean="0"/>
              <a:t>- npr. </a:t>
            </a:r>
            <a:r>
              <a:rPr lang="bs-Latn-BA" dirty="0"/>
              <a:t>p</a:t>
            </a:r>
            <a:r>
              <a:rPr lang="bs-Latn-BA" dirty="0" smtClean="0"/>
              <a:t>ovrat onoga što je dato temeljem ništavog pravnog posla.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90850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Slučajna zajednica (</a:t>
            </a:r>
            <a:r>
              <a:rPr lang="bs-Latn-BA" i="1" dirty="0" smtClean="0"/>
              <a:t>communio incidens</a:t>
            </a:r>
            <a:r>
              <a:rPr lang="bs-Latn-BA" dirty="0" smtClean="0"/>
              <a:t>)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Obvezni odnos koji nastaje kada dvije ili više osoba bez svoje volje postanu suvlasnici neke stvari ili imovine.</a:t>
            </a:r>
          </a:p>
          <a:p>
            <a:endParaRPr lang="bs-Latn-BA" dirty="0"/>
          </a:p>
          <a:p>
            <a:r>
              <a:rPr lang="bs-Latn-BA" dirty="0" smtClean="0"/>
              <a:t>Obvezni odnos nastao bez predhodnog sporazuma stranaka (bez ugovora), a iz dopuštene radnje, svrstan je u kvazikontrakte.</a:t>
            </a:r>
          </a:p>
          <a:p>
            <a:endParaRPr lang="bs-Latn-BA" dirty="0"/>
          </a:p>
          <a:p>
            <a:r>
              <a:rPr lang="bs-Latn-BA" i="1" dirty="0" smtClean="0"/>
              <a:t>Actio familiae eriscundae, actium finium regundorum, actio communi dividundo</a:t>
            </a:r>
            <a:endParaRPr lang="bs-Latn-BA" i="1" dirty="0"/>
          </a:p>
        </p:txBody>
      </p:sp>
    </p:spTree>
    <p:extLst>
      <p:ext uri="{BB962C8B-B14F-4D97-AF65-F5344CB8AC3E}">
        <p14:creationId xmlns:p14="http://schemas.microsoft.com/office/powerpoint/2010/main" val="3854670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Obveze iz tutorstva (</a:t>
            </a:r>
            <a:r>
              <a:rPr lang="bs-Latn-BA" i="1" dirty="0" smtClean="0"/>
              <a:t>tutela</a:t>
            </a:r>
            <a:r>
              <a:rPr lang="bs-Latn-BA" dirty="0" smtClean="0"/>
              <a:t>)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61560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 smtClean="0"/>
              <a:t>Prestankom tutorstva nastaje obvezni odnos između tutora i pupile koji je, budući da je nastao bez volje pupile i bez dogovora između tutora i pupile, svrstan u kvazikontrakte.</a:t>
            </a:r>
          </a:p>
          <a:p>
            <a:endParaRPr lang="bs-Latn-BA" dirty="0"/>
          </a:p>
          <a:p>
            <a:r>
              <a:rPr lang="bs-Latn-BA" u="sng" dirty="0" smtClean="0"/>
              <a:t>Obaveze tutora:</a:t>
            </a:r>
          </a:p>
          <a:p>
            <a:r>
              <a:rPr lang="bs-Latn-BA" dirty="0" smtClean="0"/>
              <a:t>- vratiti štićeniku imovinu</a:t>
            </a:r>
          </a:p>
          <a:p>
            <a:r>
              <a:rPr lang="bs-Latn-BA" dirty="0" smtClean="0"/>
              <a:t>- položiti račun o upravljanju imovinom</a:t>
            </a:r>
          </a:p>
          <a:p>
            <a:r>
              <a:rPr lang="bs-Latn-BA" dirty="0" smtClean="0"/>
              <a:t>- naknaditi štetu do koje je došlo njegovom krivnjom</a:t>
            </a:r>
          </a:p>
          <a:p>
            <a:r>
              <a:rPr lang="bs-Latn-BA" dirty="0" smtClean="0"/>
              <a:t>- prenijeti potraživanja koja je za njega stekao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8013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/>
          <a:lstStyle/>
          <a:p>
            <a:r>
              <a:rPr lang="bs-Latn-BA" u="sng" dirty="0" smtClean="0"/>
              <a:t>Obaveze pupila:</a:t>
            </a:r>
          </a:p>
          <a:p>
            <a:endParaRPr lang="bs-Latn-BA" u="sng" dirty="0"/>
          </a:p>
          <a:p>
            <a:r>
              <a:rPr lang="bs-Latn-BA" dirty="0" smtClean="0"/>
              <a:t>- dužan preuzeti na sebe obveze proistekle iz tutorova poslovanja </a:t>
            </a:r>
          </a:p>
          <a:p>
            <a:r>
              <a:rPr lang="bs-Latn-BA" dirty="0" smtClean="0"/>
              <a:t>- naknaditi tutoru troškove koje je ovaj pretrpio upravljajući njegovom imovinom.</a:t>
            </a:r>
          </a:p>
          <a:p>
            <a:endParaRPr lang="bs-Latn-BA" dirty="0"/>
          </a:p>
          <a:p>
            <a:r>
              <a:rPr lang="bs-Latn-BA" u="sng" dirty="0" smtClean="0"/>
              <a:t>Ovaj obvezni odnos zaštićen je s </a:t>
            </a:r>
            <a:r>
              <a:rPr lang="bs-Latn-BA" i="1" u="sng" dirty="0" smtClean="0"/>
              <a:t>actio tutelae</a:t>
            </a:r>
            <a:r>
              <a:rPr lang="bs-Latn-BA" u="sng" dirty="0" smtClean="0"/>
              <a:t>.</a:t>
            </a:r>
            <a:endParaRPr lang="bs-Latn-BA" u="sng" dirty="0"/>
          </a:p>
        </p:txBody>
      </p:sp>
    </p:spTree>
    <p:extLst>
      <p:ext uri="{BB962C8B-B14F-4D97-AF65-F5344CB8AC3E}">
        <p14:creationId xmlns:p14="http://schemas.microsoft.com/office/powerpoint/2010/main" val="3588006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bs-Latn-BA" dirty="0" smtClean="0"/>
              <a:t>Obveze iz legata </a:t>
            </a:r>
            <a:r>
              <a:rPr lang="bs-Latn-BA" i="1" dirty="0" smtClean="0"/>
              <a:t>per damnationem</a:t>
            </a:r>
            <a:r>
              <a:rPr lang="bs-Latn-BA" dirty="0" smtClean="0"/>
              <a:t> (</a:t>
            </a:r>
            <a:r>
              <a:rPr lang="bs-Latn-BA" i="1" dirty="0" smtClean="0"/>
              <a:t>legatum per damnationem</a:t>
            </a:r>
            <a:r>
              <a:rPr lang="bs-Latn-BA" dirty="0" smtClean="0"/>
              <a:t>)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80560"/>
          </a:xfrm>
        </p:spPr>
        <p:txBody>
          <a:bodyPr>
            <a:normAutofit lnSpcReduction="10000"/>
          </a:bodyPr>
          <a:lstStyle/>
          <a:p>
            <a:r>
              <a:rPr lang="bs-Latn-BA" dirty="0" smtClean="0"/>
              <a:t>U momentu ostaviteljeve smrti nastaje obvezni odnos između nasljednika i legatara.</a:t>
            </a:r>
          </a:p>
          <a:p>
            <a:endParaRPr lang="bs-Latn-BA" dirty="0"/>
          </a:p>
          <a:p>
            <a:r>
              <a:rPr lang="bs-Latn-BA" dirty="0" smtClean="0"/>
              <a:t>Nasljednik je obvezan predati legiranu stvar legataru, što ovaj može zahtijevati s actio ex testamento.</a:t>
            </a:r>
          </a:p>
          <a:p>
            <a:endParaRPr lang="bs-Latn-BA" dirty="0"/>
          </a:p>
          <a:p>
            <a:r>
              <a:rPr lang="bs-Latn-BA" dirty="0" smtClean="0"/>
              <a:t>Obvezni odnos nastao bez predhodne suglasnosti volja stranaka i svrstan je u kvazikontrakte.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1494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dirty="0" smtClean="0"/>
              <a:t>Justinijanove Institucije (3, 27) poznaju sljedeće kvazikontrakte:</a:t>
            </a:r>
          </a:p>
          <a:p>
            <a:endParaRPr lang="bs-Latn-BA" dirty="0"/>
          </a:p>
          <a:p>
            <a:r>
              <a:rPr lang="bs-Latn-BA" dirty="0" smtClean="0"/>
              <a:t>Poslovodstvo bez naloga (</a:t>
            </a:r>
            <a:r>
              <a:rPr lang="bs-Latn-BA" i="1" dirty="0" smtClean="0"/>
              <a:t>negotiorum gestio</a:t>
            </a:r>
            <a:r>
              <a:rPr lang="bs-Latn-BA" dirty="0" smtClean="0"/>
              <a:t>)</a:t>
            </a:r>
          </a:p>
          <a:p>
            <a:r>
              <a:rPr lang="bs-Latn-BA" dirty="0" smtClean="0"/>
              <a:t>Stjecanje bez pravne osnove (</a:t>
            </a:r>
            <a:r>
              <a:rPr lang="bs-Latn-BA" i="1" dirty="0" smtClean="0"/>
              <a:t>condictio sine causa</a:t>
            </a:r>
            <a:r>
              <a:rPr lang="bs-Latn-BA" dirty="0" smtClean="0"/>
              <a:t>)</a:t>
            </a:r>
          </a:p>
          <a:p>
            <a:r>
              <a:rPr lang="bs-Latn-BA" dirty="0" smtClean="0"/>
              <a:t>Slučajnu zajednicu (</a:t>
            </a:r>
            <a:r>
              <a:rPr lang="bs-Latn-BA" i="1" dirty="0" smtClean="0"/>
              <a:t>communio incidens</a:t>
            </a:r>
            <a:r>
              <a:rPr lang="bs-Latn-BA" dirty="0" smtClean="0"/>
              <a:t>)</a:t>
            </a:r>
          </a:p>
          <a:p>
            <a:r>
              <a:rPr lang="bs-Latn-BA" dirty="0" smtClean="0"/>
              <a:t>Obaveze iz tutorstva (</a:t>
            </a:r>
            <a:r>
              <a:rPr lang="bs-Latn-BA" i="1" dirty="0" smtClean="0"/>
              <a:t>tutela</a:t>
            </a:r>
            <a:r>
              <a:rPr lang="bs-Latn-BA" dirty="0" smtClean="0"/>
              <a:t>)</a:t>
            </a:r>
          </a:p>
          <a:p>
            <a:r>
              <a:rPr lang="bs-Latn-BA" dirty="0" smtClean="0"/>
              <a:t>Obaveze nasljednika prema legataru postavljenom per damnationem (</a:t>
            </a:r>
            <a:r>
              <a:rPr lang="bs-Latn-BA" i="1" dirty="0" smtClean="0"/>
              <a:t>legatum per damnationem</a:t>
            </a:r>
            <a:r>
              <a:rPr lang="bs-Latn-BA" dirty="0" smtClean="0"/>
              <a:t>)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808575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Poslovodstvo bez naloga (</a:t>
            </a:r>
            <a:r>
              <a:rPr lang="bs-Latn-BA" i="1" dirty="0" smtClean="0"/>
              <a:t>negotiorum gestio</a:t>
            </a:r>
            <a:r>
              <a:rPr lang="bs-Latn-BA" dirty="0" smtClean="0"/>
              <a:t>)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Obvezni odnos.</a:t>
            </a:r>
          </a:p>
          <a:p>
            <a:endParaRPr lang="bs-Latn-BA" dirty="0"/>
          </a:p>
          <a:p>
            <a:r>
              <a:rPr lang="bs-Latn-BA" dirty="0" smtClean="0"/>
              <a:t>Nastaje tako što jedna stranka (poslovođa bez naloga- </a:t>
            </a:r>
            <a:r>
              <a:rPr lang="bs-Latn-BA" i="1" dirty="0" smtClean="0"/>
              <a:t>negotiorum gestor</a:t>
            </a:r>
            <a:r>
              <a:rPr lang="bs-Latn-BA" dirty="0" smtClean="0"/>
              <a:t>), obavlja fizičke ili pravne poslove druge stranke (gospodar posla ili </a:t>
            </a:r>
            <a:r>
              <a:rPr lang="bs-Latn-BA" i="1" dirty="0" smtClean="0"/>
              <a:t>dominus negotii</a:t>
            </a:r>
            <a:r>
              <a:rPr lang="bs-Latn-BA" dirty="0" smtClean="0"/>
              <a:t>) bez predhodnog naloga i sporazuma.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058770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dirty="0" smtClean="0"/>
              <a:t>Predmet poslovodstva bez naloga- obavljanje fizičkih i pravnih poslova, iznimno i upravljanje cjelokupnom imnovinom.</a:t>
            </a:r>
          </a:p>
          <a:p>
            <a:endParaRPr lang="bs-Latn-BA" dirty="0"/>
          </a:p>
          <a:p>
            <a:r>
              <a:rPr lang="bs-Latn-BA" dirty="0" smtClean="0"/>
              <a:t>Bitno je da se radi o obavljanju tuđeg posla- što je procjenjivano po objektivnim kriterijima.</a:t>
            </a:r>
          </a:p>
          <a:p>
            <a:endParaRPr lang="bs-Latn-BA" dirty="0"/>
          </a:p>
          <a:p>
            <a:r>
              <a:rPr lang="bs-Latn-BA" dirty="0" smtClean="0"/>
              <a:t>Od postklasičnog razdoblja traži se i subjektivna svijest da se radi o tuđem poslu (</a:t>
            </a:r>
            <a:r>
              <a:rPr lang="bs-Latn-BA" i="1" dirty="0" smtClean="0"/>
              <a:t>animus aliena negotia gerendi</a:t>
            </a:r>
            <a:r>
              <a:rPr lang="bs-Latn-BA" dirty="0" smtClean="0"/>
              <a:t>).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607790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75960"/>
          </a:xfrm>
        </p:spPr>
        <p:txBody>
          <a:bodyPr/>
          <a:lstStyle/>
          <a:p>
            <a:r>
              <a:rPr lang="bs-Latn-BA" dirty="0" smtClean="0"/>
              <a:t>Poduzeti posao ne smije biti rezultat nekog predhodnog sporazuma stranaka jer bi se tada radilo o ugovoru o nalogu (</a:t>
            </a:r>
            <a:r>
              <a:rPr lang="bs-Latn-BA" i="1" dirty="0" smtClean="0"/>
              <a:t>mandatum</a:t>
            </a:r>
            <a:r>
              <a:rPr lang="bs-Latn-BA" dirty="0" smtClean="0"/>
              <a:t>).</a:t>
            </a:r>
          </a:p>
          <a:p>
            <a:endParaRPr lang="bs-Latn-BA" dirty="0"/>
          </a:p>
          <a:p>
            <a:r>
              <a:rPr lang="bs-Latn-BA" dirty="0" smtClean="0"/>
              <a:t>Obavljanje posla mora biti korisno (</a:t>
            </a:r>
            <a:r>
              <a:rPr lang="bs-Latn-BA" i="1" dirty="0" smtClean="0"/>
              <a:t>utiliter</a:t>
            </a:r>
            <a:r>
              <a:rPr lang="bs-Latn-BA" dirty="0" smtClean="0"/>
              <a:t>) za gospodara posla.</a:t>
            </a:r>
          </a:p>
          <a:p>
            <a:endParaRPr lang="bs-Latn-BA" dirty="0"/>
          </a:p>
          <a:p>
            <a:r>
              <a:rPr lang="bs-Latn-BA" dirty="0" smtClean="0"/>
              <a:t>Korist se računa prema času kada je posao započet, što znači da se ne traži da i konačan rezultat bude uspješan.</a:t>
            </a:r>
          </a:p>
          <a:p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396165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28360"/>
          </a:xfrm>
        </p:spPr>
        <p:txBody>
          <a:bodyPr>
            <a:normAutofit lnSpcReduction="10000"/>
          </a:bodyPr>
          <a:lstStyle/>
          <a:p>
            <a:r>
              <a:rPr lang="bs-Latn-BA" dirty="0" smtClean="0">
                <a:solidFill>
                  <a:srgbClr val="FF0000"/>
                </a:solidFill>
              </a:rPr>
              <a:t>Prava i obaveze stranaka: </a:t>
            </a:r>
          </a:p>
          <a:p>
            <a:endParaRPr lang="bs-Latn-BA" dirty="0"/>
          </a:p>
          <a:p>
            <a:r>
              <a:rPr lang="bs-Latn-BA" u="sng" dirty="0" smtClean="0"/>
              <a:t>Poslovođa bez naloga:</a:t>
            </a:r>
          </a:p>
          <a:p>
            <a:r>
              <a:rPr lang="bs-Latn-BA" dirty="0" smtClean="0"/>
              <a:t>- obavezan započeti posao savjesno i uredno završiti</a:t>
            </a:r>
          </a:p>
          <a:p>
            <a:r>
              <a:rPr lang="bs-Latn-BA" dirty="0" smtClean="0"/>
              <a:t>- po završetku posla mora položiti račun gospodaru posla i prenijeti na njega sve što je stekao obavljajući tuđi posao (plodove, kamate).</a:t>
            </a:r>
          </a:p>
          <a:p>
            <a:r>
              <a:rPr lang="bs-Latn-BA" dirty="0" smtClean="0"/>
              <a:t>- ima pravo na naknadu nužnih i korisnih troškova, ali ne i luksuznih</a:t>
            </a:r>
          </a:p>
          <a:p>
            <a:r>
              <a:rPr lang="bs-Latn-BA" dirty="0" smtClean="0"/>
              <a:t>- nema pravo tražiti nagradu za izvršeni posao jer je </a:t>
            </a:r>
            <a:r>
              <a:rPr lang="bs-Latn-BA" i="1" dirty="0" smtClean="0"/>
              <a:t>negotiorum gestio </a:t>
            </a:r>
            <a:r>
              <a:rPr lang="bs-Latn-BA" dirty="0" smtClean="0"/>
              <a:t>besplatan pravni posao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666906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u="sng" dirty="0" smtClean="0"/>
              <a:t>Gospodar posla:</a:t>
            </a:r>
          </a:p>
          <a:p>
            <a:r>
              <a:rPr lang="bs-Latn-BA" dirty="0" smtClean="0"/>
              <a:t>- obavezan poslovođi bez naloga naknaditi nužne i korisne troškove i osloboditi ga svih preuzetih obaveza.</a:t>
            </a:r>
          </a:p>
          <a:p>
            <a:endParaRPr lang="bs-Latn-BA" dirty="0"/>
          </a:p>
          <a:p>
            <a:r>
              <a:rPr lang="bs-Latn-BA" dirty="0" smtClean="0"/>
              <a:t>Zaštita: </a:t>
            </a:r>
          </a:p>
          <a:p>
            <a:r>
              <a:rPr lang="bs-Latn-BA" i="1" dirty="0" smtClean="0"/>
              <a:t>Actio negotiorum gestorum</a:t>
            </a:r>
          </a:p>
          <a:p>
            <a:r>
              <a:rPr lang="bs-Latn-BA" i="1" dirty="0" smtClean="0"/>
              <a:t>Actio negotiorum gestorum directa</a:t>
            </a:r>
          </a:p>
          <a:p>
            <a:r>
              <a:rPr lang="bs-Latn-BA" i="1" dirty="0" smtClean="0"/>
              <a:t>Actio negotiorum gestorum contraria</a:t>
            </a:r>
            <a:endParaRPr lang="bs-Latn-BA" i="1" dirty="0"/>
          </a:p>
        </p:txBody>
      </p:sp>
    </p:spTree>
    <p:extLst>
      <p:ext uri="{BB962C8B-B14F-4D97-AF65-F5344CB8AC3E}">
        <p14:creationId xmlns:p14="http://schemas.microsoft.com/office/powerpoint/2010/main" val="1650579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Stjecanje bez pravne osnove (</a:t>
            </a:r>
            <a:r>
              <a:rPr lang="bs-Latn-BA" i="1" dirty="0" smtClean="0"/>
              <a:t>condictio sine causa</a:t>
            </a:r>
            <a:r>
              <a:rPr lang="bs-Latn-BA" dirty="0" smtClean="0"/>
              <a:t>)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Postoji ako neko bez pravne osnove stekne nešto iz imovine drugoga.</a:t>
            </a:r>
          </a:p>
          <a:p>
            <a:endParaRPr lang="bs-Latn-BA" dirty="0"/>
          </a:p>
          <a:p>
            <a:r>
              <a:rPr lang="bs-Latn-BA" i="1" u="sng" dirty="0" smtClean="0"/>
              <a:t>Condictio indebiti </a:t>
            </a:r>
            <a:r>
              <a:rPr lang="bs-Latn-BA" u="sng" dirty="0" smtClean="0"/>
              <a:t>(vraćanje nedugovanog)</a:t>
            </a:r>
          </a:p>
          <a:p>
            <a:r>
              <a:rPr lang="bs-Latn-BA" dirty="0" smtClean="0"/>
              <a:t>- kada neko u ispričivoj bludnji isplati drugome sumu novca ili preda druge stvari premda dug uistinu ne postoji, ili ne postoji prema osobi kojoj je isplaćeno.</a:t>
            </a:r>
          </a:p>
          <a:p>
            <a:r>
              <a:rPr lang="bs-Latn-BA" dirty="0" smtClean="0"/>
              <a:t>- Ako primatelj zna da dug ne postoji čini krađu (</a:t>
            </a:r>
            <a:r>
              <a:rPr lang="bs-Latn-BA" i="1" dirty="0" smtClean="0"/>
              <a:t>furtum</a:t>
            </a:r>
            <a:r>
              <a:rPr lang="bs-Latn-BA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86170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lnSpcReduction="10000"/>
          </a:bodyPr>
          <a:lstStyle/>
          <a:p>
            <a:r>
              <a:rPr lang="bs-Latn-BA" i="1" u="sng" dirty="0" smtClean="0"/>
              <a:t>Condictio causa data causa non secuta </a:t>
            </a:r>
            <a:r>
              <a:rPr lang="bs-Latn-BA" u="sng" dirty="0" smtClean="0"/>
              <a:t>(stjecanje s obzirom na osnovu koja se nije ostvarila)</a:t>
            </a:r>
          </a:p>
          <a:p>
            <a:r>
              <a:rPr lang="bs-Latn-BA" dirty="0" smtClean="0"/>
              <a:t>- postoji kada se traži povrat onoga što je neko dao u očekivanju nekog budućeg događaja koji je izostao.</a:t>
            </a:r>
          </a:p>
          <a:p>
            <a:r>
              <a:rPr lang="bs-Latn-BA" dirty="0" smtClean="0"/>
              <a:t>- npr. Dat je miraz a do braka nije došlo.</a:t>
            </a:r>
          </a:p>
          <a:p>
            <a:endParaRPr lang="bs-Latn-BA" dirty="0"/>
          </a:p>
          <a:p>
            <a:r>
              <a:rPr lang="bs-Latn-BA" i="1" u="sng" dirty="0" smtClean="0"/>
              <a:t>Condictio ob causan finitam </a:t>
            </a:r>
            <a:r>
              <a:rPr lang="bs-Latn-BA" u="sng" dirty="0" smtClean="0"/>
              <a:t>(stjecanje po osnovi koja je kasnije otpala)</a:t>
            </a:r>
          </a:p>
          <a:p>
            <a:r>
              <a:rPr lang="bs-Latn-BA" dirty="0" smtClean="0"/>
              <a:t>- Može se upotrijebiti u slučaju kada se traži povrat činidbe izvršene temeljem valjane pravne osnove koja je kasnije otpala.</a:t>
            </a:r>
          </a:p>
          <a:p>
            <a:r>
              <a:rPr lang="bs-Latn-BA" dirty="0" smtClean="0"/>
              <a:t>- npr. Povrat onoga što je darovano ako je darovanje poništeno zbog nezahvalnosti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888144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h">
  <a:themeElements>
    <a:clrScheme name="Vrh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h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h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652</TotalTime>
  <Words>821</Words>
  <Application>Microsoft Office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Vrh</vt:lpstr>
      <vt:lpstr>Obaveze iz kvazikontrakata (OBLIGATIONES QUASO EX CONTRACTU)</vt:lpstr>
      <vt:lpstr>PowerPoint Presentation</vt:lpstr>
      <vt:lpstr>Poslovodstvo bez naloga (negotiorum gestio)</vt:lpstr>
      <vt:lpstr>PowerPoint Presentation</vt:lpstr>
      <vt:lpstr>PowerPoint Presentation</vt:lpstr>
      <vt:lpstr>PowerPoint Presentation</vt:lpstr>
      <vt:lpstr>PowerPoint Presentation</vt:lpstr>
      <vt:lpstr>Stjecanje bez pravne osnove (condictio sine causa)</vt:lpstr>
      <vt:lpstr>PowerPoint Presentation</vt:lpstr>
      <vt:lpstr>PowerPoint Presentation</vt:lpstr>
      <vt:lpstr>PowerPoint Presentation</vt:lpstr>
      <vt:lpstr>Slučajna zajednica (communio incidens)</vt:lpstr>
      <vt:lpstr>Obveze iz tutorstva (tutela)</vt:lpstr>
      <vt:lpstr>PowerPoint Presentation</vt:lpstr>
      <vt:lpstr>Obveze iz legata per damnationem (legatum per damnationem)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ii</dc:title>
  <dc:creator/>
  <cp:lastModifiedBy>PFK2</cp:lastModifiedBy>
  <cp:revision>27</cp:revision>
  <dcterms:created xsi:type="dcterms:W3CDTF">2006-08-16T00:00:00Z</dcterms:created>
  <dcterms:modified xsi:type="dcterms:W3CDTF">2014-04-16T09:33:23Z</dcterms:modified>
</cp:coreProperties>
</file>