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6" autoAdjust="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28" name="Čuvar mjesta podatak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17" name="Čuvar mjesta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Čuvar mjesta broja slajd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s-Latn-BA" smtClean="0"/>
              <a:t>Kliknite da dodate stil podnaslova prototipa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sadržaja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7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Čuvar mjesta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podatak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4" name="Čuvar mjesta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Čuvar mjesta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jesta podatak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Čuvar mjesta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sadržaja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bs-Latn-B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Klinite na ikonu da dodate sliku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Čuvar mjest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13" name="Čuvar mjesta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  <a:p>
            <a:pPr lvl="1" eaLnBrk="1" latinLnBrk="0" hangingPunct="1"/>
            <a:r>
              <a:rPr kumimoji="0" lang="bs-Latn-BA" smtClean="0"/>
              <a:t>Drugi nivo</a:t>
            </a:r>
          </a:p>
          <a:p>
            <a:pPr lvl="2" eaLnBrk="1" latinLnBrk="0" hangingPunct="1"/>
            <a:r>
              <a:rPr kumimoji="0" lang="bs-Latn-BA" smtClean="0"/>
              <a:t>Treći nivo</a:t>
            </a:r>
          </a:p>
          <a:p>
            <a:pPr lvl="3" eaLnBrk="1" latinLnBrk="0" hangingPunct="1"/>
            <a:r>
              <a:rPr kumimoji="0" lang="bs-Latn-BA" smtClean="0"/>
              <a:t>Četvrti nivo</a:t>
            </a:r>
          </a:p>
          <a:p>
            <a:pPr lvl="4" eaLnBrk="1" latinLnBrk="0" hangingPunct="1"/>
            <a:r>
              <a:rPr kumimoji="0" lang="bs-Latn-BA" smtClean="0"/>
              <a:t>Peti nivo</a:t>
            </a:r>
            <a:endParaRPr kumimoji="0" lang="en-US"/>
          </a:p>
        </p:txBody>
      </p:sp>
      <p:sp>
        <p:nvSpPr>
          <p:cNvPr id="14" name="Čuvar mjesta podatak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5/1/2016</a:t>
            </a:fld>
            <a:endParaRPr lang="en-US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Čuvar mjesta broja slajd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INSTITUCIJE RIMSKOG PRAVA ii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Značajke kupoprodaje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b="1" dirty="0" smtClean="0"/>
              <a:t>Neformalan </a:t>
            </a:r>
            <a:r>
              <a:rPr lang="bs-Latn-BA" b="1" dirty="0" err="1" smtClean="0"/>
              <a:t>konsenzualan</a:t>
            </a:r>
            <a:r>
              <a:rPr lang="bs-Latn-BA" b="1" dirty="0" smtClean="0"/>
              <a:t> </a:t>
            </a:r>
            <a:r>
              <a:rPr lang="bs-Latn-BA" b="1" dirty="0" err="1" smtClean="0"/>
              <a:t>kontrakt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err="1" smtClean="0"/>
              <a:t>Kontrakt</a:t>
            </a:r>
            <a:r>
              <a:rPr lang="bs-Latn-BA" b="1" dirty="0" smtClean="0"/>
              <a:t> </a:t>
            </a:r>
            <a:r>
              <a:rPr lang="bs-Latn-BA" b="1" dirty="0" err="1" smtClean="0"/>
              <a:t>bonae</a:t>
            </a:r>
            <a:r>
              <a:rPr lang="bs-Latn-BA" b="1" dirty="0" smtClean="0"/>
              <a:t> </a:t>
            </a:r>
            <a:r>
              <a:rPr lang="bs-Latn-BA" b="1" dirty="0" err="1" smtClean="0"/>
              <a:t>fidei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Potpuno </a:t>
            </a:r>
            <a:r>
              <a:rPr lang="bs-Latn-BA" b="1" dirty="0" err="1" smtClean="0"/>
              <a:t>dvostrano</a:t>
            </a:r>
            <a:r>
              <a:rPr lang="bs-Latn-BA" b="1" dirty="0" smtClean="0"/>
              <a:t> obavezujući (</a:t>
            </a:r>
            <a:r>
              <a:rPr lang="bs-Latn-BA" b="1" dirty="0" err="1" smtClean="0"/>
              <a:t>sinalagmatični</a:t>
            </a:r>
            <a:r>
              <a:rPr lang="bs-Latn-BA" b="1" dirty="0" smtClean="0"/>
              <a:t>)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Naplatan</a:t>
            </a:r>
            <a:r>
              <a:rPr lang="bs-Latn-BA" b="1" dirty="0" smtClean="0"/>
              <a:t> pravni posao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Kauzalan</a:t>
            </a:r>
            <a:r>
              <a:rPr lang="bs-Latn-BA" b="1" dirty="0" smtClean="0"/>
              <a:t> pravni posao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Prava i obaveze stranaka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Nastaju prava i obaveze za obje strane</a:t>
            </a:r>
          </a:p>
          <a:p>
            <a:endParaRPr lang="bs-Latn-BA" b="1" dirty="0" smtClean="0"/>
          </a:p>
          <a:p>
            <a:r>
              <a:rPr lang="bs-Latn-BA" b="1" dirty="0" smtClean="0"/>
              <a:t>Obaveze stranaka ovisne jedna o drugoj (</a:t>
            </a:r>
            <a:r>
              <a:rPr lang="bs-Latn-BA" b="1" dirty="0" err="1" smtClean="0"/>
              <a:t>činidba</a:t>
            </a:r>
            <a:r>
              <a:rPr lang="bs-Latn-BA" b="1" dirty="0" smtClean="0"/>
              <a:t>- </a:t>
            </a:r>
            <a:r>
              <a:rPr lang="bs-Latn-BA" b="1" dirty="0" err="1" smtClean="0"/>
              <a:t>protučinidba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smtClean="0"/>
              <a:t>Prigovor </a:t>
            </a:r>
            <a:r>
              <a:rPr lang="bs-Latn-BA" b="1" i="1" dirty="0" err="1" smtClean="0"/>
              <a:t>exceptio</a:t>
            </a:r>
            <a:r>
              <a:rPr lang="bs-Latn-BA" b="1" i="1" dirty="0" smtClean="0"/>
              <a:t> non </a:t>
            </a:r>
            <a:r>
              <a:rPr lang="bs-Latn-BA" b="1" i="1" dirty="0" err="1" smtClean="0"/>
              <a:t>adimpleti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contractus</a:t>
            </a:r>
            <a:r>
              <a:rPr lang="bs-Latn-BA" b="1" i="1" dirty="0" smtClean="0"/>
              <a:t> </a:t>
            </a:r>
            <a:r>
              <a:rPr lang="bs-Latn-BA" b="1" dirty="0" smtClean="0"/>
              <a:t>(prigovor </a:t>
            </a:r>
            <a:r>
              <a:rPr lang="bs-Latn-BA" b="1" dirty="0" err="1" smtClean="0"/>
              <a:t>neispunjenog</a:t>
            </a:r>
            <a:r>
              <a:rPr lang="bs-Latn-BA" b="1" dirty="0" smtClean="0"/>
              <a:t> ugovora).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Obaveze kupca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bs-Latn-BA" b="1" dirty="0" smtClean="0"/>
              <a:t>Plaćanje </a:t>
            </a:r>
            <a:r>
              <a:rPr lang="bs-Latn-BA" b="1" dirty="0" err="1" smtClean="0"/>
              <a:t>kupovnine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Obavezan na naknadu štete koju prodavatelj pretrpi zbog zakašnjenja u isplati cijene prouzročene njegovom krivnjom (</a:t>
            </a:r>
            <a:r>
              <a:rPr lang="bs-Latn-BA" b="1" i="1" dirty="0" err="1" smtClean="0"/>
              <a:t>culpa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levis</a:t>
            </a:r>
            <a:r>
              <a:rPr lang="bs-Latn-BA" b="1" i="1" dirty="0" smtClean="0"/>
              <a:t> in </a:t>
            </a:r>
            <a:r>
              <a:rPr lang="bs-Latn-BA" b="1" i="1" dirty="0" err="1" smtClean="0"/>
              <a:t>apstracto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smtClean="0"/>
              <a:t>Obavezan preuzeti stvar</a:t>
            </a:r>
          </a:p>
          <a:p>
            <a:endParaRPr lang="bs-Latn-BA" b="1" dirty="0" smtClean="0"/>
          </a:p>
          <a:p>
            <a:r>
              <a:rPr lang="bs-Latn-BA" b="1" dirty="0" smtClean="0"/>
              <a:t>Dužan naknaditi prodavatelju troškove oko održavanja stvari (od momenta sklapanja ugovora)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b="1" dirty="0" smtClean="0"/>
              <a:t>Rizik za slučajnu propast stvari snosi kupac- “</a:t>
            </a:r>
            <a:r>
              <a:rPr lang="bs-Latn-BA" b="1" i="1" dirty="0" err="1" smtClean="0"/>
              <a:t>Perfecta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emptione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periculum</a:t>
            </a:r>
            <a:r>
              <a:rPr lang="bs-Latn-BA" b="1" i="1" dirty="0" smtClean="0"/>
              <a:t> est </a:t>
            </a:r>
            <a:r>
              <a:rPr lang="bs-Latn-BA" b="1" i="1" dirty="0" err="1" smtClean="0"/>
              <a:t>emptoris</a:t>
            </a:r>
            <a:r>
              <a:rPr lang="bs-Latn-BA" b="1" dirty="0" smtClean="0"/>
              <a:t>”.</a:t>
            </a:r>
          </a:p>
          <a:p>
            <a:endParaRPr lang="bs-Latn-BA" b="1" dirty="0" smtClean="0"/>
          </a:p>
          <a:p>
            <a:r>
              <a:rPr lang="bs-Latn-BA" b="1" dirty="0" smtClean="0"/>
              <a:t>Snosio štetu i za slučajnu propast stvari.</a:t>
            </a:r>
          </a:p>
          <a:p>
            <a:endParaRPr lang="bs-Latn-BA" b="1" dirty="0" smtClean="0"/>
          </a:p>
          <a:p>
            <a:r>
              <a:rPr lang="bs-Latn-BA" b="1" dirty="0" smtClean="0"/>
              <a:t>Od momenta zaključenja ugovora pa do predaje, kupcu pripadali svi plodovi</a:t>
            </a:r>
          </a:p>
          <a:p>
            <a:endParaRPr lang="bs-Latn-BA" b="1" dirty="0" smtClean="0"/>
          </a:p>
          <a:p>
            <a:r>
              <a:rPr lang="bs-Latn-BA" b="1" dirty="0" smtClean="0"/>
              <a:t> Načelo “</a:t>
            </a:r>
            <a:r>
              <a:rPr lang="bs-Latn-BA" b="1" i="1" dirty="0" err="1" smtClean="0"/>
              <a:t>commodum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eius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esse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debet</a:t>
            </a:r>
            <a:r>
              <a:rPr lang="bs-Latn-BA" b="1" i="1" dirty="0" smtClean="0"/>
              <a:t>, </a:t>
            </a:r>
            <a:r>
              <a:rPr lang="bs-Latn-BA" b="1" i="1" dirty="0" err="1" smtClean="0"/>
              <a:t>cuius</a:t>
            </a:r>
            <a:r>
              <a:rPr lang="bs-Latn-BA" b="1" i="1" dirty="0" smtClean="0"/>
              <a:t> est </a:t>
            </a:r>
            <a:r>
              <a:rPr lang="bs-Latn-BA" b="1" i="1" dirty="0" err="1" smtClean="0"/>
              <a:t>periculum</a:t>
            </a:r>
            <a:r>
              <a:rPr lang="bs-Latn-BA" b="1" dirty="0" smtClean="0"/>
              <a:t>”- “korist od stvari treba pripasti onome na kome je rizik”.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Obaveze prodavatelja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b="1" dirty="0" smtClean="0"/>
              <a:t>Predaja stvari</a:t>
            </a:r>
          </a:p>
          <a:p>
            <a:endParaRPr lang="bs-Latn-BA" b="1" dirty="0" smtClean="0"/>
          </a:p>
          <a:p>
            <a:r>
              <a:rPr lang="bs-Latn-BA" b="1" dirty="0" smtClean="0"/>
              <a:t>Čuvati stvar kao </a:t>
            </a:r>
            <a:r>
              <a:rPr lang="bs-Latn-BA" b="1" i="1" dirty="0" smtClean="0"/>
              <a:t>bonus pater familias- </a:t>
            </a:r>
            <a:r>
              <a:rPr lang="bs-Latn-BA" b="1" dirty="0" smtClean="0"/>
              <a:t>odgovara za </a:t>
            </a:r>
            <a:r>
              <a:rPr lang="bs-Latn-BA" b="1" dirty="0" err="1" smtClean="0"/>
              <a:t>stetu</a:t>
            </a:r>
            <a:r>
              <a:rPr lang="bs-Latn-BA" b="1" dirty="0" smtClean="0"/>
              <a:t> </a:t>
            </a:r>
            <a:r>
              <a:rPr lang="bs-Latn-BA" b="1" i="1" dirty="0" smtClean="0"/>
              <a:t>(</a:t>
            </a:r>
            <a:r>
              <a:rPr lang="bs-Latn-BA" b="1" i="1" dirty="0" err="1" smtClean="0"/>
              <a:t>culpa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levis</a:t>
            </a:r>
            <a:r>
              <a:rPr lang="bs-Latn-BA" b="1" i="1" dirty="0" smtClean="0"/>
              <a:t> in </a:t>
            </a:r>
            <a:r>
              <a:rPr lang="bs-Latn-BA" b="1" i="1" dirty="0" err="1" smtClean="0"/>
              <a:t>abstracto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smtClean="0"/>
              <a:t>Dužan osigurati kupcu </a:t>
            </a:r>
            <a:r>
              <a:rPr lang="bs-Latn-BA" b="1" dirty="0" err="1" smtClean="0"/>
              <a:t>nesmetan</a:t>
            </a:r>
            <a:r>
              <a:rPr lang="bs-Latn-BA" b="1" dirty="0" smtClean="0"/>
              <a:t> posjed i uživanje stvari.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Zaključenjem</a:t>
            </a:r>
            <a:r>
              <a:rPr lang="bs-Latn-BA" b="1" dirty="0" smtClean="0"/>
              <a:t> </a:t>
            </a:r>
            <a:r>
              <a:rPr lang="bs-Latn-BA" b="1" dirty="0" err="1" smtClean="0"/>
              <a:t>kupoprodajnog</a:t>
            </a:r>
            <a:r>
              <a:rPr lang="bs-Latn-BA" b="1" dirty="0" smtClean="0"/>
              <a:t> ugovora </a:t>
            </a:r>
            <a:r>
              <a:rPr lang="bs-Latn-BA" b="1" dirty="0" err="1" smtClean="0"/>
              <a:t>preuzimao</a:t>
            </a:r>
            <a:r>
              <a:rPr lang="bs-Latn-BA" b="1" dirty="0" smtClean="0"/>
              <a:t> odgovornost za pravne i faktičke nedostatke stvari.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/>
          <a:lstStyle/>
          <a:p>
            <a:r>
              <a:rPr lang="bs-Latn-BA" b="1" dirty="0" smtClean="0"/>
              <a:t>Pravni nedostaci: ukoliko stvar nije bila u </a:t>
            </a:r>
            <a:r>
              <a:rPr lang="bs-Latn-BA" b="1" dirty="0" err="1" smtClean="0"/>
              <a:t>prodavateljevu</a:t>
            </a:r>
            <a:r>
              <a:rPr lang="bs-Latn-BA" b="1" dirty="0" smtClean="0"/>
              <a:t> vlasništvu, ili ako na stvari </a:t>
            </a:r>
            <a:r>
              <a:rPr lang="bs-Latn-BA" b="1" dirty="0" err="1" smtClean="0"/>
              <a:t>potoje</a:t>
            </a:r>
            <a:r>
              <a:rPr lang="bs-Latn-BA" b="1" dirty="0" smtClean="0"/>
              <a:t> realni tereti.</a:t>
            </a:r>
          </a:p>
          <a:p>
            <a:endParaRPr lang="bs-Latn-BA" b="1" dirty="0" smtClean="0"/>
          </a:p>
          <a:p>
            <a:r>
              <a:rPr lang="bs-Latn-BA" b="1" dirty="0" smtClean="0"/>
              <a:t>Odgovornost prodavatelja za </a:t>
            </a:r>
            <a:r>
              <a:rPr lang="bs-Latn-BA" b="1" dirty="0" err="1" smtClean="0"/>
              <a:t>evikciju</a:t>
            </a:r>
            <a:r>
              <a:rPr lang="bs-Latn-BA" b="1" dirty="0" smtClean="0"/>
              <a:t>- prodavatelj dužan štititi kupca u slučaju spora.</a:t>
            </a:r>
          </a:p>
          <a:p>
            <a:endParaRPr lang="bs-Latn-BA" b="1" dirty="0" smtClean="0"/>
          </a:p>
          <a:p>
            <a:r>
              <a:rPr lang="bs-Latn-BA" b="1" dirty="0" smtClean="0"/>
              <a:t>U slučaju oduzimanja stvari kupac imao na raspolaganju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auctoritatis</a:t>
            </a:r>
            <a:r>
              <a:rPr lang="bs-Latn-BA" b="1" i="1" dirty="0" smtClean="0"/>
              <a:t> </a:t>
            </a:r>
            <a:r>
              <a:rPr lang="bs-Latn-BA" b="1" dirty="0" smtClean="0"/>
              <a:t>i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empti</a:t>
            </a:r>
            <a:r>
              <a:rPr lang="bs-Latn-BA" b="1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>
            <a:normAutofit lnSpcReduction="10000"/>
          </a:bodyPr>
          <a:lstStyle/>
          <a:p>
            <a:r>
              <a:rPr lang="bs-Latn-BA" b="1" dirty="0" smtClean="0"/>
              <a:t>Prodavatelj odgovarao i za faktične nedostatke stvari.</a:t>
            </a:r>
          </a:p>
          <a:p>
            <a:endParaRPr lang="bs-Latn-BA" b="1" dirty="0" smtClean="0"/>
          </a:p>
          <a:p>
            <a:r>
              <a:rPr lang="bs-Latn-BA" b="1" dirty="0" smtClean="0"/>
              <a:t>Kupac mogao raskinuti ugovor u roku od šest mjeseci putem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redhibitoria</a:t>
            </a:r>
            <a:r>
              <a:rPr lang="bs-Latn-BA" b="1" dirty="0" smtClean="0"/>
              <a:t>.</a:t>
            </a:r>
          </a:p>
          <a:p>
            <a:endParaRPr lang="bs-Latn-BA" b="1" dirty="0" smtClean="0"/>
          </a:p>
          <a:p>
            <a:r>
              <a:rPr lang="bs-Latn-BA" b="1" dirty="0" smtClean="0"/>
              <a:t>Bilo moguće u roku od godine dana tražiti razmjerno sniženje </a:t>
            </a:r>
            <a:r>
              <a:rPr lang="bs-Latn-BA" b="1" dirty="0" err="1" smtClean="0"/>
              <a:t>kupovnine</a:t>
            </a:r>
            <a:r>
              <a:rPr lang="bs-Latn-BA" b="1" dirty="0" smtClean="0"/>
              <a:t> putem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minoris</a:t>
            </a:r>
            <a:r>
              <a:rPr lang="bs-Latn-BA" b="1" dirty="0" smtClean="0"/>
              <a:t>.</a:t>
            </a:r>
          </a:p>
          <a:p>
            <a:endParaRPr lang="bs-Latn-BA" b="1" dirty="0" smtClean="0"/>
          </a:p>
          <a:p>
            <a:r>
              <a:rPr lang="bs-Latn-BA" b="1" dirty="0" smtClean="0"/>
              <a:t>Kupcu stajala na raspolaganju i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empti</a:t>
            </a:r>
            <a:r>
              <a:rPr lang="bs-Latn-BA" b="1" i="1" dirty="0" smtClean="0"/>
              <a:t>- </a:t>
            </a:r>
            <a:r>
              <a:rPr lang="bs-Latn-BA" b="1" dirty="0" smtClean="0"/>
              <a:t>za nadoknadu cjelokupne štete nastale zbog </a:t>
            </a:r>
            <a:r>
              <a:rPr lang="bs-Latn-BA" b="1" dirty="0" err="1" smtClean="0"/>
              <a:t>prodavateljeva</a:t>
            </a:r>
            <a:r>
              <a:rPr lang="bs-Latn-BA" b="1" dirty="0" smtClean="0"/>
              <a:t> nepoštenja.</a:t>
            </a:r>
            <a:endParaRPr 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Zaštita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Za zaštitu prava ugovornih stranaka služile:</a:t>
            </a:r>
          </a:p>
          <a:p>
            <a:endParaRPr lang="bs-Latn-BA" b="1" dirty="0" smtClean="0"/>
          </a:p>
          <a:p>
            <a:r>
              <a:rPr lang="bs-Latn-BA" b="1" dirty="0" smtClean="0"/>
              <a:t>-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empti</a:t>
            </a:r>
            <a:r>
              <a:rPr lang="bs-Latn-BA" b="1" i="1" dirty="0" smtClean="0"/>
              <a:t> </a:t>
            </a:r>
            <a:r>
              <a:rPr lang="bs-Latn-BA" b="1" dirty="0" smtClean="0"/>
              <a:t>(za zaštitu svih prava kupca)</a:t>
            </a:r>
          </a:p>
          <a:p>
            <a:endParaRPr lang="bs-Latn-BA" b="1" dirty="0" smtClean="0"/>
          </a:p>
          <a:p>
            <a:r>
              <a:rPr lang="bs-Latn-BA" b="1" dirty="0" smtClean="0"/>
              <a:t>-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venditi</a:t>
            </a:r>
            <a:r>
              <a:rPr lang="bs-Latn-BA" b="1" i="1" dirty="0" smtClean="0"/>
              <a:t> </a:t>
            </a:r>
            <a:r>
              <a:rPr lang="bs-Latn-BA" b="1" dirty="0" smtClean="0"/>
              <a:t>(za zaštitu prava prodavatelja) </a:t>
            </a:r>
          </a:p>
          <a:p>
            <a:endParaRPr lang="bs-Latn-BA" b="1" dirty="0" smtClean="0"/>
          </a:p>
          <a:p>
            <a:r>
              <a:rPr lang="bs-Latn-BA" b="1" dirty="0" smtClean="0"/>
              <a:t>Tužbu mogla podići strana koja je svoju obvezu već izvršila ili je bila pripravna izvršiti je.</a:t>
            </a:r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Uzgredni </a:t>
            </a:r>
            <a:r>
              <a:rPr lang="bs-Latn-BA" dirty="0" err="1" smtClean="0"/>
              <a:t>uglavci</a:t>
            </a:r>
            <a:r>
              <a:rPr lang="bs-Latn-BA" dirty="0" smtClean="0"/>
              <a:t> uz kupoprodaju (</a:t>
            </a:r>
            <a:r>
              <a:rPr lang="bs-Latn-BA" i="1" dirty="0" err="1" smtClean="0"/>
              <a:t>pacta</a:t>
            </a:r>
            <a:r>
              <a:rPr lang="bs-Latn-BA" i="1" dirty="0" smtClean="0"/>
              <a:t> </a:t>
            </a:r>
            <a:r>
              <a:rPr lang="bs-Latn-BA" i="1" dirty="0" err="1" smtClean="0"/>
              <a:t>adiecta</a:t>
            </a:r>
            <a:r>
              <a:rPr lang="bs-Latn-BA" dirty="0" smtClean="0"/>
              <a:t>)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err="1" smtClean="0"/>
              <a:t>Stvarnopravni</a:t>
            </a:r>
            <a:r>
              <a:rPr lang="bs-Latn-BA" b="1" dirty="0" smtClean="0"/>
              <a:t> učinak:</a:t>
            </a:r>
          </a:p>
          <a:p>
            <a:endParaRPr lang="bs-Latn-BA" b="1" dirty="0" smtClean="0"/>
          </a:p>
          <a:p>
            <a:r>
              <a:rPr lang="bs-Latn-BA" b="1" i="1" dirty="0" smtClean="0"/>
              <a:t>Lex </a:t>
            </a:r>
            <a:r>
              <a:rPr lang="bs-Latn-BA" b="1" i="1" dirty="0" err="1" smtClean="0"/>
              <a:t>commisoria</a:t>
            </a:r>
            <a:r>
              <a:rPr lang="bs-Latn-BA" b="1" i="1" dirty="0" smtClean="0"/>
              <a:t> </a:t>
            </a:r>
            <a:r>
              <a:rPr lang="bs-Latn-BA" b="1" dirty="0" smtClean="0"/>
              <a:t>(pravo prodavatelja da raskine ugovor ako kupac ne plati u </a:t>
            </a:r>
            <a:r>
              <a:rPr lang="bs-Latn-BA" b="1" dirty="0" err="1" smtClean="0"/>
              <a:t>ugovorenom</a:t>
            </a:r>
            <a:r>
              <a:rPr lang="bs-Latn-BA" b="1" dirty="0" smtClean="0"/>
              <a:t> roku).</a:t>
            </a:r>
          </a:p>
          <a:p>
            <a:endParaRPr lang="bs-Latn-BA" b="1" dirty="0" smtClean="0"/>
          </a:p>
          <a:p>
            <a:r>
              <a:rPr lang="bs-Latn-BA" b="1" i="1" dirty="0" smtClean="0"/>
              <a:t>In </a:t>
            </a:r>
            <a:r>
              <a:rPr lang="bs-Latn-BA" b="1" i="1" dirty="0" err="1" smtClean="0"/>
              <a:t>diem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addictio</a:t>
            </a:r>
            <a:r>
              <a:rPr lang="bs-Latn-BA" b="1" i="1" dirty="0" smtClean="0"/>
              <a:t> </a:t>
            </a:r>
            <a:r>
              <a:rPr lang="bs-Latn-BA" b="1" dirty="0" smtClean="0"/>
              <a:t>(pravo prodavatelja da raskine ugovor ako u određenom roku nađe boljeg kupca).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r>
              <a:rPr lang="bs-Latn-BA" b="1" dirty="0" err="1" smtClean="0"/>
              <a:t>Obligatorni</a:t>
            </a:r>
            <a:r>
              <a:rPr lang="bs-Latn-BA" b="1" dirty="0" smtClean="0"/>
              <a:t> učinak: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Pactum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displicentiae</a:t>
            </a:r>
            <a:r>
              <a:rPr lang="bs-Latn-BA" b="1" i="1" dirty="0" smtClean="0"/>
              <a:t> </a:t>
            </a:r>
            <a:r>
              <a:rPr lang="bs-Latn-BA" b="1" dirty="0" smtClean="0"/>
              <a:t>(</a:t>
            </a:r>
            <a:r>
              <a:rPr lang="bs-Latn-BA" b="1" dirty="0" err="1" smtClean="0"/>
              <a:t>kupnja</a:t>
            </a:r>
            <a:r>
              <a:rPr lang="bs-Latn-BA" b="1" dirty="0" smtClean="0"/>
              <a:t> na ogled/ probu).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Pactum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degustationis</a:t>
            </a:r>
            <a:r>
              <a:rPr lang="bs-Latn-BA" b="1" i="1" dirty="0" smtClean="0"/>
              <a:t> </a:t>
            </a:r>
            <a:r>
              <a:rPr lang="bs-Latn-BA" b="1" dirty="0" smtClean="0"/>
              <a:t>(predhodno ustanoviti kvalitetu robe).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Pactum</a:t>
            </a:r>
            <a:r>
              <a:rPr lang="bs-Latn-BA" b="1" i="1" dirty="0" smtClean="0"/>
              <a:t> de </a:t>
            </a:r>
            <a:r>
              <a:rPr lang="bs-Latn-BA" b="1" i="1" dirty="0" err="1" smtClean="0"/>
              <a:t>retrovendendo</a:t>
            </a:r>
            <a:r>
              <a:rPr lang="bs-Latn-BA" b="1" i="1" dirty="0" smtClean="0"/>
              <a:t> </a:t>
            </a:r>
            <a:r>
              <a:rPr lang="bs-Latn-BA" b="1" dirty="0" smtClean="0"/>
              <a:t>(kupac </a:t>
            </a:r>
            <a:r>
              <a:rPr lang="bs-Latn-BA" b="1" dirty="0" err="1" smtClean="0"/>
              <a:t>stjecao</a:t>
            </a:r>
            <a:r>
              <a:rPr lang="bs-Latn-BA" b="1" dirty="0" smtClean="0"/>
              <a:t> pravo zahtijevati od prodavatelja da unutar određenog vremena otkupi stvar po istoj cijeni).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KONSENZUALNI KONTRAKTI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/>
          </a:bodyPr>
          <a:lstStyle/>
          <a:p>
            <a:r>
              <a:rPr lang="bs-Latn-BA" b="1" i="1" dirty="0" err="1" smtClean="0"/>
              <a:t>Consensus</a:t>
            </a:r>
            <a:r>
              <a:rPr lang="bs-Latn-BA" b="1" i="1" dirty="0" smtClean="0"/>
              <a:t>- </a:t>
            </a:r>
            <a:r>
              <a:rPr lang="bs-Latn-BA" b="1" dirty="0" smtClean="0"/>
              <a:t>saglasnost volja</a:t>
            </a:r>
          </a:p>
          <a:p>
            <a:endParaRPr lang="bs-Latn-BA" b="1" i="1" dirty="0" smtClean="0"/>
          </a:p>
          <a:p>
            <a:r>
              <a:rPr lang="bs-Latn-BA" b="1" dirty="0" smtClean="0"/>
              <a:t>Nastaju prostom </a:t>
            </a:r>
            <a:r>
              <a:rPr lang="bs-Latn-BA" b="1" dirty="0" err="1" smtClean="0"/>
              <a:t>saglasnošću</a:t>
            </a:r>
            <a:r>
              <a:rPr lang="bs-Latn-BA" b="1" dirty="0" smtClean="0"/>
              <a:t> volja </a:t>
            </a:r>
            <a:r>
              <a:rPr lang="bs-Latn-BA" b="1" dirty="0" err="1" smtClean="0"/>
              <a:t>suugovaratelja</a:t>
            </a:r>
            <a:r>
              <a:rPr lang="bs-Latn-BA" b="1" dirty="0" smtClean="0"/>
              <a:t> o bitnim elementima </a:t>
            </a:r>
            <a:r>
              <a:rPr lang="bs-Latn-BA" b="1" dirty="0" err="1" smtClean="0"/>
              <a:t>kontrakta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Nije zaključenje nije potrebno izgovaranje svečanih riječi, niti sastavljanje pisane isprave, niti predaja stvari.</a:t>
            </a:r>
          </a:p>
          <a:p>
            <a:endParaRPr lang="bs-Latn-BA" b="1" dirty="0" smtClean="0"/>
          </a:p>
          <a:p>
            <a:r>
              <a:rPr lang="bs-Latn-BA" b="1" dirty="0" smtClean="0"/>
              <a:t>Forma nije potrebna ni kao uvjet za nastanak </a:t>
            </a:r>
            <a:r>
              <a:rPr lang="bs-Latn-BA" b="1" dirty="0" err="1" smtClean="0"/>
              <a:t>kontrakta</a:t>
            </a:r>
            <a:r>
              <a:rPr lang="bs-Latn-BA" b="1" dirty="0" smtClean="0"/>
              <a:t> (</a:t>
            </a:r>
            <a:r>
              <a:rPr lang="bs-Latn-BA" b="1" i="1" dirty="0" smtClean="0"/>
              <a:t>forma ad </a:t>
            </a:r>
            <a:r>
              <a:rPr lang="bs-Latn-BA" b="1" i="1" dirty="0" err="1" smtClean="0"/>
              <a:t>solemnitatem</a:t>
            </a:r>
            <a:r>
              <a:rPr lang="bs-Latn-BA" b="1" dirty="0" smtClean="0"/>
              <a:t>) niti kao </a:t>
            </a:r>
            <a:r>
              <a:rPr lang="bs-Latn-BA" b="1" dirty="0" err="1" smtClean="0"/>
              <a:t>dokazno</a:t>
            </a:r>
            <a:r>
              <a:rPr lang="bs-Latn-BA" b="1" dirty="0" smtClean="0"/>
              <a:t> sredstvo (</a:t>
            </a:r>
            <a:r>
              <a:rPr lang="bs-Latn-BA" b="1" i="1" dirty="0" smtClean="0"/>
              <a:t>ad </a:t>
            </a:r>
            <a:r>
              <a:rPr lang="bs-Latn-BA" b="1" i="1" dirty="0" err="1" smtClean="0"/>
              <a:t>probationem</a:t>
            </a:r>
            <a:r>
              <a:rPr lang="bs-Latn-BA" b="1" dirty="0" smtClean="0"/>
              <a:t>).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b="1" i="1" dirty="0" err="1" smtClean="0"/>
              <a:t>Pactum</a:t>
            </a:r>
            <a:r>
              <a:rPr lang="bs-Latn-BA" b="1" i="1" dirty="0" smtClean="0"/>
              <a:t> de </a:t>
            </a:r>
            <a:r>
              <a:rPr lang="bs-Latn-BA" b="1" i="1" dirty="0" err="1" smtClean="0"/>
              <a:t>retroemendo</a:t>
            </a:r>
            <a:r>
              <a:rPr lang="bs-Latn-BA" b="1" i="1" dirty="0" smtClean="0"/>
              <a:t> </a:t>
            </a:r>
            <a:r>
              <a:rPr lang="bs-Latn-BA" b="1" dirty="0" smtClean="0"/>
              <a:t>(prodavatelj ima pravo da od kupca traži po istoj cijeni otkup stvari koju mu je predhodno prodao).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Pactum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protimiseos</a:t>
            </a:r>
            <a:r>
              <a:rPr lang="bs-Latn-BA" b="1" i="1" dirty="0" smtClean="0"/>
              <a:t> </a:t>
            </a:r>
            <a:r>
              <a:rPr lang="bs-Latn-BA" b="1" dirty="0" smtClean="0"/>
              <a:t>(prodavatelj zadržava pravo preče kupnje u slučaju ako kupac odluči prodati stvar).</a:t>
            </a:r>
            <a:endParaRPr lang="en-US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 smtClean="0"/>
              <a:t>Najam</a:t>
            </a:r>
            <a:r>
              <a:rPr lang="bs-Latn-BA" dirty="0" smtClean="0"/>
              <a:t> (</a:t>
            </a:r>
            <a:r>
              <a:rPr lang="bs-Latn-BA" i="1" dirty="0" err="1" smtClean="0"/>
              <a:t>locatio</a:t>
            </a:r>
            <a:r>
              <a:rPr lang="bs-Latn-BA" i="1" dirty="0" smtClean="0"/>
              <a:t> </a:t>
            </a:r>
            <a:r>
              <a:rPr lang="bs-Latn-BA" i="1" dirty="0" err="1" smtClean="0"/>
              <a:t>conductio</a:t>
            </a:r>
            <a:r>
              <a:rPr lang="bs-Latn-BA" dirty="0" smtClean="0"/>
              <a:t>)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90800"/>
          </a:xfrm>
        </p:spPr>
        <p:txBody>
          <a:bodyPr/>
          <a:lstStyle/>
          <a:p>
            <a:r>
              <a:rPr lang="bs-Latn-BA" b="1" dirty="0" err="1" smtClean="0"/>
              <a:t>Konsenzualni</a:t>
            </a:r>
            <a:r>
              <a:rPr lang="bs-Latn-BA" b="1" dirty="0" smtClean="0"/>
              <a:t> potpuno </a:t>
            </a:r>
            <a:r>
              <a:rPr lang="bs-Latn-BA" b="1" dirty="0" err="1" smtClean="0"/>
              <a:t>dvostrano</a:t>
            </a:r>
            <a:r>
              <a:rPr lang="bs-Latn-BA" b="1" dirty="0" smtClean="0"/>
              <a:t> obvezujući </a:t>
            </a:r>
            <a:r>
              <a:rPr lang="bs-Latn-BA" b="1" dirty="0" err="1" smtClean="0"/>
              <a:t>kontrakt</a:t>
            </a:r>
            <a:r>
              <a:rPr lang="bs-Latn-BA" b="1" dirty="0" smtClean="0"/>
              <a:t>.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Bonae</a:t>
            </a:r>
            <a:r>
              <a:rPr lang="bs-Latn-BA" b="1" dirty="0" smtClean="0"/>
              <a:t> </a:t>
            </a:r>
            <a:r>
              <a:rPr lang="bs-Latn-BA" b="1" dirty="0" err="1" smtClean="0"/>
              <a:t>fidei</a:t>
            </a:r>
            <a:endParaRPr lang="bs-Latn-BA" b="1" dirty="0" smtClean="0"/>
          </a:p>
          <a:p>
            <a:endParaRPr lang="bs-Latn-BA" b="1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 lnSpcReduction="10000"/>
          </a:bodyPr>
          <a:lstStyle/>
          <a:p>
            <a:r>
              <a:rPr lang="bs-Latn-BA" b="1" dirty="0" smtClean="0"/>
              <a:t>Jedna stranka se obavezuje:</a:t>
            </a:r>
          </a:p>
          <a:p>
            <a:r>
              <a:rPr lang="bs-Latn-BA" b="1" dirty="0" smtClean="0"/>
              <a:t> prepustiti drugoj stranci stvar na upotrebu (</a:t>
            </a:r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i="1" dirty="0" smtClean="0"/>
              <a:t> rei</a:t>
            </a:r>
            <a:r>
              <a:rPr lang="bs-Latn-BA" b="1" dirty="0" smtClean="0"/>
              <a:t>), </a:t>
            </a:r>
          </a:p>
          <a:p>
            <a:endParaRPr lang="bs-Latn-BA" b="1" dirty="0" smtClean="0"/>
          </a:p>
          <a:p>
            <a:r>
              <a:rPr lang="bs-Latn-BA" b="1" dirty="0" smtClean="0"/>
              <a:t>staviti na raspolaganje radnu snagu (</a:t>
            </a:r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operarum</a:t>
            </a:r>
            <a:r>
              <a:rPr lang="bs-Latn-BA" b="1" dirty="0" smtClean="0"/>
              <a:t>),</a:t>
            </a:r>
          </a:p>
          <a:p>
            <a:endParaRPr lang="bs-Latn-BA" b="1" dirty="0" smtClean="0"/>
          </a:p>
          <a:p>
            <a:r>
              <a:rPr lang="bs-Latn-BA" b="1" dirty="0" smtClean="0"/>
              <a:t> ili joj izvršiti neko djelo (</a:t>
            </a:r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operis</a:t>
            </a:r>
            <a:r>
              <a:rPr lang="bs-Latn-BA" b="1" dirty="0" smtClean="0"/>
              <a:t>),</a:t>
            </a:r>
            <a:endParaRPr lang="en-US" b="1" dirty="0" smtClean="0"/>
          </a:p>
          <a:p>
            <a:endParaRPr lang="bs-Latn-BA" dirty="0" smtClean="0"/>
          </a:p>
          <a:p>
            <a:r>
              <a:rPr lang="bs-Latn-BA" b="1" dirty="0" smtClean="0"/>
              <a:t>A druga stranka se obavezuje platiti za to određenu naknadu.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err="1" smtClean="0"/>
              <a:t>Locatio</a:t>
            </a:r>
            <a:r>
              <a:rPr lang="bs-Latn-BA" i="1" dirty="0" smtClean="0"/>
              <a:t> </a:t>
            </a:r>
            <a:r>
              <a:rPr lang="bs-Latn-BA" i="1" dirty="0" err="1" smtClean="0"/>
              <a:t>conductio</a:t>
            </a:r>
            <a:r>
              <a:rPr lang="bs-Latn-BA" i="1" dirty="0" smtClean="0"/>
              <a:t> rei</a:t>
            </a:r>
            <a:endParaRPr lang="en-US" i="1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Ugovor o najmu/ zakupu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Konsenzualni</a:t>
            </a:r>
            <a:r>
              <a:rPr lang="bs-Latn-BA" b="1" dirty="0" smtClean="0"/>
              <a:t> </a:t>
            </a:r>
            <a:r>
              <a:rPr lang="bs-Latn-BA" b="1" dirty="0" err="1" smtClean="0"/>
              <a:t>sinalagmatični</a:t>
            </a:r>
            <a:r>
              <a:rPr lang="bs-Latn-BA" b="1" dirty="0" smtClean="0"/>
              <a:t> </a:t>
            </a:r>
            <a:r>
              <a:rPr lang="bs-Latn-BA" b="1" dirty="0" err="1" smtClean="0"/>
              <a:t>kontrakt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Jedna strana se obavezuje predati na </a:t>
            </a:r>
            <a:r>
              <a:rPr lang="bs-Latn-BA" b="1" dirty="0" err="1" smtClean="0"/>
              <a:t>privremenu</a:t>
            </a:r>
            <a:r>
              <a:rPr lang="bs-Latn-BA" b="1" dirty="0" smtClean="0"/>
              <a:t> upotrebu neku svoju stvar, a druga strana se obavezuje platiti </a:t>
            </a:r>
            <a:r>
              <a:rPr lang="bs-Latn-BA" b="1" dirty="0" err="1" smtClean="0"/>
              <a:t>odreenu</a:t>
            </a:r>
            <a:r>
              <a:rPr lang="bs-Latn-BA" b="1" dirty="0" smtClean="0"/>
              <a:t> naknadu.</a:t>
            </a:r>
            <a:endParaRPr lang="en-US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Bitni sastojci </a:t>
            </a:r>
            <a:r>
              <a:rPr lang="bs-Latn-BA" dirty="0" err="1" smtClean="0"/>
              <a:t>najma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Stvar, </a:t>
            </a:r>
            <a:r>
              <a:rPr lang="bs-Latn-BA" b="1" dirty="0" err="1" smtClean="0"/>
              <a:t>najamnina</a:t>
            </a:r>
            <a:r>
              <a:rPr lang="bs-Latn-BA" b="1" dirty="0" smtClean="0"/>
              <a:t>, vrijeme trajanja ugovora.</a:t>
            </a:r>
          </a:p>
          <a:p>
            <a:endParaRPr lang="bs-Latn-BA" b="1" dirty="0" smtClean="0"/>
          </a:p>
          <a:p>
            <a:r>
              <a:rPr lang="bs-Latn-BA" b="1" dirty="0" smtClean="0"/>
              <a:t>Predmet </a:t>
            </a:r>
            <a:r>
              <a:rPr lang="bs-Latn-BA" b="1" dirty="0" err="1" smtClean="0"/>
              <a:t>najma</a:t>
            </a:r>
            <a:r>
              <a:rPr lang="bs-Latn-BA" b="1" dirty="0" smtClean="0"/>
              <a:t> su </a:t>
            </a:r>
            <a:r>
              <a:rPr lang="bs-Latn-BA" b="1" dirty="0" err="1" smtClean="0"/>
              <a:t>nepotrošne</a:t>
            </a:r>
            <a:r>
              <a:rPr lang="bs-Latn-BA" b="1" dirty="0" smtClean="0"/>
              <a:t> stvari, pokretne i nepokretne, kao i neka prava (</a:t>
            </a:r>
            <a:r>
              <a:rPr lang="bs-Latn-BA" b="1" dirty="0" err="1" smtClean="0"/>
              <a:t>ususfructus</a:t>
            </a:r>
            <a:r>
              <a:rPr lang="bs-Latn-BA" b="1" dirty="0" smtClean="0"/>
              <a:t>, </a:t>
            </a:r>
            <a:r>
              <a:rPr lang="bs-Latn-BA" b="1" dirty="0" err="1" smtClean="0"/>
              <a:t>superficies</a:t>
            </a:r>
            <a:r>
              <a:rPr lang="bs-Latn-BA" b="1" dirty="0" smtClean="0"/>
              <a:t>, </a:t>
            </a:r>
            <a:r>
              <a:rPr lang="bs-Latn-BA" b="1" dirty="0" err="1" smtClean="0"/>
              <a:t>emfiteuza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Najamnina</a:t>
            </a:r>
            <a:r>
              <a:rPr lang="bs-Latn-BA" b="1" dirty="0" smtClean="0"/>
              <a:t> je naknada koju se najamnik obavezuje dati najmodavcu za upotrebu i korištenje stvari.</a:t>
            </a:r>
            <a:endParaRPr lang="en-US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>
            <a:normAutofit lnSpcReduction="10000"/>
          </a:bodyPr>
          <a:lstStyle/>
          <a:p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i="1" dirty="0" smtClean="0"/>
              <a:t> rei </a:t>
            </a:r>
            <a:r>
              <a:rPr lang="bs-Latn-BA" b="1" dirty="0" smtClean="0"/>
              <a:t>je </a:t>
            </a:r>
            <a:r>
              <a:rPr lang="bs-Latn-BA" b="1" dirty="0" err="1" smtClean="0"/>
              <a:t>konsenzualni</a:t>
            </a:r>
            <a:r>
              <a:rPr lang="bs-Latn-BA" b="1" dirty="0" smtClean="0"/>
              <a:t> potpuno </a:t>
            </a:r>
            <a:r>
              <a:rPr lang="bs-Latn-BA" b="1" dirty="0" err="1" smtClean="0"/>
              <a:t>dvostrano</a:t>
            </a:r>
            <a:r>
              <a:rPr lang="bs-Latn-BA" b="1" dirty="0" smtClean="0"/>
              <a:t> obavezujući </a:t>
            </a:r>
            <a:r>
              <a:rPr lang="bs-Latn-BA" b="1" dirty="0" err="1" smtClean="0"/>
              <a:t>kontrakt</a:t>
            </a:r>
            <a:r>
              <a:rPr lang="bs-Latn-BA" b="1" dirty="0" smtClean="0"/>
              <a:t> </a:t>
            </a:r>
            <a:r>
              <a:rPr lang="bs-Latn-BA" b="1" dirty="0" err="1" smtClean="0"/>
              <a:t>bonae</a:t>
            </a:r>
            <a:r>
              <a:rPr lang="bs-Latn-BA" b="1" dirty="0" smtClean="0"/>
              <a:t> </a:t>
            </a:r>
            <a:r>
              <a:rPr lang="bs-Latn-BA" b="1" dirty="0" err="1" smtClean="0"/>
              <a:t>fidei</a:t>
            </a:r>
            <a:r>
              <a:rPr lang="bs-Latn-BA" b="1" dirty="0" smtClean="0"/>
              <a:t>.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Zaključenjem</a:t>
            </a:r>
            <a:r>
              <a:rPr lang="bs-Latn-BA" b="1" dirty="0" smtClean="0"/>
              <a:t> ugovora nastaju prava i obaveze za obje stranke.</a:t>
            </a:r>
          </a:p>
          <a:p>
            <a:endParaRPr lang="bs-Latn-BA" b="1" dirty="0" smtClean="0"/>
          </a:p>
          <a:p>
            <a:r>
              <a:rPr lang="bs-Latn-BA" b="1" dirty="0" smtClean="0"/>
              <a:t>Ugovor najčešće </a:t>
            </a:r>
            <a:r>
              <a:rPr lang="bs-Latn-BA" b="1" dirty="0" err="1" smtClean="0"/>
              <a:t>zaključivan</a:t>
            </a:r>
            <a:r>
              <a:rPr lang="bs-Latn-BA" b="1" dirty="0" smtClean="0"/>
              <a:t> na određeno vrijeme.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Relocatio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tacita</a:t>
            </a:r>
            <a:r>
              <a:rPr lang="bs-Latn-BA" b="1" i="1" dirty="0" smtClean="0"/>
              <a:t> </a:t>
            </a:r>
            <a:r>
              <a:rPr lang="bs-Latn-BA" b="1" dirty="0" smtClean="0"/>
              <a:t>(prešutno produženje ugovora).</a:t>
            </a:r>
            <a:endParaRPr lang="en-US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Prava i obaveze stranaka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bs-Latn-BA" b="1" i="1" dirty="0" err="1" smtClean="0"/>
              <a:t>Locator</a:t>
            </a:r>
            <a:r>
              <a:rPr lang="bs-Latn-BA" b="1" dirty="0" smtClean="0"/>
              <a:t> (</a:t>
            </a:r>
            <a:r>
              <a:rPr lang="bs-Latn-BA" b="1" dirty="0" err="1" smtClean="0"/>
              <a:t>najmodavac</a:t>
            </a:r>
            <a:r>
              <a:rPr lang="bs-Latn-BA" b="1" dirty="0" smtClean="0"/>
              <a:t>, </a:t>
            </a:r>
            <a:r>
              <a:rPr lang="bs-Latn-BA" b="1" dirty="0" err="1" smtClean="0"/>
              <a:t>zakupodavac</a:t>
            </a:r>
            <a:r>
              <a:rPr lang="bs-Latn-BA" b="1" dirty="0" smtClean="0"/>
              <a:t>) dužan:</a:t>
            </a:r>
          </a:p>
          <a:p>
            <a:endParaRPr lang="bs-Latn-BA" b="1" dirty="0" smtClean="0"/>
          </a:p>
          <a:p>
            <a:pPr>
              <a:buFontTx/>
              <a:buChar char="-"/>
            </a:pPr>
            <a:r>
              <a:rPr lang="bs-Latn-BA" b="1" dirty="0" smtClean="0"/>
              <a:t>- Predati stvar u ispravnom stanju i omogućiti </a:t>
            </a:r>
            <a:r>
              <a:rPr lang="bs-Latn-BA" b="1" dirty="0" err="1" smtClean="0"/>
              <a:t>najamniku</a:t>
            </a:r>
            <a:r>
              <a:rPr lang="bs-Latn-BA" b="1" dirty="0" smtClean="0"/>
              <a:t> njezino korištenje.</a:t>
            </a:r>
          </a:p>
          <a:p>
            <a:pPr>
              <a:buFontTx/>
              <a:buChar char="-"/>
            </a:pPr>
            <a:r>
              <a:rPr lang="bs-Latn-BA" b="1" dirty="0" smtClean="0"/>
              <a:t>- Održavati stvar u </a:t>
            </a:r>
            <a:r>
              <a:rPr lang="bs-Latn-BA" b="1" dirty="0" err="1" smtClean="0"/>
              <a:t>upotrebljivom</a:t>
            </a:r>
            <a:r>
              <a:rPr lang="bs-Latn-BA" b="1" dirty="0" smtClean="0"/>
              <a:t> stanju</a:t>
            </a:r>
          </a:p>
          <a:p>
            <a:pPr>
              <a:buFontTx/>
              <a:buChar char="-"/>
            </a:pPr>
            <a:r>
              <a:rPr lang="bs-Latn-BA" b="1" dirty="0" smtClean="0"/>
              <a:t>- Jamčiti za pravne i fizičke nedostatke</a:t>
            </a:r>
          </a:p>
          <a:p>
            <a:pPr>
              <a:buFontTx/>
              <a:buChar char="-"/>
            </a:pPr>
            <a:r>
              <a:rPr lang="bs-Latn-BA" b="1" dirty="0" smtClean="0"/>
              <a:t>- Snositi nužne i korisne troškove i druge terete (javne poreze)</a:t>
            </a:r>
          </a:p>
          <a:p>
            <a:pPr>
              <a:buFontTx/>
              <a:buChar char="-"/>
            </a:pPr>
            <a:r>
              <a:rPr lang="bs-Latn-BA" b="1" dirty="0" smtClean="0"/>
              <a:t>- Štititi </a:t>
            </a:r>
            <a:r>
              <a:rPr lang="bs-Latn-BA" b="1" dirty="0" err="1" smtClean="0"/>
              <a:t>najamnika</a:t>
            </a:r>
            <a:r>
              <a:rPr lang="bs-Latn-BA" b="1" dirty="0" smtClean="0"/>
              <a:t> od trećih osoba koje bi ga uznemiravale ili mu oduzele stvar</a:t>
            </a:r>
          </a:p>
          <a:p>
            <a:pPr>
              <a:buFontTx/>
              <a:buChar char="-"/>
            </a:pPr>
            <a:r>
              <a:rPr lang="bs-Latn-BA" b="1" dirty="0" smtClean="0"/>
              <a:t>- Snositi rizik za slučajnu propast stvari</a:t>
            </a:r>
          </a:p>
          <a:p>
            <a:pPr>
              <a:buFontTx/>
              <a:buChar char="-"/>
            </a:pPr>
            <a:endParaRPr lang="bs-Latn-BA" b="1" dirty="0" smtClean="0"/>
          </a:p>
          <a:p>
            <a:pPr>
              <a:buFontTx/>
              <a:buChar char="-"/>
            </a:pPr>
            <a:endParaRPr lang="en-US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>
            <a:normAutofit lnSpcReduction="10000"/>
          </a:bodyPr>
          <a:lstStyle/>
          <a:p>
            <a:r>
              <a:rPr lang="bs-Latn-BA" b="1" i="1" dirty="0" err="1" smtClean="0"/>
              <a:t>Conductor</a:t>
            </a:r>
            <a:r>
              <a:rPr lang="bs-Latn-BA" b="1" dirty="0" smtClean="0"/>
              <a:t> (najamnik, zakupnik), dužan:</a:t>
            </a:r>
          </a:p>
          <a:p>
            <a:endParaRPr lang="bs-Latn-BA" b="1" dirty="0" smtClean="0"/>
          </a:p>
          <a:p>
            <a:pPr>
              <a:buFontTx/>
              <a:buChar char="-"/>
            </a:pPr>
            <a:r>
              <a:rPr lang="bs-Latn-BA" b="1" dirty="0" smtClean="0"/>
              <a:t>- Platiti ugovorenu </a:t>
            </a:r>
            <a:r>
              <a:rPr lang="bs-Latn-BA" b="1" dirty="0" err="1" smtClean="0"/>
              <a:t>najamninu</a:t>
            </a:r>
            <a:r>
              <a:rPr lang="bs-Latn-BA" b="1" dirty="0" smtClean="0"/>
              <a:t>/ zakupninu</a:t>
            </a:r>
          </a:p>
          <a:p>
            <a:pPr>
              <a:buFontTx/>
              <a:buChar char="-"/>
            </a:pPr>
            <a:r>
              <a:rPr lang="bs-Latn-BA" b="1" dirty="0" smtClean="0"/>
              <a:t>- Vratiti </a:t>
            </a:r>
            <a:r>
              <a:rPr lang="bs-Latn-BA" b="1" dirty="0" err="1" smtClean="0"/>
              <a:t>neoštećenu</a:t>
            </a:r>
            <a:r>
              <a:rPr lang="bs-Latn-BA" b="1" dirty="0" smtClean="0"/>
              <a:t> stvar po isteku predviđenog vremena</a:t>
            </a:r>
          </a:p>
          <a:p>
            <a:pPr>
              <a:buFontTx/>
              <a:buChar char="-"/>
            </a:pPr>
            <a:r>
              <a:rPr lang="bs-Latn-BA" b="1" dirty="0" smtClean="0"/>
              <a:t>- Upotrebljavati stvar kao dobar domaćin.</a:t>
            </a:r>
          </a:p>
          <a:p>
            <a:pPr>
              <a:buFontTx/>
              <a:buChar char="-"/>
            </a:pPr>
            <a:endParaRPr lang="bs-Latn-BA" b="1" dirty="0" smtClean="0"/>
          </a:p>
          <a:p>
            <a:pPr>
              <a:buFontTx/>
              <a:buChar char="-"/>
            </a:pPr>
            <a:r>
              <a:rPr lang="bs-Latn-BA" b="1" dirty="0" smtClean="0"/>
              <a:t>- Najamnik nije snosio štetu do koje dođe uslijed redovite upotrebe stvari.</a:t>
            </a:r>
          </a:p>
          <a:p>
            <a:pPr>
              <a:buFontTx/>
              <a:buChar char="-"/>
            </a:pPr>
            <a:endParaRPr lang="bs-Latn-BA" b="1" dirty="0" smtClean="0"/>
          </a:p>
          <a:p>
            <a:pPr>
              <a:buFontTx/>
              <a:buChar char="-"/>
            </a:pPr>
            <a:r>
              <a:rPr lang="bs-Latn-BA" b="1" dirty="0" smtClean="0"/>
              <a:t>- Ima pravo dati stvar u podnajam (</a:t>
            </a:r>
            <a:r>
              <a:rPr lang="bs-Latn-BA" b="1" i="1" dirty="0" err="1" smtClean="0"/>
              <a:t>sublocatio</a:t>
            </a:r>
            <a:r>
              <a:rPr lang="bs-Latn-BA" b="1" dirty="0" smtClean="0"/>
              <a:t>).</a:t>
            </a:r>
          </a:p>
          <a:p>
            <a:pPr>
              <a:buFontTx/>
              <a:buChar char="-"/>
            </a:pPr>
            <a:endParaRPr lang="en-US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/>
          </a:bodyPr>
          <a:lstStyle/>
          <a:p>
            <a:r>
              <a:rPr lang="bs-Latn-BA" b="1" dirty="0" smtClean="0"/>
              <a:t>Zaštita: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locati</a:t>
            </a:r>
            <a:r>
              <a:rPr lang="bs-Latn-BA" b="1" i="1" dirty="0" smtClean="0"/>
              <a:t> </a:t>
            </a:r>
            <a:r>
              <a:rPr lang="bs-Latn-BA" b="1" dirty="0" smtClean="0"/>
              <a:t>i </a:t>
            </a:r>
            <a:r>
              <a:rPr lang="bs-Latn-BA" b="1" i="1" dirty="0" err="1" smtClean="0"/>
              <a:t>actio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</a:t>
            </a:r>
            <a:r>
              <a:rPr lang="bs-Latn-BA" b="1" i="1" dirty="0" smtClean="0"/>
              <a:t>.</a:t>
            </a:r>
          </a:p>
          <a:p>
            <a:endParaRPr lang="bs-Latn-BA" b="1" i="1" dirty="0" smtClean="0"/>
          </a:p>
          <a:p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i="1" dirty="0" smtClean="0"/>
              <a:t> rei </a:t>
            </a:r>
            <a:r>
              <a:rPr lang="bs-Latn-BA" b="1" dirty="0" smtClean="0"/>
              <a:t>prestaje istekom </a:t>
            </a:r>
            <a:r>
              <a:rPr lang="bs-Latn-BA" b="1" dirty="0" err="1" smtClean="0"/>
              <a:t>ugovorenog</a:t>
            </a:r>
            <a:r>
              <a:rPr lang="bs-Latn-BA" b="1" dirty="0" smtClean="0"/>
              <a:t> roka.</a:t>
            </a:r>
          </a:p>
          <a:p>
            <a:endParaRPr lang="bs-Latn-BA" b="1" i="1" dirty="0" smtClean="0"/>
          </a:p>
          <a:p>
            <a:r>
              <a:rPr lang="bs-Latn-BA" b="1" i="1" dirty="0" err="1" smtClean="0"/>
              <a:t>Locator</a:t>
            </a:r>
            <a:r>
              <a:rPr lang="bs-Latn-BA" b="1" i="1" dirty="0" smtClean="0"/>
              <a:t> </a:t>
            </a:r>
            <a:r>
              <a:rPr lang="bs-Latn-BA" b="1" dirty="0" smtClean="0"/>
              <a:t>je mogao otkazati ugovor i prije isteka </a:t>
            </a:r>
            <a:r>
              <a:rPr lang="bs-Latn-BA" b="1" dirty="0" err="1" smtClean="0"/>
              <a:t>ugovorenog</a:t>
            </a:r>
            <a:r>
              <a:rPr lang="bs-Latn-BA" b="1" dirty="0" smtClean="0"/>
              <a:t> roka ako </a:t>
            </a:r>
            <a:r>
              <a:rPr lang="bs-Latn-BA" b="1" dirty="0" err="1" smtClean="0"/>
              <a:t>conductor</a:t>
            </a:r>
            <a:r>
              <a:rPr lang="bs-Latn-BA" b="1" dirty="0" smtClean="0"/>
              <a:t> nije plaćao </a:t>
            </a:r>
            <a:r>
              <a:rPr lang="bs-Latn-BA" b="1" dirty="0" err="1" smtClean="0"/>
              <a:t>najamninu</a:t>
            </a:r>
            <a:r>
              <a:rPr lang="bs-Latn-BA" b="1" dirty="0" smtClean="0"/>
              <a:t>, nije se ponašao kao dobar domaćin, ili je upotrebljavao stvar suprotno dogovoru.</a:t>
            </a:r>
          </a:p>
          <a:p>
            <a:endParaRPr lang="bs-Latn-BA" b="1" i="1" dirty="0" smtClean="0"/>
          </a:p>
          <a:p>
            <a:r>
              <a:rPr lang="bs-Latn-BA" b="1" dirty="0" err="1" smtClean="0"/>
              <a:t>Kontrakt</a:t>
            </a:r>
            <a:r>
              <a:rPr lang="bs-Latn-BA" b="1" dirty="0" smtClean="0"/>
              <a:t> prestajao ako je stvar propala ili postala nesposobna biti predmetom ugovora, te u slučajevima ako je </a:t>
            </a:r>
            <a:r>
              <a:rPr lang="bs-Latn-BA" b="1" dirty="0" err="1" smtClean="0"/>
              <a:t>najmodavac</a:t>
            </a:r>
            <a:r>
              <a:rPr lang="bs-Latn-BA" b="1" dirty="0" smtClean="0"/>
              <a:t> stvar otuđio ili mu je bila potrebna.</a:t>
            </a:r>
            <a:endParaRPr lang="en-US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err="1" smtClean="0"/>
              <a:t>Locatio</a:t>
            </a:r>
            <a:r>
              <a:rPr lang="bs-Latn-BA" i="1" dirty="0" smtClean="0"/>
              <a:t> </a:t>
            </a:r>
            <a:r>
              <a:rPr lang="bs-Latn-BA" i="1" dirty="0" err="1" smtClean="0"/>
              <a:t>conductio</a:t>
            </a:r>
            <a:r>
              <a:rPr lang="bs-Latn-BA" i="1" dirty="0" smtClean="0"/>
              <a:t> </a:t>
            </a:r>
            <a:r>
              <a:rPr lang="bs-Latn-BA" i="1" dirty="0" err="1" smtClean="0"/>
              <a:t>operarum</a:t>
            </a:r>
            <a:endParaRPr lang="en-US" i="1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Ugovor o najmu radne snage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Konsenzualni</a:t>
            </a:r>
            <a:r>
              <a:rPr lang="bs-Latn-BA" b="1" dirty="0" smtClean="0"/>
              <a:t> </a:t>
            </a:r>
            <a:r>
              <a:rPr lang="bs-Latn-BA" b="1" dirty="0" err="1" smtClean="0"/>
              <a:t>simalagmatični</a:t>
            </a:r>
            <a:r>
              <a:rPr lang="bs-Latn-BA" b="1" dirty="0" smtClean="0"/>
              <a:t> </a:t>
            </a:r>
            <a:r>
              <a:rPr lang="bs-Latn-BA" b="1" dirty="0" err="1" smtClean="0"/>
              <a:t>kontrakt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Jedna strana se </a:t>
            </a:r>
            <a:r>
              <a:rPr lang="bs-Latn-BA" b="1" dirty="0" err="1" smtClean="0"/>
              <a:t>obaezuje</a:t>
            </a:r>
            <a:r>
              <a:rPr lang="bs-Latn-BA" b="1" dirty="0" smtClean="0"/>
              <a:t> drugoj staviti na raspolaganje za određeno vrijeme svoju radnu snagu, a druga se strana obavezuje za to platiti naknadu.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>
            <a:normAutofit lnSpcReduction="10000"/>
          </a:bodyPr>
          <a:lstStyle/>
          <a:p>
            <a:r>
              <a:rPr lang="bs-Latn-BA" b="1" dirty="0" smtClean="0"/>
              <a:t>Obaveza za prodavatelja da prenese stvar, a za kupca da isplati cijenu.</a:t>
            </a:r>
          </a:p>
          <a:p>
            <a:endParaRPr lang="bs-Latn-BA" b="1" dirty="0" smtClean="0"/>
          </a:p>
          <a:p>
            <a:r>
              <a:rPr lang="bs-Latn-BA" b="1" dirty="0" smtClean="0"/>
              <a:t>Kupoprodaja je samo pravni razlog (</a:t>
            </a:r>
            <a:r>
              <a:rPr lang="bs-Latn-BA" b="1" i="1" dirty="0" err="1" smtClean="0"/>
              <a:t>causa</a:t>
            </a:r>
            <a:r>
              <a:rPr lang="bs-Latn-BA" b="1" dirty="0" smtClean="0"/>
              <a:t>) za tradiciju</a:t>
            </a:r>
          </a:p>
          <a:p>
            <a:endParaRPr lang="bs-Latn-BA" b="1" dirty="0" smtClean="0"/>
          </a:p>
          <a:p>
            <a:r>
              <a:rPr lang="bs-Latn-BA" b="1" dirty="0" smtClean="0"/>
              <a:t>Samom </a:t>
            </a:r>
            <a:r>
              <a:rPr lang="bs-Latn-BA" b="1" dirty="0" err="1" smtClean="0"/>
              <a:t>kupoprodajom</a:t>
            </a:r>
            <a:r>
              <a:rPr lang="bs-Latn-BA" b="1" dirty="0" smtClean="0"/>
              <a:t> se ne prenosi vlasništvo, ugovor o kupoprodaji je samo pravna osnova (</a:t>
            </a:r>
            <a:r>
              <a:rPr lang="bs-Latn-BA" b="1" i="1" dirty="0" err="1" smtClean="0"/>
              <a:t>titulus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acquirendi</a:t>
            </a:r>
            <a:r>
              <a:rPr lang="bs-Latn-BA" b="1" dirty="0" smtClean="0"/>
              <a:t>) stjecanja.</a:t>
            </a:r>
          </a:p>
          <a:p>
            <a:endParaRPr lang="bs-Latn-BA" b="1" dirty="0" smtClean="0"/>
          </a:p>
          <a:p>
            <a:r>
              <a:rPr lang="bs-Latn-BA" b="1" dirty="0" smtClean="0"/>
              <a:t>Da bi se prenijelo vlasništvo, potreban je i način stjecanja (</a:t>
            </a:r>
            <a:r>
              <a:rPr lang="bs-Latn-BA" b="1" i="1" dirty="0" smtClean="0"/>
              <a:t>modus</a:t>
            </a:r>
            <a:r>
              <a:rPr lang="bs-Latn-BA" b="1" dirty="0" smtClean="0"/>
              <a:t> </a:t>
            </a:r>
            <a:r>
              <a:rPr lang="bs-Latn-BA" b="1" i="1" dirty="0" smtClean="0"/>
              <a:t>acquirendi</a:t>
            </a:r>
            <a:r>
              <a:rPr lang="bs-Latn-BA" b="1" dirty="0" smtClean="0"/>
              <a:t>)- kod tjelesnih stvari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71160"/>
          </a:xfrm>
        </p:spPr>
        <p:txBody>
          <a:bodyPr>
            <a:normAutofit lnSpcReduction="10000"/>
          </a:bodyPr>
          <a:lstStyle/>
          <a:p>
            <a:r>
              <a:rPr lang="bs-Latn-BA" b="1" dirty="0" smtClean="0"/>
              <a:t>Bitni elementi ugovora su: rad (</a:t>
            </a:r>
            <a:r>
              <a:rPr lang="bs-Latn-BA" b="1" i="1" dirty="0" err="1" smtClean="0"/>
              <a:t>operae</a:t>
            </a:r>
            <a:r>
              <a:rPr lang="bs-Latn-BA" b="1" dirty="0" smtClean="0"/>
              <a:t>) i </a:t>
            </a:r>
            <a:r>
              <a:rPr lang="bs-Latn-BA" b="1" dirty="0" err="1" smtClean="0"/>
              <a:t>najamnina</a:t>
            </a:r>
            <a:r>
              <a:rPr lang="bs-Latn-BA" b="1" dirty="0" smtClean="0"/>
              <a:t> (</a:t>
            </a:r>
            <a:r>
              <a:rPr lang="bs-Latn-BA" b="1" i="1" dirty="0" err="1" smtClean="0"/>
              <a:t>merces</a:t>
            </a:r>
            <a:r>
              <a:rPr lang="bs-Latn-BA" b="1" i="1" dirty="0" smtClean="0"/>
              <a:t>).</a:t>
            </a:r>
          </a:p>
          <a:p>
            <a:endParaRPr lang="bs-Latn-BA" b="1" i="1" dirty="0" smtClean="0"/>
          </a:p>
          <a:p>
            <a:r>
              <a:rPr lang="bs-Latn-BA" b="1" dirty="0" smtClean="0"/>
              <a:t>Predmet ugovora je rad, najčešće ručni rad koji su obavljali robovi (</a:t>
            </a:r>
            <a:r>
              <a:rPr lang="bs-Latn-BA" b="1" i="1" dirty="0" err="1" smtClean="0"/>
              <a:t>operae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illiberales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smtClean="0"/>
              <a:t>Rad za koje je trebalo određeno znanje obavljali su viši staleži (</a:t>
            </a:r>
            <a:r>
              <a:rPr lang="bs-Latn-BA" b="1" i="1" dirty="0" err="1" smtClean="0"/>
              <a:t>artes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liberales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operarum</a:t>
            </a:r>
            <a:r>
              <a:rPr lang="bs-Latn-BA" b="1" i="1" dirty="0" smtClean="0"/>
              <a:t> </a:t>
            </a:r>
            <a:r>
              <a:rPr lang="bs-Latn-BA" b="1" dirty="0" smtClean="0"/>
              <a:t>je </a:t>
            </a:r>
            <a:r>
              <a:rPr lang="bs-Latn-BA" b="1" dirty="0" err="1" smtClean="0"/>
              <a:t>ročni</a:t>
            </a:r>
            <a:r>
              <a:rPr lang="bs-Latn-BA" b="1" dirty="0" smtClean="0"/>
              <a:t> posao- najamnik se </a:t>
            </a:r>
            <a:r>
              <a:rPr lang="bs-Latn-BA" b="1" dirty="0" err="1" smtClean="0"/>
              <a:t>obvezivao</a:t>
            </a:r>
            <a:r>
              <a:rPr lang="bs-Latn-BA" b="1" dirty="0" smtClean="0"/>
              <a:t> staviti svoju radnu snagu na raspolaganje za određeno vrijeme.</a:t>
            </a:r>
            <a:endParaRPr lang="en-US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Prava i obaveze stranaka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b="1" dirty="0" err="1" smtClean="0"/>
              <a:t>Najamni</a:t>
            </a:r>
            <a:r>
              <a:rPr lang="bs-Latn-BA" b="1" dirty="0" smtClean="0"/>
              <a:t> radnik (</a:t>
            </a:r>
            <a:r>
              <a:rPr lang="bs-Latn-BA" b="1" dirty="0" err="1" smtClean="0"/>
              <a:t>locator</a:t>
            </a:r>
            <a:r>
              <a:rPr lang="bs-Latn-BA" b="1" dirty="0" smtClean="0"/>
              <a:t>) obavezan:</a:t>
            </a:r>
          </a:p>
          <a:p>
            <a:r>
              <a:rPr lang="bs-Latn-BA" b="1" dirty="0" smtClean="0"/>
              <a:t>- Staviti na raspolaganje poslodavcu svoju radnu snagu.</a:t>
            </a:r>
          </a:p>
          <a:p>
            <a:r>
              <a:rPr lang="bs-Latn-BA" b="1" dirty="0" smtClean="0"/>
              <a:t>- Raditi savjesno, u skladu sa ugovorom i uputama poslodavca.</a:t>
            </a:r>
          </a:p>
          <a:p>
            <a:r>
              <a:rPr lang="bs-Latn-BA" b="1" dirty="0" smtClean="0"/>
              <a:t>- Lično obavljati posao.</a:t>
            </a:r>
          </a:p>
          <a:p>
            <a:r>
              <a:rPr lang="bs-Latn-BA" b="1" dirty="0" smtClean="0"/>
              <a:t>- Obavljati poslove kao dobar domaćin.</a:t>
            </a:r>
          </a:p>
          <a:p>
            <a:endParaRPr lang="bs-Latn-BA" b="1" dirty="0" smtClean="0"/>
          </a:p>
          <a:p>
            <a:r>
              <a:rPr lang="bs-Latn-BA" b="1" dirty="0" smtClean="0"/>
              <a:t>Nije bio dužan za rezultate rada, ali je bio odgovoran za stručnu nesposobnost.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err="1" smtClean="0"/>
              <a:t>Locatio</a:t>
            </a:r>
            <a:r>
              <a:rPr lang="bs-Latn-BA" i="1" dirty="0" smtClean="0"/>
              <a:t> </a:t>
            </a:r>
            <a:r>
              <a:rPr lang="bs-Latn-BA" i="1" dirty="0" err="1" smtClean="0"/>
              <a:t>conductio</a:t>
            </a:r>
            <a:r>
              <a:rPr lang="bs-Latn-BA" i="1" dirty="0" smtClean="0"/>
              <a:t> </a:t>
            </a:r>
            <a:r>
              <a:rPr lang="bs-Latn-BA" i="1" dirty="0" err="1" smtClean="0"/>
              <a:t>operis</a:t>
            </a:r>
            <a:endParaRPr lang="en-US" i="1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b="1" dirty="0" smtClean="0"/>
              <a:t>Ugovor o djelu</a:t>
            </a:r>
          </a:p>
          <a:p>
            <a:endParaRPr lang="bs-Latn-BA" b="1" dirty="0" smtClean="0"/>
          </a:p>
          <a:p>
            <a:r>
              <a:rPr lang="bs-Latn-BA" b="1" dirty="0" err="1" smtClean="0"/>
              <a:t>Konsenzualni</a:t>
            </a:r>
            <a:r>
              <a:rPr lang="bs-Latn-BA" b="1" dirty="0" smtClean="0"/>
              <a:t> </a:t>
            </a:r>
            <a:r>
              <a:rPr lang="bs-Latn-BA" b="1" dirty="0" err="1" smtClean="0"/>
              <a:t>sinalagmatični</a:t>
            </a:r>
            <a:r>
              <a:rPr lang="bs-Latn-BA" b="1" dirty="0" smtClean="0"/>
              <a:t> </a:t>
            </a:r>
            <a:r>
              <a:rPr lang="bs-Latn-BA" b="1" dirty="0" err="1" smtClean="0"/>
              <a:t>kontrakt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Jedna strana se obavezuje drugoj izvršiti određeno djelo, a ovaj se obavezuje za to platiti ugovorenu naknadu.</a:t>
            </a:r>
          </a:p>
          <a:p>
            <a:endParaRPr lang="bs-Latn-BA" b="1" dirty="0" smtClean="0"/>
          </a:p>
          <a:p>
            <a:r>
              <a:rPr lang="bs-Latn-BA" b="1" dirty="0" smtClean="0"/>
              <a:t>Bitni elementi ugovora o djelu su: djelo (opus), i naknada (</a:t>
            </a:r>
            <a:r>
              <a:rPr lang="bs-Latn-BA" b="1" dirty="0" err="1" smtClean="0"/>
              <a:t>merces</a:t>
            </a:r>
            <a:r>
              <a:rPr lang="bs-Latn-BA" b="1" dirty="0" smtClean="0"/>
              <a:t>).</a:t>
            </a:r>
            <a:endParaRPr 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b="1" dirty="0" smtClean="0"/>
              <a:t>Predmet ugovora o djelu je izvršenje tačno određenog fizičkog posla (npr. sašiti odijelo, oprati odjeću..)</a:t>
            </a:r>
          </a:p>
          <a:p>
            <a:endParaRPr lang="bs-Latn-BA" b="1" dirty="0" smtClean="0"/>
          </a:p>
          <a:p>
            <a:r>
              <a:rPr lang="bs-Latn-BA" b="1" dirty="0" smtClean="0"/>
              <a:t>Bitan samo rezultat rada, tj. samo djelo (</a:t>
            </a:r>
            <a:r>
              <a:rPr lang="bs-Latn-BA" b="1" i="1" dirty="0" smtClean="0"/>
              <a:t>opus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smtClean="0"/>
              <a:t> </a:t>
            </a:r>
            <a:r>
              <a:rPr lang="bs-Latn-BA" b="1" dirty="0" err="1" smtClean="0"/>
              <a:t>Locatio</a:t>
            </a:r>
            <a:r>
              <a:rPr lang="bs-Latn-BA" b="1" dirty="0" smtClean="0"/>
              <a:t> </a:t>
            </a:r>
            <a:r>
              <a:rPr lang="bs-Latn-BA" b="1" dirty="0" err="1" smtClean="0"/>
              <a:t>conductio</a:t>
            </a:r>
            <a:r>
              <a:rPr lang="bs-Latn-BA" b="1" dirty="0" smtClean="0"/>
              <a:t> </a:t>
            </a:r>
            <a:r>
              <a:rPr lang="bs-Latn-BA" b="1" dirty="0" err="1" smtClean="0"/>
              <a:t>operis</a:t>
            </a:r>
            <a:r>
              <a:rPr lang="bs-Latn-BA" b="1" dirty="0" smtClean="0"/>
              <a:t> je </a:t>
            </a:r>
            <a:r>
              <a:rPr lang="bs-Latn-BA" b="1" dirty="0" err="1" smtClean="0"/>
              <a:t>ročni</a:t>
            </a:r>
            <a:r>
              <a:rPr lang="bs-Latn-BA" b="1" dirty="0" smtClean="0"/>
              <a:t> posao jer djelo treba izvršiti i predati u određenom, razumnom roku koji je uobičajen za izvršenje </a:t>
            </a:r>
            <a:r>
              <a:rPr lang="bs-Latn-BA" b="1" dirty="0" err="1" smtClean="0"/>
              <a:t>poduzetog</a:t>
            </a:r>
            <a:r>
              <a:rPr lang="bs-Latn-BA" b="1" dirty="0" smtClean="0"/>
              <a:t> posla.</a:t>
            </a:r>
            <a:endParaRPr lang="en-US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Prava i obaveze stranaka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Naručitelj- lokator: obavezan predati materijal na kojemu treba obaviti rad, dužan preuzeti izvršeno djelo i pri primopredaji isplatiti naknadu.</a:t>
            </a:r>
          </a:p>
          <a:p>
            <a:endParaRPr lang="bs-Latn-BA" dirty="0"/>
          </a:p>
          <a:p>
            <a:r>
              <a:rPr lang="bs-Latn-BA" dirty="0" smtClean="0"/>
              <a:t>Izvođač- conductor: obavezan savjesno izvršiti posao i predati djelo naručitelju u ugovoreno vrijeme i na ugovorenom mjestu, odgovara za svaku krivnju (</a:t>
            </a:r>
            <a:r>
              <a:rPr lang="bs-Latn-BA" i="1" dirty="0" smtClean="0"/>
              <a:t>imperitia, culpa in eligendo).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Zaštita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Naručitelj ima na raspolaganju </a:t>
            </a:r>
            <a:r>
              <a:rPr lang="bs-Latn-BA" i="1" dirty="0" smtClean="0"/>
              <a:t>actio locati.</a:t>
            </a:r>
          </a:p>
          <a:p>
            <a:endParaRPr lang="bs-Latn-BA" i="1" dirty="0"/>
          </a:p>
          <a:p>
            <a:r>
              <a:rPr lang="bs-Latn-BA" dirty="0" smtClean="0"/>
              <a:t>Izvođač ima na raspolaganju </a:t>
            </a:r>
            <a:r>
              <a:rPr lang="bs-Latn-BA" i="1" dirty="0" smtClean="0"/>
              <a:t>actio conducti.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729546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i="1" dirty="0" smtClean="0"/>
              <a:t>Lex Rhodia de iactu</a:t>
            </a:r>
            <a:endParaRPr lang="bs-Latn-BA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Rodoski zakon o havarijama</a:t>
            </a:r>
          </a:p>
          <a:p>
            <a:endParaRPr lang="bs-Latn-BA" dirty="0"/>
          </a:p>
          <a:p>
            <a:r>
              <a:rPr lang="bs-Latn-BA" dirty="0" smtClean="0"/>
              <a:t>Predmet ugovora prijevoz robe morem</a:t>
            </a:r>
          </a:p>
          <a:p>
            <a:endParaRPr lang="bs-Latn-BA" dirty="0"/>
          </a:p>
          <a:p>
            <a:r>
              <a:rPr lang="bs-Latn-BA" dirty="0" smtClean="0"/>
              <a:t>Pravila o izbacivanju dijela brodskog tereta kako bi se sačuvao preostali teret i sam brod.</a:t>
            </a:r>
          </a:p>
          <a:p>
            <a:endParaRPr lang="bs-Latn-BA" dirty="0"/>
          </a:p>
          <a:p>
            <a:r>
              <a:rPr lang="bs-Latn-BA" dirty="0" smtClean="0"/>
              <a:t>Nastalu štetu snosili vlasnik broda i vlasnici spašenog tereta razmjerno njihovoj vrijednosti.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18462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bs-Latn-BA" b="1" dirty="0" smtClean="0"/>
              <a:t>Iznimka od načela </a:t>
            </a:r>
            <a:r>
              <a:rPr lang="bs-Latn-BA" b="1" i="1" dirty="0" smtClean="0"/>
              <a:t>ex </a:t>
            </a:r>
            <a:r>
              <a:rPr lang="bs-Latn-BA" b="1" i="1" dirty="0" err="1" smtClean="0"/>
              <a:t>nudo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pacto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obligatio</a:t>
            </a:r>
            <a:r>
              <a:rPr lang="bs-Latn-BA" b="1" i="1" dirty="0" smtClean="0"/>
              <a:t> non </a:t>
            </a:r>
            <a:r>
              <a:rPr lang="bs-Latn-BA" b="1" i="1" dirty="0" err="1" smtClean="0"/>
              <a:t>nascitur</a:t>
            </a:r>
            <a:r>
              <a:rPr lang="bs-Latn-BA" b="1" i="1" dirty="0" smtClean="0"/>
              <a:t> </a:t>
            </a:r>
            <a:r>
              <a:rPr lang="bs-Latn-BA" b="1" dirty="0" smtClean="0"/>
              <a:t>(iz običnog sporazuma se ne rađa obaveza).</a:t>
            </a:r>
          </a:p>
          <a:p>
            <a:endParaRPr lang="bs-Latn-BA" b="1" dirty="0" smtClean="0"/>
          </a:p>
          <a:p>
            <a:r>
              <a:rPr lang="bs-Latn-BA" b="1" dirty="0" smtClean="0"/>
              <a:t>Kupoprodaja (</a:t>
            </a:r>
            <a:r>
              <a:rPr lang="bs-Latn-BA" b="1" i="1" dirty="0" err="1" smtClean="0"/>
              <a:t>emptio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venditio</a:t>
            </a:r>
            <a:r>
              <a:rPr lang="bs-Latn-BA" b="1" dirty="0" smtClean="0"/>
              <a:t>), </a:t>
            </a:r>
            <a:r>
              <a:rPr lang="bs-Latn-BA" b="1" dirty="0" err="1" smtClean="0"/>
              <a:t>najam</a:t>
            </a:r>
            <a:r>
              <a:rPr lang="bs-Latn-BA" b="1" dirty="0" smtClean="0"/>
              <a:t> (</a:t>
            </a:r>
            <a:r>
              <a:rPr lang="bs-Latn-BA" b="1" i="1" dirty="0" err="1" smtClean="0"/>
              <a:t>locatio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conductio</a:t>
            </a:r>
            <a:r>
              <a:rPr lang="bs-Latn-BA" b="1" dirty="0" smtClean="0"/>
              <a:t>), </a:t>
            </a:r>
            <a:r>
              <a:rPr lang="bs-Latn-BA" b="1" dirty="0" err="1" smtClean="0"/>
              <a:t>ortaštvo</a:t>
            </a:r>
            <a:r>
              <a:rPr lang="bs-Latn-BA" b="1" dirty="0" smtClean="0"/>
              <a:t> (</a:t>
            </a:r>
            <a:r>
              <a:rPr lang="bs-Latn-BA" b="1" i="1" dirty="0" err="1" smtClean="0"/>
              <a:t>societas</a:t>
            </a:r>
            <a:r>
              <a:rPr lang="bs-Latn-BA" b="1" dirty="0" smtClean="0"/>
              <a:t>), mandat (</a:t>
            </a:r>
            <a:r>
              <a:rPr lang="bs-Latn-BA" b="1" i="1" dirty="0" err="1" smtClean="0"/>
              <a:t>mandatum</a:t>
            </a:r>
            <a:r>
              <a:rPr lang="bs-Latn-BA" b="1" dirty="0" smtClean="0"/>
              <a:t>)- najvažniji ugovori pravnog i gospodarskog prometa.</a:t>
            </a:r>
          </a:p>
          <a:p>
            <a:endParaRPr lang="bs-Latn-BA" b="1" dirty="0" smtClean="0"/>
          </a:p>
          <a:p>
            <a:r>
              <a:rPr lang="bs-Latn-BA" b="1" dirty="0" smtClean="0"/>
              <a:t>Svi su (osim mandata) potpuno </a:t>
            </a:r>
            <a:r>
              <a:rPr lang="bs-Latn-BA" b="1" dirty="0" err="1" smtClean="0"/>
              <a:t>dvostrano</a:t>
            </a:r>
            <a:r>
              <a:rPr lang="bs-Latn-BA" b="1" dirty="0" smtClean="0"/>
              <a:t> obavezujući </a:t>
            </a:r>
            <a:r>
              <a:rPr lang="bs-Latn-BA" b="1" dirty="0" err="1" smtClean="0"/>
              <a:t>kontrakti</a:t>
            </a:r>
            <a:r>
              <a:rPr lang="bs-Latn-BA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KUPOPRODAJA (</a:t>
            </a:r>
            <a:r>
              <a:rPr lang="bs-Latn-BA" i="1" dirty="0" err="1" smtClean="0"/>
              <a:t>emptio</a:t>
            </a:r>
            <a:r>
              <a:rPr lang="bs-Latn-BA" i="1" dirty="0" smtClean="0"/>
              <a:t> </a:t>
            </a:r>
            <a:r>
              <a:rPr lang="bs-Latn-BA" i="1" dirty="0" err="1" smtClean="0"/>
              <a:t>vedtitio</a:t>
            </a:r>
            <a:r>
              <a:rPr lang="bs-Latn-BA" i="1" dirty="0" smtClean="0"/>
              <a:t>)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err="1" smtClean="0"/>
              <a:t>Konsenzualni</a:t>
            </a:r>
            <a:r>
              <a:rPr lang="bs-Latn-BA" b="1" dirty="0" smtClean="0"/>
              <a:t>, potpuno </a:t>
            </a:r>
            <a:r>
              <a:rPr lang="bs-Latn-BA" b="1" dirty="0" err="1" smtClean="0"/>
              <a:t>dvostrano</a:t>
            </a:r>
            <a:r>
              <a:rPr lang="bs-Latn-BA" b="1" dirty="0" smtClean="0"/>
              <a:t> obavezujući </a:t>
            </a:r>
            <a:r>
              <a:rPr lang="bs-Latn-BA" b="1" dirty="0" err="1" smtClean="0"/>
              <a:t>kontrakt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Bona </a:t>
            </a:r>
            <a:r>
              <a:rPr lang="bs-Latn-BA" b="1" dirty="0" err="1" smtClean="0"/>
              <a:t>fidei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Jedna strana (prodavatelj, </a:t>
            </a:r>
            <a:r>
              <a:rPr lang="bs-Latn-BA" b="1" dirty="0" err="1" smtClean="0"/>
              <a:t>venditor</a:t>
            </a:r>
            <a:r>
              <a:rPr lang="bs-Latn-BA" b="1" dirty="0" smtClean="0"/>
              <a:t>), obavezuje se prepustiti drugoj strani (kupac, </a:t>
            </a:r>
            <a:r>
              <a:rPr lang="bs-Latn-BA" b="1" dirty="0" err="1" smtClean="0"/>
              <a:t>emptor</a:t>
            </a:r>
            <a:r>
              <a:rPr lang="bs-Latn-BA" b="1" dirty="0" smtClean="0"/>
              <a:t>) mirno uživanje neke stvari, a druga strana se obavezuje platiti </a:t>
            </a:r>
            <a:r>
              <a:rPr lang="bs-Latn-BA" b="1" dirty="0" err="1" smtClean="0"/>
              <a:t>kupovnu</a:t>
            </a:r>
            <a:r>
              <a:rPr lang="bs-Latn-BA" b="1" dirty="0" smtClean="0"/>
              <a:t> cijenu.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>
            <a:normAutofit lnSpcReduction="10000"/>
          </a:bodyPr>
          <a:lstStyle/>
          <a:p>
            <a:r>
              <a:rPr lang="bs-Latn-BA" b="1" dirty="0" smtClean="0"/>
              <a:t>Samom </a:t>
            </a:r>
            <a:r>
              <a:rPr lang="bs-Latn-BA" b="1" dirty="0" err="1" smtClean="0"/>
              <a:t>kupoprodajom</a:t>
            </a:r>
            <a:r>
              <a:rPr lang="bs-Latn-BA" b="1" dirty="0" smtClean="0"/>
              <a:t> se ne prenosi vlasništvo.</a:t>
            </a:r>
          </a:p>
          <a:p>
            <a:endParaRPr lang="bs-Latn-BA" b="1" dirty="0" smtClean="0"/>
          </a:p>
          <a:p>
            <a:r>
              <a:rPr lang="bs-Latn-BA" b="1" dirty="0" smtClean="0"/>
              <a:t>Ugovor o kupoprodaji je pravna osnova (</a:t>
            </a:r>
            <a:r>
              <a:rPr lang="bs-Latn-BA" b="1" i="1" dirty="0" err="1" smtClean="0"/>
              <a:t>titulus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acquirendi</a:t>
            </a:r>
            <a:r>
              <a:rPr lang="bs-Latn-BA" b="1" dirty="0" smtClean="0"/>
              <a:t>).</a:t>
            </a:r>
          </a:p>
          <a:p>
            <a:endParaRPr lang="bs-Latn-BA" b="1" dirty="0" smtClean="0"/>
          </a:p>
          <a:p>
            <a:r>
              <a:rPr lang="bs-Latn-BA" b="1" dirty="0" smtClean="0"/>
              <a:t>Potreban je i način stjecanja (</a:t>
            </a:r>
            <a:r>
              <a:rPr lang="bs-Latn-BA" b="1" i="1" dirty="0" smtClean="0"/>
              <a:t>modus </a:t>
            </a:r>
            <a:r>
              <a:rPr lang="bs-Latn-BA" b="1" i="1" dirty="0" err="1" smtClean="0"/>
              <a:t>acquirendi</a:t>
            </a:r>
            <a:r>
              <a:rPr lang="bs-Latn-BA" b="1" i="1" dirty="0" smtClean="0"/>
              <a:t>). </a:t>
            </a:r>
            <a:r>
              <a:rPr lang="bs-Latn-BA" b="1" dirty="0" smtClean="0"/>
              <a:t>Kod tjelesnih stvari predaja, kod prava ustupanje.</a:t>
            </a:r>
          </a:p>
          <a:p>
            <a:endParaRPr lang="bs-Latn-BA" b="1" i="1" dirty="0" smtClean="0"/>
          </a:p>
          <a:p>
            <a:r>
              <a:rPr lang="bs-Latn-BA" b="1" dirty="0" smtClean="0"/>
              <a:t>Kupoprodaja sklopljena čim se stranke sporazumiju o bitnim elementima ugovora (predmet i cijena).</a:t>
            </a:r>
          </a:p>
          <a:p>
            <a:endParaRPr lang="bs-Latn-BA" b="1" i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Predmet kupoprodaje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Svaka stvar u pravnom prometu (tjelesna ili netjelesna).</a:t>
            </a:r>
          </a:p>
          <a:p>
            <a:endParaRPr lang="bs-Latn-BA" b="1" dirty="0" smtClean="0"/>
          </a:p>
          <a:p>
            <a:r>
              <a:rPr lang="bs-Latn-BA" b="1" dirty="0" smtClean="0"/>
              <a:t>Pokretne tjelesne stvari- </a:t>
            </a:r>
            <a:r>
              <a:rPr lang="bs-Latn-BA" b="1" i="1" dirty="0" err="1" smtClean="0"/>
              <a:t>merx</a:t>
            </a:r>
            <a:endParaRPr lang="bs-Latn-BA" b="1" i="1" dirty="0" smtClean="0"/>
          </a:p>
          <a:p>
            <a:endParaRPr lang="bs-Latn-BA" b="1" i="1" dirty="0" smtClean="0"/>
          </a:p>
          <a:p>
            <a:r>
              <a:rPr lang="bs-Latn-BA" b="1" dirty="0" smtClean="0"/>
              <a:t>Predmetom </a:t>
            </a:r>
            <a:r>
              <a:rPr lang="bs-Latn-BA" b="1" dirty="0" err="1" smtClean="0"/>
              <a:t>kupopoprodaje</a:t>
            </a:r>
            <a:r>
              <a:rPr lang="bs-Latn-BA" b="1" dirty="0" smtClean="0"/>
              <a:t> mogle biti i stvari koje nisu bile u vlasništvu prodavatelja u momentu sklapanja ugovora.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23560"/>
          </a:xfrm>
        </p:spPr>
        <p:txBody>
          <a:bodyPr/>
          <a:lstStyle/>
          <a:p>
            <a:r>
              <a:rPr lang="bs-Latn-BA" b="1" dirty="0" smtClean="0"/>
              <a:t>Moguća i prodaja budućih stvari (stvar nije morala postojati):</a:t>
            </a:r>
          </a:p>
          <a:p>
            <a:endParaRPr lang="bs-Latn-BA" b="1" dirty="0" smtClean="0"/>
          </a:p>
          <a:p>
            <a:r>
              <a:rPr lang="bs-Latn-BA" b="1" dirty="0" smtClean="0"/>
              <a:t>- </a:t>
            </a:r>
            <a:r>
              <a:rPr lang="bs-Latn-BA" b="1" dirty="0" err="1" smtClean="0"/>
              <a:t>emptio</a:t>
            </a:r>
            <a:r>
              <a:rPr lang="bs-Latn-BA" b="1" dirty="0" smtClean="0"/>
              <a:t> rei </a:t>
            </a:r>
            <a:r>
              <a:rPr lang="bs-Latn-BA" b="1" dirty="0" err="1" smtClean="0"/>
              <a:t>speratae</a:t>
            </a:r>
            <a:r>
              <a:rPr lang="bs-Latn-BA" b="1" dirty="0" smtClean="0"/>
              <a:t> (</a:t>
            </a:r>
            <a:r>
              <a:rPr lang="bs-Latn-BA" b="1" dirty="0" err="1" smtClean="0"/>
              <a:t>kupnja</a:t>
            </a:r>
            <a:r>
              <a:rPr lang="bs-Latn-BA" b="1" dirty="0" smtClean="0"/>
              <a:t> stvari kojima se nadamo)- uvjetna </a:t>
            </a:r>
            <a:r>
              <a:rPr lang="bs-Latn-BA" b="1" dirty="0" err="1" smtClean="0"/>
              <a:t>kupnja</a:t>
            </a:r>
            <a:endParaRPr lang="bs-Latn-BA" b="1" dirty="0" smtClean="0"/>
          </a:p>
          <a:p>
            <a:endParaRPr lang="bs-Latn-BA" b="1" dirty="0" smtClean="0"/>
          </a:p>
          <a:p>
            <a:r>
              <a:rPr lang="bs-Latn-BA" b="1" dirty="0" smtClean="0"/>
              <a:t>- </a:t>
            </a:r>
            <a:r>
              <a:rPr lang="bs-Latn-BA" b="1" dirty="0" err="1" smtClean="0"/>
              <a:t>emptio</a:t>
            </a:r>
            <a:r>
              <a:rPr lang="bs-Latn-BA" b="1" dirty="0" smtClean="0"/>
              <a:t> </a:t>
            </a:r>
            <a:r>
              <a:rPr lang="bs-Latn-BA" b="1" dirty="0" err="1" smtClean="0"/>
              <a:t>spei</a:t>
            </a:r>
            <a:r>
              <a:rPr lang="bs-Latn-BA" b="1" dirty="0" smtClean="0"/>
              <a:t> (</a:t>
            </a:r>
            <a:r>
              <a:rPr lang="bs-Latn-BA" b="1" dirty="0" err="1" smtClean="0"/>
              <a:t>kupnja</a:t>
            </a:r>
            <a:r>
              <a:rPr lang="bs-Latn-BA" b="1" dirty="0" smtClean="0"/>
              <a:t> nade na dobitak)- bezuvjetna </a:t>
            </a:r>
            <a:r>
              <a:rPr lang="bs-Latn-BA" b="1" dirty="0" err="1" smtClean="0"/>
              <a:t>kupnja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Cijena (</a:t>
            </a:r>
            <a:r>
              <a:rPr lang="bs-Latn-BA" i="1" dirty="0" err="1" smtClean="0"/>
              <a:t>pretium</a:t>
            </a:r>
            <a:r>
              <a:rPr lang="bs-Latn-BA" dirty="0" smtClean="0"/>
              <a:t>)</a:t>
            </a:r>
            <a:endParaRPr lang="en-US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 smtClean="0"/>
              <a:t>Vrijednost stvari izražena u novcu.</a:t>
            </a:r>
          </a:p>
          <a:p>
            <a:endParaRPr lang="bs-Latn-BA" b="1" dirty="0" smtClean="0"/>
          </a:p>
          <a:p>
            <a:r>
              <a:rPr lang="bs-Latn-BA" b="1" dirty="0" smtClean="0"/>
              <a:t>Određena (</a:t>
            </a:r>
            <a:r>
              <a:rPr lang="bs-Latn-BA" b="1" i="1" dirty="0" err="1" smtClean="0"/>
              <a:t>pretium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certum</a:t>
            </a:r>
            <a:r>
              <a:rPr lang="bs-Latn-BA" b="1" dirty="0" smtClean="0"/>
              <a:t>)</a:t>
            </a:r>
          </a:p>
          <a:p>
            <a:endParaRPr lang="bs-Latn-BA" b="1" dirty="0" smtClean="0"/>
          </a:p>
          <a:p>
            <a:r>
              <a:rPr lang="bs-Latn-BA" b="1" dirty="0" smtClean="0"/>
              <a:t>Ozbiljno </a:t>
            </a:r>
            <a:r>
              <a:rPr lang="bs-Latn-BA" b="1" dirty="0" err="1" smtClean="0"/>
              <a:t>mišljena</a:t>
            </a:r>
            <a:r>
              <a:rPr lang="bs-Latn-BA" b="1" dirty="0" smtClean="0"/>
              <a:t> (</a:t>
            </a:r>
            <a:r>
              <a:rPr lang="bs-Latn-BA" b="1" i="1" dirty="0" err="1" smtClean="0"/>
              <a:t>pretium</a:t>
            </a:r>
            <a:r>
              <a:rPr lang="bs-Latn-BA" b="1" i="1" dirty="0" smtClean="0"/>
              <a:t> verum</a:t>
            </a:r>
            <a:r>
              <a:rPr lang="bs-Latn-BA" b="1" dirty="0" smtClean="0"/>
              <a:t>)</a:t>
            </a:r>
          </a:p>
          <a:p>
            <a:endParaRPr lang="bs-Latn-BA" b="1" dirty="0" smtClean="0"/>
          </a:p>
          <a:p>
            <a:r>
              <a:rPr lang="bs-Latn-BA" b="1" i="1" dirty="0" err="1" smtClean="0"/>
              <a:t>Pretium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iustum</a:t>
            </a:r>
            <a:r>
              <a:rPr lang="bs-Latn-BA" b="1" dirty="0" smtClean="0"/>
              <a:t>- rađanje </a:t>
            </a:r>
            <a:r>
              <a:rPr lang="bs-Latn-BA" b="1" i="1" dirty="0" smtClean="0"/>
              <a:t>instituta </a:t>
            </a:r>
            <a:r>
              <a:rPr lang="bs-Latn-BA" b="1" i="1" dirty="0" err="1" smtClean="0"/>
              <a:t>laesio</a:t>
            </a:r>
            <a:r>
              <a:rPr lang="bs-Latn-BA" b="1" i="1" dirty="0" smtClean="0"/>
              <a:t> </a:t>
            </a:r>
            <a:r>
              <a:rPr lang="bs-Latn-BA" b="1" i="1" dirty="0" err="1" smtClean="0"/>
              <a:t>enormis</a:t>
            </a:r>
            <a:endParaRPr lang="en-US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h">
  <a:themeElements>
    <a:clrScheme name="Vrh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h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h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207</TotalTime>
  <Words>1561</Words>
  <Application>Microsoft Office PowerPoint</Application>
  <PresentationFormat>On-screen Show (4:3)</PresentationFormat>
  <Paragraphs>234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Vrh</vt:lpstr>
      <vt:lpstr>INSTITUCIJE RIMSKOG PRAVA ii</vt:lpstr>
      <vt:lpstr>KONSENZUALNI KONTRAKTI</vt:lpstr>
      <vt:lpstr>PowerPoint Presentation</vt:lpstr>
      <vt:lpstr>PowerPoint Presentation</vt:lpstr>
      <vt:lpstr>KUPOPRODAJA (emptio vedtitio)</vt:lpstr>
      <vt:lpstr>PowerPoint Presentation</vt:lpstr>
      <vt:lpstr>Predmet kupoprodaje</vt:lpstr>
      <vt:lpstr>PowerPoint Presentation</vt:lpstr>
      <vt:lpstr>Cijena (pretium)</vt:lpstr>
      <vt:lpstr>Značajke kupoprodaje</vt:lpstr>
      <vt:lpstr>Prava i obaveze stranaka</vt:lpstr>
      <vt:lpstr>Obaveze kupca</vt:lpstr>
      <vt:lpstr>PowerPoint Presentation</vt:lpstr>
      <vt:lpstr>Obaveze prodavatelja</vt:lpstr>
      <vt:lpstr>PowerPoint Presentation</vt:lpstr>
      <vt:lpstr>PowerPoint Presentation</vt:lpstr>
      <vt:lpstr>Zaštita</vt:lpstr>
      <vt:lpstr>Uzgredni uglavci uz kupoprodaju (pacta adiecta)</vt:lpstr>
      <vt:lpstr>PowerPoint Presentation</vt:lpstr>
      <vt:lpstr>PowerPoint Presentation</vt:lpstr>
      <vt:lpstr>Najam (locatio conductio)</vt:lpstr>
      <vt:lpstr>PowerPoint Presentation</vt:lpstr>
      <vt:lpstr>Locatio conductio rei</vt:lpstr>
      <vt:lpstr>Bitni sastojci najma</vt:lpstr>
      <vt:lpstr>PowerPoint Presentation</vt:lpstr>
      <vt:lpstr>Prava i obaveze stranaka</vt:lpstr>
      <vt:lpstr>PowerPoint Presentation</vt:lpstr>
      <vt:lpstr>PowerPoint Presentation</vt:lpstr>
      <vt:lpstr>Locatio conductio operarum</vt:lpstr>
      <vt:lpstr>PowerPoint Presentation</vt:lpstr>
      <vt:lpstr>Prava i obaveze stranaka</vt:lpstr>
      <vt:lpstr>Locatio conductio operis</vt:lpstr>
      <vt:lpstr>PowerPoint Presentation</vt:lpstr>
      <vt:lpstr>Prava i obaveze stranaka</vt:lpstr>
      <vt:lpstr>Zaštita</vt:lpstr>
      <vt:lpstr>Lex Rhodia de iactu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ii</dc:title>
  <dc:creator/>
  <cp:lastModifiedBy>Benjamina Londrc</cp:lastModifiedBy>
  <cp:revision>14</cp:revision>
  <dcterms:created xsi:type="dcterms:W3CDTF">2006-08-16T00:00:00Z</dcterms:created>
  <dcterms:modified xsi:type="dcterms:W3CDTF">2016-05-01T08:17:05Z</dcterms:modified>
</cp:coreProperties>
</file>