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2" r:id="rId2"/>
    <p:sldId id="399" r:id="rId3"/>
    <p:sldId id="400" r:id="rId4"/>
    <p:sldId id="401" r:id="rId5"/>
    <p:sldId id="402" r:id="rId6"/>
    <p:sldId id="412" r:id="rId7"/>
    <p:sldId id="403" r:id="rId8"/>
    <p:sldId id="414" r:id="rId9"/>
    <p:sldId id="404" r:id="rId10"/>
    <p:sldId id="415" r:id="rId11"/>
    <p:sldId id="405" r:id="rId12"/>
    <p:sldId id="406" r:id="rId13"/>
    <p:sldId id="407" r:id="rId14"/>
    <p:sldId id="416" r:id="rId15"/>
    <p:sldId id="408" r:id="rId16"/>
    <p:sldId id="417" r:id="rId17"/>
    <p:sldId id="409" r:id="rId18"/>
    <p:sldId id="413" r:id="rId19"/>
    <p:sldId id="410" r:id="rId20"/>
    <p:sldId id="411" r:id="rId21"/>
    <p:sldId id="418" r:id="rId22"/>
  </p:sldIdLst>
  <p:sldSz cx="9144000" cy="6858000" type="screen4x3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620"/>
    <p:restoredTop sz="94629" autoAdjust="0"/>
  </p:normalViewPr>
  <p:slideViewPr>
    <p:cSldViewPr>
      <p:cViewPr>
        <p:scale>
          <a:sx n="118" d="100"/>
          <a:sy n="118" d="100"/>
        </p:scale>
        <p:origin x="-1434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37675832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2898580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8190446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530900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991280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0233474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7083450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4453163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8595348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15636069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bs-Latn-B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24690726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25000"/>
            <a:lum/>
          </a:blip>
          <a:srcRect/>
          <a:stretch>
            <a:fillRect t="-21000" b="-17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bs-Latn-B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bs-Latn-B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D8837E-E15A-4F53-9B86-A0EBC71CFA8D}" type="datetimeFigureOut">
              <a:rPr lang="bs-Latn-BA" smtClean="0"/>
              <a:t>19.3.2017</a:t>
            </a:fld>
            <a:endParaRPr lang="bs-Latn-B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s-Latn-B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7BB6C7-3784-4EE1-A5B5-69659B6F2E84}" type="slidenum">
              <a:rPr lang="bs-Latn-BA" smtClean="0"/>
              <a:t>‹#›</a:t>
            </a:fld>
            <a:endParaRPr lang="bs-Latn-BA"/>
          </a:p>
        </p:txBody>
      </p:sp>
    </p:spTree>
    <p:extLst>
      <p:ext uri="{BB962C8B-B14F-4D97-AF65-F5344CB8AC3E}">
        <p14:creationId xmlns:p14="http://schemas.microsoft.com/office/powerpoint/2010/main" val="4276420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Latn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3" y="476672"/>
            <a:ext cx="7848872" cy="3168352"/>
          </a:xfrm>
        </p:spPr>
        <p:txBody>
          <a:bodyPr>
            <a:noAutofit/>
          </a:bodyPr>
          <a:lstStyle/>
          <a:p>
            <a:pPr algn="ctr"/>
            <a:endParaRPr lang="bs-Latn-BA" b="1" dirty="0">
              <a:latin typeface="+mn-lt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2063080"/>
          </a:xfrm>
        </p:spPr>
        <p:txBody>
          <a:bodyPr>
            <a:normAutofit/>
          </a:bodyPr>
          <a:lstStyle/>
          <a:p>
            <a:endParaRPr lang="bs-Latn-BA" sz="2400" b="1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5430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72816"/>
            <a:ext cx="7416824" cy="4353347"/>
          </a:xfrm>
        </p:spPr>
        <p:txBody>
          <a:bodyPr>
            <a:normAutofit/>
          </a:bodyPr>
          <a:lstStyle/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primarni dio kriminalnog učenja nastaje u grupama prijatelja;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u toku učenja kriminalnog ponašanja uče se tehnike, sredstva i postupci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izvršenja krivičnog djela.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47841920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7584" y="274638"/>
            <a:ext cx="7416824" cy="1143000"/>
          </a:xfrm>
        </p:spPr>
        <p:txBody>
          <a:bodyPr>
            <a:normAutofit/>
          </a:bodyPr>
          <a:lstStyle/>
          <a:p>
            <a:r>
              <a:rPr lang="hr-BA" sz="36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Teorija diferencijalne identifikacije</a:t>
            </a:r>
            <a:endParaRPr lang="bs-Latn-BA" sz="3600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4294967295"/>
          </p:nvPr>
        </p:nvSpPr>
        <p:spPr>
          <a:xfrm>
            <a:off x="827584" y="1340768"/>
            <a:ext cx="7344816" cy="4536504"/>
          </a:xfrm>
          <a:prstGeom prst="rect">
            <a:avLst/>
          </a:prstGeom>
        </p:spPr>
        <p:txBody>
          <a:bodyPr>
            <a:noAutofit/>
          </a:bodyPr>
          <a:lstStyle/>
          <a:p>
            <a:pPr algn="just"/>
            <a:r>
              <a:rPr lang="hr-BA" sz="3000" b="1" dirty="0"/>
              <a:t>J</a:t>
            </a:r>
            <a:r>
              <a:rPr lang="hr-BA" sz="3000" b="1" cap="none" dirty="0" smtClean="0"/>
              <a:t>edan od predstavnika teorije diferencijalne identifikacije je </a:t>
            </a:r>
            <a:r>
              <a:rPr lang="hr-BA" sz="3000" b="1" cap="none" dirty="0" smtClean="0"/>
              <a:t>Glaser, </a:t>
            </a:r>
            <a:r>
              <a:rPr lang="hr-BA" sz="3000" b="1" cap="none" dirty="0" smtClean="0"/>
              <a:t>po kome je osnova devijantnog ponašanja uslovljena identifikacijom delinkvenata sa uzorima, izmišljenim ili stvarnim</a:t>
            </a:r>
            <a:r>
              <a:rPr lang="hr-BA" sz="3000" b="1" cap="none" dirty="0" smtClean="0"/>
              <a:t>.</a:t>
            </a:r>
          </a:p>
          <a:p>
            <a:pPr marL="0" indent="0" algn="just">
              <a:buNone/>
            </a:pPr>
            <a:r>
              <a:rPr lang="hr-BA" sz="3000" b="1" cap="none" dirty="0" smtClean="0"/>
              <a:t> </a:t>
            </a:r>
            <a:endParaRPr lang="bs-Latn-BA" sz="3000" b="1" cap="none" dirty="0" smtClean="0"/>
          </a:p>
          <a:p>
            <a:pPr algn="just"/>
            <a:r>
              <a:rPr lang="hr-BA" sz="3000" b="1" cap="none" dirty="0" smtClean="0"/>
              <a:t>Identifikacijom se oblikuje delinkventna svijest i prihvataju modeli kriminalne orijentacije. </a:t>
            </a:r>
            <a:endParaRPr lang="bs-Latn-BA" sz="3000" b="1" cap="none" dirty="0" smtClean="0"/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12992548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 dirty="0">
              <a:solidFill>
                <a:schemeClr val="tx1"/>
              </a:solidFill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xfrm>
            <a:off x="722313" y="980729"/>
            <a:ext cx="7772400" cy="2520280"/>
          </a:xfrm>
        </p:spPr>
        <p:txBody>
          <a:bodyPr>
            <a:normAutofit/>
          </a:bodyPr>
          <a:lstStyle/>
          <a:p>
            <a:pPr algn="ctr"/>
            <a:r>
              <a:rPr lang="bs-Latn-BA" sz="4400" b="1" dirty="0">
                <a:solidFill>
                  <a:schemeClr val="tx1"/>
                </a:solidFill>
              </a:rPr>
              <a:t>KULTUROLOŠKE TEORIJE</a:t>
            </a:r>
          </a:p>
        </p:txBody>
      </p:sp>
    </p:spTree>
    <p:extLst>
      <p:ext uri="{BB962C8B-B14F-4D97-AF65-F5344CB8AC3E}">
        <p14:creationId xmlns:p14="http://schemas.microsoft.com/office/powerpoint/2010/main" val="3919901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755576" y="274638"/>
            <a:ext cx="7488832" cy="1143000"/>
          </a:xfrm>
        </p:spPr>
        <p:txBody>
          <a:bodyPr>
            <a:normAutofit/>
          </a:bodyPr>
          <a:lstStyle/>
          <a:p>
            <a:r>
              <a:rPr lang="hr-BA" sz="36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Teorija </a:t>
            </a:r>
            <a:r>
              <a:rPr lang="hr-BA" sz="3600" b="1" dirty="0" err="1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podkultura</a:t>
            </a:r>
            <a:r>
              <a:rPr lang="hr-BA" sz="36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 i </a:t>
            </a:r>
            <a:r>
              <a:rPr lang="hr-BA" sz="3600" b="1" dirty="0" err="1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kontrakultura</a:t>
            </a:r>
            <a:endParaRPr lang="bs-Latn-BA" sz="3600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4294967295"/>
          </p:nvPr>
        </p:nvSpPr>
        <p:spPr>
          <a:xfrm>
            <a:off x="827583" y="1628800"/>
            <a:ext cx="7416825" cy="3745785"/>
          </a:xfrm>
          <a:prstGeom prst="rect">
            <a:avLst/>
          </a:prstGeom>
        </p:spPr>
        <p:txBody>
          <a:bodyPr>
            <a:noAutofit/>
          </a:bodyPr>
          <a:lstStyle/>
          <a:p>
            <a:pPr algn="just"/>
            <a:endParaRPr lang="hr-BA" sz="3000" b="1" cap="none" dirty="0" smtClean="0"/>
          </a:p>
          <a:p>
            <a:pPr algn="just"/>
            <a:r>
              <a:rPr lang="hr-BA" sz="3000" b="1" cap="none" dirty="0" smtClean="0"/>
              <a:t>Kulturološke teorije su one u čijoj osnovi etiološkog definisanja problema delinkvencije stoje kulturni činioci, kao što su faktori podkultura i kontrakulturnih obrazaca ponašanja.</a:t>
            </a:r>
            <a:endParaRPr lang="bs-Latn-BA" sz="3000" b="1" cap="none" dirty="0" smtClean="0"/>
          </a:p>
          <a:p>
            <a:endParaRPr lang="bs-Latn-BA" sz="3000" cap="none" dirty="0"/>
          </a:p>
        </p:txBody>
      </p:sp>
    </p:spTree>
    <p:extLst>
      <p:ext uri="{BB962C8B-B14F-4D97-AF65-F5344CB8AC3E}">
        <p14:creationId xmlns:p14="http://schemas.microsoft.com/office/powerpoint/2010/main" val="605490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416824" cy="4497363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 smtClean="0"/>
              <a:t>Teorija </a:t>
            </a:r>
            <a:r>
              <a:rPr lang="hr-BA" sz="3000" b="1" dirty="0"/>
              <a:t>podkultura i kontrakultura je poseban vid pristupnosti u društvu, koji polazi od stanovišta da i devijantne grupe imaju svoje vrijednosti, orijentacije i stavove i da ih drže svjesno za pozitivne. </a:t>
            </a:r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32165549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r-BA" sz="36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Devijantne grupe </a:t>
            </a:r>
            <a:endParaRPr lang="bs-Latn-BA" sz="3600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4294967295"/>
          </p:nvPr>
        </p:nvSpPr>
        <p:spPr>
          <a:xfrm>
            <a:off x="827583" y="1340768"/>
            <a:ext cx="7344817" cy="4320480"/>
          </a:xfrm>
          <a:prstGeom prst="rect">
            <a:avLst/>
          </a:prstGeom>
        </p:spPr>
        <p:txBody>
          <a:bodyPr>
            <a:noAutofit/>
          </a:bodyPr>
          <a:lstStyle/>
          <a:p>
            <a:pPr marL="0" lvl="0" indent="0" algn="just">
              <a:buNone/>
            </a:pP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   </a:t>
            </a:r>
            <a:endParaRPr lang="hr-BA" sz="3000" b="1" dirty="0" smtClean="0">
              <a:latin typeface="Calibri" pitchFamily="34" charset="0"/>
              <a:cs typeface="Calibri" pitchFamily="34" charset="0"/>
            </a:endParaRPr>
          </a:p>
          <a:p>
            <a:pPr marL="0" lvl="0" indent="0" algn="just">
              <a:buNone/>
            </a:pP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Devijantne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grupe 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putem:</a:t>
            </a:r>
            <a:endParaRPr lang="hr-BA" sz="3000" b="1" cap="none" dirty="0" smtClean="0"/>
          </a:p>
          <a:p>
            <a:pPr lvl="0" algn="just"/>
            <a:endParaRPr lang="hr-BA" sz="3000" b="1" dirty="0"/>
          </a:p>
          <a:p>
            <a:pPr lvl="0" algn="just"/>
            <a:r>
              <a:rPr lang="hr-BA" sz="3000" b="1" cap="none" dirty="0" smtClean="0"/>
              <a:t>identifikacije,</a:t>
            </a:r>
            <a:endParaRPr lang="bs-Latn-BA" sz="3000" b="1" cap="none" dirty="0" smtClean="0"/>
          </a:p>
          <a:p>
            <a:pPr lvl="0" algn="just"/>
            <a:r>
              <a:rPr lang="hr-BA" sz="3000" b="1" cap="none" dirty="0" smtClean="0"/>
              <a:t>socijalizacije i</a:t>
            </a:r>
            <a:endParaRPr lang="bs-Latn-BA" sz="3000" b="1" cap="none" dirty="0" smtClean="0"/>
          </a:p>
          <a:p>
            <a:pPr lvl="0" algn="just"/>
            <a:r>
              <a:rPr lang="hr-BA" sz="3000" b="1" cap="none" dirty="0" smtClean="0"/>
              <a:t>imitacije, </a:t>
            </a:r>
            <a:endParaRPr lang="bs-Latn-BA" sz="3000" b="1" cap="none" dirty="0" smtClean="0"/>
          </a:p>
          <a:p>
            <a:pPr algn="just"/>
            <a:endParaRPr lang="bs-Latn-BA" sz="3000" cap="none" dirty="0"/>
          </a:p>
        </p:txBody>
      </p:sp>
    </p:spTree>
    <p:extLst>
      <p:ext uri="{BB962C8B-B14F-4D97-AF65-F5344CB8AC3E}">
        <p14:creationId xmlns:p14="http://schemas.microsoft.com/office/powerpoint/2010/main" val="2610710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700808"/>
            <a:ext cx="7344816" cy="4425355"/>
          </a:xfrm>
        </p:spPr>
        <p:txBody>
          <a:bodyPr>
            <a:normAutofit/>
          </a:bodyPr>
          <a:lstStyle/>
          <a:p>
            <a:pPr algn="just"/>
            <a:r>
              <a:rPr lang="hr-BA" sz="3000" b="1" dirty="0" smtClean="0"/>
              <a:t>Devijantne grupe formiraju </a:t>
            </a:r>
            <a:r>
              <a:rPr lang="hr-BA" sz="3000" b="1" dirty="0"/>
              <a:t>posebnu subkulturu i kontrakulturu koja je primjerena vrijednostima koje grupa afirmiše sa hijerarhijskim ustrojstvom, neformalnim pravilima koja obavezuju članove na odgovarajuće specifično ponašanje, diferentno od društveno vrijednovanog.</a:t>
            </a:r>
            <a:endParaRPr lang="bs-Latn-BA" sz="3000" b="1" dirty="0"/>
          </a:p>
          <a:p>
            <a:pPr algn="just"/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257313233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576" y="274638"/>
            <a:ext cx="7488832" cy="1143000"/>
          </a:xfrm>
        </p:spPr>
        <p:txBody>
          <a:bodyPr>
            <a:normAutofit/>
          </a:bodyPr>
          <a:lstStyle/>
          <a:p>
            <a:r>
              <a:rPr lang="hr-BA" sz="36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Teorija kulturnog konflikta</a:t>
            </a:r>
            <a:endParaRPr lang="bs-Latn-BA" sz="3600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4294967295"/>
          </p:nvPr>
        </p:nvSpPr>
        <p:spPr>
          <a:xfrm>
            <a:off x="899591" y="1412776"/>
            <a:ext cx="7344817" cy="4248472"/>
          </a:xfrm>
          <a:prstGeom prst="rect">
            <a:avLst/>
          </a:prstGeom>
        </p:spPr>
        <p:txBody>
          <a:bodyPr>
            <a:noAutofit/>
          </a:bodyPr>
          <a:lstStyle/>
          <a:p>
            <a:endParaRPr lang="hr-BA" sz="3000" b="1" cap="none" dirty="0" smtClean="0"/>
          </a:p>
          <a:p>
            <a:pPr algn="just"/>
            <a:r>
              <a:rPr lang="hr-BA" sz="3000" b="1" dirty="0"/>
              <a:t>T</a:t>
            </a:r>
            <a:r>
              <a:rPr lang="hr-BA" sz="3000" b="1" cap="none" dirty="0" smtClean="0"/>
              <a:t>eorija </a:t>
            </a:r>
            <a:r>
              <a:rPr lang="hr-BA" sz="3000" b="1" cap="none" dirty="0" smtClean="0"/>
              <a:t>kulturnog </a:t>
            </a:r>
            <a:r>
              <a:rPr lang="hr-BA" sz="3000" b="1" cap="none" dirty="0" smtClean="0"/>
              <a:t>konflikta, kriminalitet </a:t>
            </a:r>
            <a:r>
              <a:rPr lang="hr-BA" sz="3000" b="1" cap="none" dirty="0" smtClean="0"/>
              <a:t>kao društvenu pojavu, objašnjava proizvodom sukoba kultura, kulturnih vrijednosti između društvenih grupa i unutar same grupe. </a:t>
            </a:r>
            <a:endParaRPr lang="bs-Latn-BA" sz="3000" b="1" cap="none" dirty="0" smtClean="0"/>
          </a:p>
        </p:txBody>
      </p:sp>
    </p:spTree>
    <p:extLst>
      <p:ext uri="{BB962C8B-B14F-4D97-AF65-F5344CB8AC3E}">
        <p14:creationId xmlns:p14="http://schemas.microsoft.com/office/powerpoint/2010/main" val="1713078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628800"/>
            <a:ext cx="7344816" cy="4497363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hr-BA" sz="3000" b="1" dirty="0" smtClean="0"/>
              <a:t>Ona</a:t>
            </a:r>
            <a:r>
              <a:rPr lang="hr-BA" sz="3000" b="1" dirty="0" smtClean="0"/>
              <a:t> podrazumijeva, </a:t>
            </a:r>
            <a:r>
              <a:rPr lang="hr-BA" sz="3000" b="1" dirty="0" smtClean="0"/>
              <a:t>da grupe mogu biti različite: nacionalne, socijalne, vjerske, rasne i slično. </a:t>
            </a:r>
            <a:endParaRPr lang="hr-BA" sz="3000" b="1" dirty="0" smtClean="0"/>
          </a:p>
          <a:p>
            <a:pPr marL="0" indent="0" algn="just">
              <a:buNone/>
            </a:pPr>
            <a:r>
              <a:rPr lang="hr-BA" sz="3000" b="1" dirty="0" smtClean="0"/>
              <a:t>Posljedice </a:t>
            </a:r>
            <a:r>
              <a:rPr lang="hr-BA" sz="3000" b="1" dirty="0" smtClean="0"/>
              <a:t>ove vrijednosti sukoba dijele se na:</a:t>
            </a:r>
            <a:endParaRPr lang="bs-Latn-BA" sz="3000" b="1" dirty="0" smtClean="0"/>
          </a:p>
          <a:p>
            <a:pPr marL="0" indent="0" algn="just">
              <a:buNone/>
            </a:pP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- 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primarne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, nastale iz sukoba vrijednosti između grupa i</a:t>
            </a:r>
          </a:p>
          <a:p>
            <a:pPr marL="0" indent="0" algn="just">
              <a:buNone/>
            </a:pP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- </a:t>
            </a:r>
            <a:r>
              <a:rPr lang="vi-VN" sz="3000" b="1" dirty="0" smtClean="0">
                <a:latin typeface="Calibri" pitchFamily="34" charset="0"/>
                <a:cs typeface="Calibri" pitchFamily="34" charset="0"/>
              </a:rPr>
              <a:t>sekundarne</a:t>
            </a:r>
            <a:r>
              <a:rPr lang="vi-VN" sz="3000" b="1" dirty="0">
                <a:latin typeface="Calibri" pitchFamily="34" charset="0"/>
                <a:cs typeface="Calibri" pitchFamily="34" charset="0"/>
              </a:rPr>
              <a:t>, koje su nastale iz sukoba vrijednosti unutar grupe.</a:t>
            </a:r>
          </a:p>
        </p:txBody>
      </p:sp>
    </p:spTree>
    <p:extLst>
      <p:ext uri="{BB962C8B-B14F-4D97-AF65-F5344CB8AC3E}">
        <p14:creationId xmlns:p14="http://schemas.microsoft.com/office/powerpoint/2010/main" val="89728274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bs-Latn-BA" sz="3600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4294967295"/>
          </p:nvPr>
        </p:nvSpPr>
        <p:spPr>
          <a:xfrm>
            <a:off x="827583" y="1628800"/>
            <a:ext cx="7416825" cy="4248472"/>
          </a:xfrm>
          <a:prstGeom prst="rect">
            <a:avLst/>
          </a:prstGeom>
        </p:spPr>
        <p:txBody>
          <a:bodyPr>
            <a:normAutofit/>
          </a:bodyPr>
          <a:lstStyle/>
          <a:p>
            <a:pPr algn="just"/>
            <a:r>
              <a:rPr lang="hr-BA" sz="3000" b="1" dirty="0"/>
              <a:t>S</a:t>
            </a:r>
            <a:r>
              <a:rPr lang="hr-BA" sz="3000" b="1" cap="none" dirty="0" smtClean="0"/>
              <a:t>ukobi između društvenih grupa različitih kultura nastaju, najčešće kao</a:t>
            </a:r>
            <a:r>
              <a:rPr lang="bs-Latn-BA" sz="3000" b="1" cap="none" dirty="0" smtClean="0"/>
              <a:t> </a:t>
            </a:r>
            <a:r>
              <a:rPr lang="hr-BA" sz="3000" b="1" cap="none" dirty="0" smtClean="0"/>
              <a:t>posljedica velikih migracija, između starosjedilaca i doseljenika, a može</a:t>
            </a:r>
            <a:r>
              <a:rPr lang="bs-Latn-BA" sz="3000" b="1" cap="none" dirty="0" smtClean="0"/>
              <a:t> </a:t>
            </a:r>
            <a:r>
              <a:rPr lang="hr-BA" sz="3000" b="1" cap="none" dirty="0" smtClean="0"/>
              <a:t>da se ispolji i kao sukob generacija</a:t>
            </a:r>
            <a:r>
              <a:rPr lang="hr-BA" sz="3000" b="1" cap="none" dirty="0" smtClean="0"/>
              <a:t>.</a:t>
            </a:r>
          </a:p>
          <a:p>
            <a:pPr marL="0" indent="0" algn="just">
              <a:buNone/>
            </a:pPr>
            <a:r>
              <a:rPr lang="hr-BA" sz="3000" b="1" cap="none" dirty="0" smtClean="0"/>
              <a:t> </a:t>
            </a:r>
            <a:endParaRPr lang="bs-Latn-BA" sz="3000" b="1" cap="none" dirty="0" smtClean="0"/>
          </a:p>
          <a:p>
            <a:pPr algn="just"/>
            <a:r>
              <a:rPr lang="hr-BA" sz="3000" b="1" cap="none" dirty="0" smtClean="0"/>
              <a:t>Začetnik ove teorije je američki sociolog Selin.</a:t>
            </a:r>
            <a:endParaRPr lang="bs-Latn-BA" sz="3000" b="1" cap="none" dirty="0"/>
          </a:p>
        </p:txBody>
      </p:sp>
    </p:spTree>
    <p:extLst>
      <p:ext uri="{BB962C8B-B14F-4D97-AF65-F5344CB8AC3E}">
        <p14:creationId xmlns:p14="http://schemas.microsoft.com/office/powerpoint/2010/main" val="3692140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484785"/>
            <a:ext cx="7772400" cy="2115666"/>
          </a:xfrm>
        </p:spPr>
        <p:txBody>
          <a:bodyPr>
            <a:noAutofit/>
          </a:bodyPr>
          <a:lstStyle/>
          <a:p>
            <a:pPr algn="ctr"/>
            <a:r>
              <a:rPr lang="bs-Latn-BA" b="1" dirty="0" smtClean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ETIOLOGIJA KRIMINALITETA</a:t>
            </a:r>
            <a:br>
              <a:rPr lang="bs-Latn-BA" b="1" dirty="0" smtClean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</a:br>
            <a:r>
              <a:rPr lang="bs-Latn-BA" b="1" dirty="0" smtClean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FUNKCIONALIZAM - SVRSISHODNOST</a:t>
            </a:r>
            <a:endParaRPr lang="bs-Latn-BA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2063080"/>
          </a:xfrm>
        </p:spPr>
        <p:txBody>
          <a:bodyPr>
            <a:normAutofit/>
          </a:bodyPr>
          <a:lstStyle/>
          <a:p>
            <a:r>
              <a:rPr lang="bs-Latn-BA" b="1" dirty="0" smtClean="0">
                <a:solidFill>
                  <a:schemeClr val="tx1"/>
                </a:solidFill>
              </a:rPr>
              <a:t>Prof. dr Osman Jašarević</a:t>
            </a:r>
          </a:p>
          <a:p>
            <a:endParaRPr lang="bs-Latn-BA" b="1" dirty="0" smtClean="0">
              <a:solidFill>
                <a:schemeClr val="tx1"/>
              </a:solidFill>
            </a:endParaRPr>
          </a:p>
          <a:p>
            <a:r>
              <a:rPr lang="bs-Latn-BA" b="1" dirty="0" smtClean="0">
                <a:solidFill>
                  <a:schemeClr val="tx1"/>
                </a:solidFill>
              </a:rPr>
              <a:t>2017</a:t>
            </a:r>
            <a:endParaRPr lang="bs-Latn-BA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56107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7584" y="274638"/>
            <a:ext cx="7416824" cy="1143000"/>
          </a:xfrm>
        </p:spPr>
        <p:txBody>
          <a:bodyPr>
            <a:normAutofit/>
          </a:bodyPr>
          <a:lstStyle/>
          <a:p>
            <a:r>
              <a:rPr lang="hr-BA" sz="36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Teorija kriminalnih društvenih grupa</a:t>
            </a:r>
            <a:endParaRPr lang="bs-Latn-BA" sz="3600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4294967295"/>
          </p:nvPr>
        </p:nvSpPr>
        <p:spPr>
          <a:xfrm>
            <a:off x="514351" y="1412776"/>
            <a:ext cx="7796030" cy="4608512"/>
          </a:xfrm>
          <a:prstGeom prst="rect">
            <a:avLst/>
          </a:prstGeom>
        </p:spPr>
        <p:txBody>
          <a:bodyPr>
            <a:normAutofit/>
          </a:bodyPr>
          <a:lstStyle/>
          <a:p>
            <a:pPr algn="just"/>
            <a:endParaRPr lang="hr-BA" sz="3000" b="1" cap="none" dirty="0" smtClean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T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eorijom 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kriminalnih društvenih grupa se objašnjava pojava kriminaliteta i drugih vidova socijalnih devijacija, krimimoloških 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deformacija, 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kao grupno devijantno ponašanje. </a:t>
            </a:r>
            <a:endParaRPr lang="bs-Latn-BA" sz="3000" b="1" cap="none" dirty="0" smtClean="0">
              <a:latin typeface="Calibri" pitchFamily="34" charset="0"/>
              <a:cs typeface="Calibri" pitchFamily="34" charset="0"/>
            </a:endParaRP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883997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7584" y="1556792"/>
            <a:ext cx="7344816" cy="4569371"/>
          </a:xfrm>
        </p:spPr>
        <p:txBody>
          <a:bodyPr>
            <a:normAutofit/>
          </a:bodyPr>
          <a:lstStyle/>
          <a:p>
            <a:pPr algn="just"/>
            <a:endParaRPr lang="hr-BA" sz="3000" b="1" dirty="0" smtClean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P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rema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ovoj 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teoriji,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društveni odnosi se odražavaju kroz grupno ponašanje, koje diferencirano može biti različito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.</a:t>
            </a:r>
          </a:p>
          <a:p>
            <a:pPr marL="0" indent="0" algn="just">
              <a:buNone/>
            </a:pP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 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hr-BA" sz="3000" b="1" dirty="0">
                <a:latin typeface="Calibri" pitchFamily="34" charset="0"/>
                <a:cs typeface="Calibri" pitchFamily="34" charset="0"/>
              </a:rPr>
              <a:t>U</a:t>
            </a:r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raznim gradacijama grupnog ponašanja specifično mjesto imaju devijantne i delinkventne grupe.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endParaRPr lang="bs-Latn-BA" sz="3000" dirty="0"/>
          </a:p>
        </p:txBody>
      </p:sp>
    </p:spTree>
    <p:extLst>
      <p:ext uri="{BB962C8B-B14F-4D97-AF65-F5344CB8AC3E}">
        <p14:creationId xmlns:p14="http://schemas.microsoft.com/office/powerpoint/2010/main" val="31550885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sz="quarter" idx="4294967295"/>
          </p:nvPr>
        </p:nvSpPr>
        <p:spPr>
          <a:xfrm>
            <a:off x="827585" y="1844824"/>
            <a:ext cx="7416824" cy="4392488"/>
          </a:xfrm>
          <a:prstGeom prst="rect">
            <a:avLst/>
          </a:prstGeom>
        </p:spPr>
        <p:txBody>
          <a:bodyPr>
            <a:noAutofit/>
          </a:bodyPr>
          <a:lstStyle/>
          <a:p>
            <a:pPr algn="just"/>
            <a:r>
              <a:rPr lang="hr-BA" sz="3000" b="1" cap="none" dirty="0" smtClean="0"/>
              <a:t>Funkcionalistički pristup za polaznu osnovu </a:t>
            </a:r>
            <a:r>
              <a:rPr lang="hr-BA" sz="3000" b="1" cap="none" dirty="0" smtClean="0"/>
              <a:t>ima, </a:t>
            </a:r>
            <a:r>
              <a:rPr lang="hr-BA" sz="3000" b="1" cap="none" dirty="0" smtClean="0"/>
              <a:t>da je društvo skladna organska cjelina njegovih dijelova, pri čemu je zajednički interes služenje određenoj svrsi izražen u zajedničkom sistemu vrijednosti</a:t>
            </a:r>
            <a:r>
              <a:rPr lang="hr-BA" sz="3000" b="1" cap="none" dirty="0" smtClean="0"/>
              <a:t>.</a:t>
            </a:r>
          </a:p>
          <a:p>
            <a:pPr marL="0" indent="0" algn="just">
              <a:buNone/>
            </a:pPr>
            <a:r>
              <a:rPr lang="hr-BA" sz="3000" b="1" cap="none" dirty="0" smtClean="0"/>
              <a:t> </a:t>
            </a:r>
            <a:endParaRPr lang="hr-BA" sz="3000" b="1" cap="none" dirty="0" smtClean="0"/>
          </a:p>
          <a:p>
            <a:pPr algn="just"/>
            <a:r>
              <a:rPr lang="hr-BA" sz="3000" b="1" cap="none" dirty="0" smtClean="0"/>
              <a:t>Devijantnost po funkcionalizmu je rezultat uticaja neuspješne socijalizacije. </a:t>
            </a:r>
            <a:endParaRPr lang="bs-Latn-BA" sz="3000" b="1" cap="none" dirty="0" smtClean="0"/>
          </a:p>
          <a:p>
            <a:endParaRPr lang="bs-Latn-BA" sz="3000" cap="none" dirty="0"/>
          </a:p>
        </p:txBody>
      </p:sp>
    </p:spTree>
    <p:extLst>
      <p:ext uri="{BB962C8B-B14F-4D97-AF65-F5344CB8AC3E}">
        <p14:creationId xmlns:p14="http://schemas.microsoft.com/office/powerpoint/2010/main" val="212028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722313" y="1700808"/>
            <a:ext cx="7772400" cy="2808312"/>
          </a:xfrm>
        </p:spPr>
        <p:txBody>
          <a:bodyPr>
            <a:normAutofit/>
          </a:bodyPr>
          <a:lstStyle/>
          <a:p>
            <a:pPr algn="ctr"/>
            <a:r>
              <a:rPr lang="hr-BA" sz="4400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TEORIJE SOCIJALNOG UČENJA U SOCIJALNOJ</a:t>
            </a:r>
            <a:r>
              <a:rPr lang="bs-Latn-BA" sz="4400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/>
            </a:r>
            <a:br>
              <a:rPr lang="bs-Latn-BA" sz="4400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</a:br>
            <a:r>
              <a:rPr lang="hr-BA" sz="4400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SREDINI I KULTUROLOŠKI KONFLIKT</a:t>
            </a:r>
            <a:r>
              <a:rPr lang="hr-BA" sz="3600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I</a:t>
            </a:r>
            <a:endParaRPr lang="bs-Latn-BA" sz="3600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xfrm>
            <a:off x="722313" y="476673"/>
            <a:ext cx="7772400" cy="792087"/>
          </a:xfrm>
        </p:spPr>
        <p:txBody>
          <a:bodyPr/>
          <a:lstStyle/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12900436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7585" y="116633"/>
            <a:ext cx="7272808" cy="1008111"/>
          </a:xfrm>
        </p:spPr>
        <p:txBody>
          <a:bodyPr>
            <a:normAutofit/>
          </a:bodyPr>
          <a:lstStyle/>
          <a:p>
            <a:pPr algn="ctr"/>
            <a:r>
              <a:rPr lang="hr-BA" sz="36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Teorija imitacije u socijalnoj sredini</a:t>
            </a:r>
            <a:endParaRPr lang="bs-Latn-BA" sz="3600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4294967295"/>
          </p:nvPr>
        </p:nvSpPr>
        <p:spPr>
          <a:xfrm>
            <a:off x="827583" y="1340768"/>
            <a:ext cx="7344817" cy="4536504"/>
          </a:xfrm>
          <a:prstGeom prst="rect">
            <a:avLst/>
          </a:prstGeom>
        </p:spPr>
        <p:txBody>
          <a:bodyPr>
            <a:normAutofit fontScale="25000" lnSpcReduction="20000"/>
          </a:bodyPr>
          <a:lstStyle/>
          <a:p>
            <a:endParaRPr lang="hr-BA" sz="1900" cap="none" dirty="0" smtClean="0"/>
          </a:p>
          <a:p>
            <a:pPr algn="just"/>
            <a:r>
              <a:rPr lang="hr-BA" sz="12000" b="1" cap="none" dirty="0" smtClean="0">
                <a:latin typeface="Calibri" pitchFamily="34" charset="0"/>
                <a:cs typeface="Calibri" pitchFamily="34" charset="0"/>
              </a:rPr>
              <a:t>Tarde, </a:t>
            </a:r>
            <a:r>
              <a:rPr lang="hr-BA" sz="12000" b="1" cap="none" dirty="0" smtClean="0">
                <a:latin typeface="Calibri" pitchFamily="34" charset="0"/>
                <a:cs typeface="Calibri" pitchFamily="34" charset="0"/>
              </a:rPr>
              <a:t>odbacuje antropološka shvatanja o </a:t>
            </a:r>
            <a:r>
              <a:rPr lang="hr-BA" sz="12000" b="1" cap="none" dirty="0" smtClean="0">
                <a:latin typeface="Calibri" pitchFamily="34" charset="0"/>
                <a:cs typeface="Calibri" pitchFamily="34" charset="0"/>
              </a:rPr>
              <a:t>„</a:t>
            </a:r>
            <a:r>
              <a:rPr lang="hr-BA" sz="12000" b="1" i="1" cap="none" dirty="0" smtClean="0">
                <a:latin typeface="Calibri" pitchFamily="34" charset="0"/>
                <a:cs typeface="Calibri" pitchFamily="34" charset="0"/>
              </a:rPr>
              <a:t>rođenom zločincu</a:t>
            </a:r>
            <a:r>
              <a:rPr lang="hr-BA" sz="12000" b="1" cap="none" dirty="0" smtClean="0">
                <a:latin typeface="Calibri" pitchFamily="34" charset="0"/>
                <a:cs typeface="Calibri" pitchFamily="34" charset="0"/>
              </a:rPr>
              <a:t>“, </a:t>
            </a:r>
            <a:r>
              <a:rPr lang="hr-BA" sz="12000" b="1" cap="none" dirty="0" smtClean="0">
                <a:latin typeface="Calibri" pitchFamily="34" charset="0"/>
                <a:cs typeface="Calibri" pitchFamily="34" charset="0"/>
              </a:rPr>
              <a:t>ukazuje na društveni karakter delinkvencije, zasnivajući svoja stanovišta na osnovi imitacije.</a:t>
            </a:r>
          </a:p>
          <a:p>
            <a:pPr marL="0" indent="0" algn="just">
              <a:buNone/>
            </a:pPr>
            <a:endParaRPr lang="bs-Latn-BA" sz="12000" b="1" cap="none" dirty="0" smtClean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hr-BA" sz="12000" b="1" cap="none" dirty="0" smtClean="0">
                <a:latin typeface="Calibri" pitchFamily="34" charset="0"/>
                <a:cs typeface="Calibri" pitchFamily="34" charset="0"/>
              </a:rPr>
              <a:t>Po njemu, delinkvencija je oblik stečenog ili naučenog ponašanja koja se stiče i uči u saradnji sa drugima, starijim, stručnijim, iskusnijim, odnosno kriminalnim specijalistima iz određenih kriminalnih miljea. </a:t>
            </a:r>
          </a:p>
          <a:p>
            <a:pPr algn="just"/>
            <a:endParaRPr lang="bs-Latn-BA" sz="12000" dirty="0" smtClean="0">
              <a:latin typeface="Calibri" pitchFamily="34" charset="0"/>
              <a:cs typeface="Calibri" pitchFamily="34" charset="0"/>
            </a:endParaRPr>
          </a:p>
          <a:p>
            <a:pPr algn="just"/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3230217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628800"/>
            <a:ext cx="7272808" cy="4497363"/>
          </a:xfrm>
        </p:spPr>
        <p:txBody>
          <a:bodyPr/>
          <a:lstStyle/>
          <a:p>
            <a:pPr marL="0" indent="0" algn="just">
              <a:buNone/>
            </a:pP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Takođe, 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opisao je </a:t>
            </a:r>
            <a:r>
              <a:rPr lang="bs-Latn-BA" sz="3000" b="1" dirty="0">
                <a:latin typeface="Calibri" pitchFamily="34" charset="0"/>
                <a:cs typeface="Calibri" pitchFamily="34" charset="0"/>
              </a:rPr>
              <a:t>tri </a:t>
            </a:r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zakona imitacije: </a:t>
            </a:r>
          </a:p>
          <a:p>
            <a:pPr algn="just"/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Zakon bliskog dodira, 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Zakon imitacije superiornih i </a:t>
            </a:r>
          </a:p>
          <a:p>
            <a:pPr algn="just"/>
            <a:r>
              <a:rPr lang="bs-Latn-BA" sz="3000" b="1" dirty="0" smtClean="0">
                <a:latin typeface="Calibri" pitchFamily="34" charset="0"/>
                <a:cs typeface="Calibri" pitchFamily="34" charset="0"/>
              </a:rPr>
              <a:t>Zakon ubacivanja.</a:t>
            </a:r>
          </a:p>
          <a:p>
            <a:endParaRPr lang="bs-Latn-BA" b="1" dirty="0"/>
          </a:p>
        </p:txBody>
      </p:sp>
    </p:spTree>
    <p:extLst>
      <p:ext uri="{BB962C8B-B14F-4D97-AF65-F5344CB8AC3E}">
        <p14:creationId xmlns:p14="http://schemas.microsoft.com/office/powerpoint/2010/main" val="9007942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7584" y="685801"/>
            <a:ext cx="7272808" cy="911180"/>
          </a:xfrm>
        </p:spPr>
        <p:txBody>
          <a:bodyPr>
            <a:normAutofit/>
          </a:bodyPr>
          <a:lstStyle/>
          <a:p>
            <a:pPr algn="ctr"/>
            <a:r>
              <a:rPr lang="hr-BA" sz="3600" b="1" dirty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Teorija diferencijalne asocijacije</a:t>
            </a:r>
            <a:endParaRPr lang="bs-Latn-BA" sz="3600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4294967295"/>
          </p:nvPr>
        </p:nvSpPr>
        <p:spPr>
          <a:xfrm>
            <a:off x="827583" y="1700808"/>
            <a:ext cx="7416825" cy="3673778"/>
          </a:xfrm>
          <a:prstGeom prst="rect">
            <a:avLst/>
          </a:prstGeom>
        </p:spPr>
        <p:txBody>
          <a:bodyPr>
            <a:noAutofit/>
          </a:bodyPr>
          <a:lstStyle/>
          <a:p>
            <a:pPr algn="just"/>
            <a:endParaRPr lang="hr-BA" sz="3000" b="1" cap="none" dirty="0" smtClean="0">
              <a:latin typeface="Calibri" pitchFamily="34" charset="0"/>
              <a:cs typeface="Calibri" pitchFamily="34" charset="0"/>
            </a:endParaRPr>
          </a:p>
          <a:p>
            <a:pPr algn="just"/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Teorija diferencijalne 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asocijacije, 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je teorija po kojoj se uzročnost kriminaliteta nalazi u uzorcima preuzetim iz delinkventnih grupa, a razvio ih je američki sociolog Saderland. </a:t>
            </a:r>
            <a:endParaRPr lang="bs-Latn-BA" sz="3000" b="1" cap="none" dirty="0" smtClean="0">
              <a:latin typeface="Calibri" pitchFamily="34" charset="0"/>
              <a:cs typeface="Calibri" pitchFamily="34" charset="0"/>
            </a:endParaRPr>
          </a:p>
          <a:p>
            <a:endParaRPr lang="bs-Latn-BA" sz="3000" cap="none" dirty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484325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bs-Latn-B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5576" y="1700808"/>
            <a:ext cx="7416824" cy="4425355"/>
          </a:xfrm>
        </p:spPr>
        <p:txBody>
          <a:bodyPr/>
          <a:lstStyle/>
          <a:p>
            <a:pPr algn="just"/>
            <a:r>
              <a:rPr lang="hr-BA" sz="3000" b="1" dirty="0" smtClean="0">
                <a:latin typeface="Calibri" pitchFamily="34" charset="0"/>
                <a:cs typeface="Calibri" pitchFamily="34" charset="0"/>
              </a:rPr>
              <a:t>Prema </a:t>
            </a:r>
            <a:r>
              <a:rPr lang="hr-BA" sz="3000" b="1" dirty="0">
                <a:latin typeface="Calibri" pitchFamily="34" charset="0"/>
                <a:cs typeface="Calibri" pitchFamily="34" charset="0"/>
              </a:rPr>
              <a:t>njegovom mišljenju i shvatanju, delinkventno ponašanje uzrokovano je uzajamnim uticajem pojedinaca i grupa, ono se stiče po modelu kriminalnih motivacija, učenjem i druženjem sa delinkventima. </a:t>
            </a:r>
            <a:endParaRPr lang="bs-Latn-BA" sz="3000" b="1" dirty="0">
              <a:latin typeface="Calibri" pitchFamily="34" charset="0"/>
              <a:cs typeface="Calibri" pitchFamily="34" charset="0"/>
            </a:endParaRPr>
          </a:p>
          <a:p>
            <a:endParaRPr lang="bs-Latn-BA" dirty="0"/>
          </a:p>
        </p:txBody>
      </p:sp>
    </p:spTree>
    <p:extLst>
      <p:ext uri="{BB962C8B-B14F-4D97-AF65-F5344CB8AC3E}">
        <p14:creationId xmlns:p14="http://schemas.microsoft.com/office/powerpoint/2010/main" val="232566530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7584" y="274638"/>
            <a:ext cx="7488832" cy="1143000"/>
          </a:xfrm>
        </p:spPr>
        <p:txBody>
          <a:bodyPr>
            <a:noAutofit/>
          </a:bodyPr>
          <a:lstStyle/>
          <a:p>
            <a:r>
              <a:rPr lang="hr-BA" sz="3600" b="1" dirty="0">
                <a:latin typeface="Calibri" pitchFamily="34" charset="0"/>
                <a:cs typeface="Calibri" pitchFamily="34" charset="0"/>
              </a:rPr>
              <a:t>O</a:t>
            </a:r>
            <a:r>
              <a:rPr lang="hr-BA" sz="3600" b="1" dirty="0" smtClean="0">
                <a:solidFill>
                  <a:schemeClr val="tx1"/>
                </a:solidFill>
                <a:latin typeface="Calibri" pitchFamily="34" charset="0"/>
                <a:cs typeface="Calibri" pitchFamily="34" charset="0"/>
              </a:rPr>
              <a:t>snovni principi na kojima je zasnovana diferencijalna asocijacija </a:t>
            </a:r>
            <a:endParaRPr lang="bs-Latn-BA" sz="3600" b="1" dirty="0">
              <a:solidFill>
                <a:schemeClr val="tx1"/>
              </a:solidFill>
              <a:latin typeface="Calibri" pitchFamily="34" charset="0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4294967295"/>
          </p:nvPr>
        </p:nvSpPr>
        <p:spPr>
          <a:xfrm>
            <a:off x="899592" y="1628800"/>
            <a:ext cx="7200800" cy="3745785"/>
          </a:xfrm>
          <a:prstGeom prst="rect">
            <a:avLst/>
          </a:prstGeom>
        </p:spPr>
        <p:txBody>
          <a:bodyPr>
            <a:noAutofit/>
          </a:bodyPr>
          <a:lstStyle/>
          <a:p>
            <a:pPr lvl="0" algn="just"/>
            <a:endParaRPr lang="hr-BA" sz="3000" b="1" cap="none" dirty="0" smtClean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kriminalno ponašanje se uči;</a:t>
            </a:r>
            <a:endParaRPr lang="bs-Latn-BA" sz="3000" b="1" cap="none" dirty="0" smtClean="0">
              <a:latin typeface="Calibri" pitchFamily="34" charset="0"/>
              <a:cs typeface="Calibri" pitchFamily="34" charset="0"/>
            </a:endParaRPr>
          </a:p>
          <a:p>
            <a:pPr lvl="0" algn="just"/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kriminalno ponašanje se uči u 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interakciji, 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(socijalno okruženje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), </a:t>
            </a:r>
            <a:r>
              <a:rPr lang="hr-BA" sz="3000" b="1" cap="none" dirty="0" smtClean="0">
                <a:latin typeface="Calibri" pitchFamily="34" charset="0"/>
                <a:cs typeface="Calibri" pitchFamily="34" charset="0"/>
              </a:rPr>
              <a:t>sa drugim osobama u procesu komunikacije;</a:t>
            </a:r>
            <a:endParaRPr lang="bs-Latn-BA" sz="3000" b="1" cap="none" dirty="0" smtClean="0">
              <a:latin typeface="Calibri" pitchFamily="34" charset="0"/>
              <a:cs typeface="Calibri" pitchFamily="34" charset="0"/>
            </a:endParaRPr>
          </a:p>
          <a:p>
            <a:pPr algn="just"/>
            <a:endParaRPr lang="bs-Latn-BA" sz="3000" b="1" dirty="0"/>
          </a:p>
        </p:txBody>
      </p:sp>
    </p:spTree>
    <p:extLst>
      <p:ext uri="{BB962C8B-B14F-4D97-AF65-F5344CB8AC3E}">
        <p14:creationId xmlns:p14="http://schemas.microsoft.com/office/powerpoint/2010/main" val="26851419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289</TotalTime>
  <Words>573</Words>
  <Application>Microsoft Office PowerPoint</Application>
  <PresentationFormat>On-screen Show (4:3)</PresentationFormat>
  <Paragraphs>62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PowerPoint Presentation</vt:lpstr>
      <vt:lpstr>ETIOLOGIJA KRIMINALITETA FUNKCIONALIZAM - SVRSISHODNOST</vt:lpstr>
      <vt:lpstr>PowerPoint Presentation</vt:lpstr>
      <vt:lpstr>TEORIJE SOCIJALNOG UČENJA U SOCIJALNOJ SREDINI I KULTUROLOŠKI KONFLIKTI</vt:lpstr>
      <vt:lpstr>Teorija imitacije u socijalnoj sredini</vt:lpstr>
      <vt:lpstr>PowerPoint Presentation</vt:lpstr>
      <vt:lpstr>Teorija diferencijalne asocijacije</vt:lpstr>
      <vt:lpstr>PowerPoint Presentation</vt:lpstr>
      <vt:lpstr>Osnovni principi na kojima je zasnovana diferencijalna asocijacija </vt:lpstr>
      <vt:lpstr>PowerPoint Presentation</vt:lpstr>
      <vt:lpstr>Teorija diferencijalne identifikacije</vt:lpstr>
      <vt:lpstr>PowerPoint Presentation</vt:lpstr>
      <vt:lpstr>Teorija podkultura i kontrakultura</vt:lpstr>
      <vt:lpstr>PowerPoint Presentation</vt:lpstr>
      <vt:lpstr>Devijantne grupe </vt:lpstr>
      <vt:lpstr>PowerPoint Presentation</vt:lpstr>
      <vt:lpstr>Teorija kulturnog konflikta</vt:lpstr>
      <vt:lpstr>PowerPoint Presentation</vt:lpstr>
      <vt:lpstr>PowerPoint Presentation</vt:lpstr>
      <vt:lpstr>Teorija kriminalnih društvenih grupa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PFK8</dc:creator>
  <cp:lastModifiedBy>USER</cp:lastModifiedBy>
  <cp:revision>97</cp:revision>
  <dcterms:created xsi:type="dcterms:W3CDTF">2017-03-02T12:00:53Z</dcterms:created>
  <dcterms:modified xsi:type="dcterms:W3CDTF">2017-03-19T06:35:38Z</dcterms:modified>
</cp:coreProperties>
</file>

<file path=docProps/thumbnail.jpeg>
</file>