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99" r:id="rId3"/>
    <p:sldId id="420" r:id="rId4"/>
    <p:sldId id="421" r:id="rId5"/>
    <p:sldId id="422" r:id="rId6"/>
    <p:sldId id="423" r:id="rId7"/>
    <p:sldId id="424" r:id="rId8"/>
    <p:sldId id="402" r:id="rId9"/>
    <p:sldId id="403" r:id="rId10"/>
    <p:sldId id="425" r:id="rId11"/>
    <p:sldId id="404" r:id="rId12"/>
    <p:sldId id="405" r:id="rId13"/>
    <p:sldId id="406" r:id="rId14"/>
    <p:sldId id="426" r:id="rId15"/>
    <p:sldId id="427" r:id="rId16"/>
    <p:sldId id="408" r:id="rId17"/>
    <p:sldId id="428" r:id="rId18"/>
    <p:sldId id="409" r:id="rId19"/>
    <p:sldId id="429" r:id="rId20"/>
    <p:sldId id="410" r:id="rId21"/>
    <p:sldId id="411" r:id="rId22"/>
    <p:sldId id="412" r:id="rId23"/>
    <p:sldId id="431" r:id="rId24"/>
    <p:sldId id="430" r:id="rId25"/>
    <p:sldId id="413" r:id="rId26"/>
    <p:sldId id="432" r:id="rId27"/>
    <p:sldId id="433" r:id="rId28"/>
    <p:sldId id="414" r:id="rId29"/>
    <p:sldId id="435" r:id="rId30"/>
    <p:sldId id="434" r:id="rId31"/>
    <p:sldId id="415" r:id="rId32"/>
    <p:sldId id="436" r:id="rId33"/>
    <p:sldId id="437" r:id="rId34"/>
    <p:sldId id="416" r:id="rId35"/>
    <p:sldId id="438" r:id="rId36"/>
    <p:sldId id="439" r:id="rId37"/>
    <p:sldId id="417" r:id="rId38"/>
    <p:sldId id="441" r:id="rId39"/>
    <p:sldId id="440" r:id="rId40"/>
    <p:sldId id="442" r:id="rId41"/>
    <p:sldId id="418" r:id="rId42"/>
    <p:sldId id="443" r:id="rId43"/>
    <p:sldId id="378" r:id="rId44"/>
    <p:sldId id="379" r:id="rId45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8" d="100"/>
          <a:sy n="118" d="100"/>
        </p:scale>
        <p:origin x="-1434" y="-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76758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89858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819044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3090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99128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23347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708345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44531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859534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563606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469072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25000"/>
            <a:lum/>
          </a:blip>
          <a:srcRect/>
          <a:stretch>
            <a:fillRect t="-21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8837E-E15A-4F53-9B86-A0EBC71CFA8D}" type="datetimeFigureOut">
              <a:rPr lang="bs-Latn-BA" smtClean="0"/>
              <a:t>22.3.2017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4276420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3" y="476672"/>
            <a:ext cx="7848872" cy="3168352"/>
          </a:xfrm>
        </p:spPr>
        <p:txBody>
          <a:bodyPr>
            <a:noAutofit/>
          </a:bodyPr>
          <a:lstStyle/>
          <a:p>
            <a:pPr algn="ctr"/>
            <a:endParaRPr lang="bs-Latn-BA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063080"/>
          </a:xfrm>
        </p:spPr>
        <p:txBody>
          <a:bodyPr>
            <a:normAutofit/>
          </a:bodyPr>
          <a:lstStyle/>
          <a:p>
            <a:endParaRPr lang="bs-Latn-BA" sz="24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5430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hr-BA" b="1" dirty="0"/>
              <a:t>Veoma je komunikativan, kreće se po mnogim svjetskim metropoloma, vješt je u pregovorima, odlično govori svjetske jezike, osvaja tržište po pravilima modernog marketinga.</a:t>
            </a:r>
            <a:endParaRPr lang="bs-Latn-BA" dirty="0"/>
          </a:p>
          <a:p>
            <a:pPr algn="just"/>
            <a:r>
              <a:rPr lang="hr-BA" b="1" dirty="0"/>
              <a:t>Moderni boss je: </a:t>
            </a:r>
            <a:endParaRPr lang="bs-Latn-BA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biznismen,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političar,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direktor,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birokrata, </a:t>
            </a:r>
            <a:endParaRPr lang="bs-Latn-BA" sz="32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486934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971599" y="2420889"/>
            <a:ext cx="7056785" cy="1986012"/>
          </a:xfrm>
        </p:spPr>
        <p:txBody>
          <a:bodyPr>
            <a:noAutofit/>
          </a:bodyPr>
          <a:lstStyle/>
          <a:p>
            <a:pPr algn="ctr"/>
            <a:r>
              <a:rPr lang="hr-BA" sz="4400" b="1" dirty="0">
                <a:solidFill>
                  <a:schemeClr val="tx1"/>
                </a:solidFill>
              </a:rPr>
              <a:t>KRIMINALNE MAFIJE, NJIHOVA ORGANIZACIJA I KRIMINALNE AKTIVNOSTI</a:t>
            </a:r>
            <a:endParaRPr lang="bs-Latn-BA" sz="4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0688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6984776" cy="1143000"/>
          </a:xfrm>
        </p:spPr>
        <p:txBody>
          <a:bodyPr>
            <a:noAutofit/>
          </a:bodyPr>
          <a:lstStyle/>
          <a:p>
            <a:r>
              <a:rPr lang="hr-BA" sz="3600" b="1" dirty="0"/>
              <a:t>Mafijaški bonton - kodeks ponašanja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r>
              <a:rPr lang="hr-BA" b="1" dirty="0"/>
              <a:t>Kada je kod Palerma uhapšen jedan od najmoćnijih mafijaških šefova </a:t>
            </a:r>
            <a:r>
              <a:rPr lang="hr-BA" b="1" dirty="0" err="1"/>
              <a:t>Salvatore</a:t>
            </a:r>
            <a:r>
              <a:rPr lang="hr-BA" b="1" dirty="0"/>
              <a:t> </a:t>
            </a:r>
            <a:r>
              <a:rPr lang="hr-BA" b="1" dirty="0" err="1"/>
              <a:t>lo</a:t>
            </a:r>
            <a:r>
              <a:rPr lang="hr-BA" b="1" dirty="0"/>
              <a:t> Pikolo pronađen je i dokument u kome je nabrojano 10 zapovijesti koje označavaju neophodne mafijaške „</a:t>
            </a:r>
            <a:r>
              <a:rPr lang="hr-BA" b="1" i="1" dirty="0"/>
              <a:t>moralne vrijednosti</a:t>
            </a:r>
            <a:r>
              <a:rPr lang="hr-BA" b="1" dirty="0"/>
              <a:t>“ i kojih bi trebalo da se pridržava svaki zakleti mafijaš na Siciliji. 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171442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Deset </a:t>
            </a:r>
            <a:r>
              <a:rPr lang="hr-BA" sz="3600" b="1" dirty="0" smtClean="0"/>
              <a:t>zapovijesti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/>
              <a:t>Zaklinjem se da ću biti vjeran Koza </a:t>
            </a:r>
            <a:r>
              <a:rPr lang="hr-BA" sz="3000" b="1" dirty="0" err="1"/>
              <a:t>nostri</a:t>
            </a:r>
            <a:r>
              <a:rPr lang="hr-BA" sz="3000" b="1" dirty="0"/>
              <a:t>. Ako izdam, neka mi tijelo izgori;</a:t>
            </a:r>
            <a:endParaRPr lang="bs-Latn-BA" sz="3000" b="1" dirty="0"/>
          </a:p>
          <a:p>
            <a:pPr lvl="0" algn="just"/>
            <a:r>
              <a:rPr lang="hr-BA" sz="3000" b="1" dirty="0"/>
              <a:t>Ne gledajte žene vaših prijatelja. Treba da poštujete svoje žene i da isključite iz mafije svakog </a:t>
            </a:r>
            <a:r>
              <a:rPr lang="hr-BA" sz="3000" b="1" dirty="0" err="1"/>
              <a:t>ko</a:t>
            </a:r>
            <a:r>
              <a:rPr lang="hr-BA" sz="3000" b="1" dirty="0"/>
              <a:t> se ponaša nemoralno;</a:t>
            </a:r>
            <a:endParaRPr lang="bs-Latn-BA" sz="3000" b="1" dirty="0"/>
          </a:p>
          <a:p>
            <a:pPr lvl="0" algn="just"/>
            <a:r>
              <a:rPr lang="hr-BA" sz="3000" b="1" dirty="0"/>
              <a:t>Niko ne smije da se predstavi direktno nekom od naših prijatelja. Uvijek mora da bude prisutna treća osoba, preko koje se to mora učiniti</a:t>
            </a:r>
            <a:r>
              <a:rPr lang="hr-BA" sz="3000" b="1" dirty="0" smtClean="0"/>
              <a:t>;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68935184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6984776" cy="4525963"/>
          </a:xfrm>
        </p:spPr>
        <p:txBody>
          <a:bodyPr>
            <a:normAutofit fontScale="92500" lnSpcReduction="20000"/>
          </a:bodyPr>
          <a:lstStyle/>
          <a:p>
            <a:pPr lvl="0" algn="just"/>
            <a:r>
              <a:rPr lang="hr-BA" b="1" dirty="0"/>
              <a:t>Ljudi koji odbiju da plate zaštitu trpe posljedice;</a:t>
            </a:r>
            <a:endParaRPr lang="bs-Latn-BA" dirty="0"/>
          </a:p>
          <a:p>
            <a:pPr lvl="0" algn="just"/>
            <a:r>
              <a:rPr lang="hr-BA" b="1" dirty="0"/>
              <a:t>Zabranjuje se pristup mafiji svakom ko ima veze sa policijom;</a:t>
            </a:r>
            <a:endParaRPr lang="bs-Latn-BA" dirty="0"/>
          </a:p>
          <a:p>
            <a:pPr lvl="0" algn="just"/>
            <a:r>
              <a:rPr lang="hr-BA" b="1" dirty="0"/>
              <a:t>Članovi nikada ne treba da budu kumovi djeci policajaca i obrnuto;</a:t>
            </a:r>
            <a:endParaRPr lang="bs-Latn-BA" dirty="0"/>
          </a:p>
          <a:p>
            <a:pPr lvl="0" algn="just"/>
            <a:r>
              <a:rPr lang="hr-BA" b="1" dirty="0"/>
              <a:t>Mafijaši svojim nadređenima moraju da govore istinu;</a:t>
            </a:r>
            <a:endParaRPr lang="bs-Latn-BA" dirty="0"/>
          </a:p>
          <a:p>
            <a:pPr lvl="0" algn="just"/>
            <a:r>
              <a:rPr lang="hr-BA" b="1" dirty="0"/>
              <a:t>Ne smeju da kradu od mafijaških porodica</a:t>
            </a:r>
            <a:r>
              <a:rPr lang="hr-BA" dirty="0"/>
              <a:t>. 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6385755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Svi poslovi familije zaogrnuti su Omertom-zakonom ćutanja, tj. Muškarac koga je žena prevarila nije pogodan da bude član mafije.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09340495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1115616" y="274638"/>
            <a:ext cx="6768752" cy="1143000"/>
          </a:xfrm>
        </p:spPr>
        <p:txBody>
          <a:bodyPr>
            <a:noAutofit/>
          </a:bodyPr>
          <a:lstStyle/>
          <a:p>
            <a:r>
              <a:rPr lang="hr-BA" sz="3600" b="1" dirty="0"/>
              <a:t>Koza </a:t>
            </a:r>
            <a:r>
              <a:rPr lang="hr-BA" sz="3600" b="1" dirty="0" err="1"/>
              <a:t>nostra</a:t>
            </a:r>
            <a:r>
              <a:rPr lang="hr-BA" sz="3600" b="1" dirty="0"/>
              <a:t> </a:t>
            </a:r>
            <a:r>
              <a:rPr lang="hr-BA" sz="3600" dirty="0"/>
              <a:t>- </a:t>
            </a:r>
            <a:r>
              <a:rPr lang="hr-BA" sz="3600" b="1" dirty="0" err="1"/>
              <a:t>italijanska</a:t>
            </a:r>
            <a:r>
              <a:rPr lang="hr-BA" sz="3600" b="1" dirty="0"/>
              <a:t> mafijaška organizacija</a:t>
            </a:r>
            <a:endParaRPr lang="bs-Latn-BA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Koza </a:t>
            </a:r>
            <a:r>
              <a:rPr lang="hr-BA" sz="3000" b="1" dirty="0" err="1"/>
              <a:t>nostra</a:t>
            </a:r>
            <a:r>
              <a:rPr lang="hr-BA" sz="3000" b="1" dirty="0"/>
              <a:t>, što u </a:t>
            </a:r>
            <a:r>
              <a:rPr lang="hr-BA" sz="3000" b="1" dirty="0" err="1"/>
              <a:t>prevodu</a:t>
            </a:r>
            <a:r>
              <a:rPr lang="hr-BA" sz="3000" b="1" dirty="0"/>
              <a:t> znači naša stvar je poznata </a:t>
            </a:r>
            <a:r>
              <a:rPr lang="hr-BA" sz="3000" b="1" dirty="0" err="1"/>
              <a:t>italijanska</a:t>
            </a:r>
            <a:r>
              <a:rPr lang="hr-BA" sz="3000" b="1" dirty="0"/>
              <a:t> mafijaška organizacija nastala još u srednjem vijeku. </a:t>
            </a:r>
            <a:endParaRPr lang="bs-Latn-BA" sz="3000" dirty="0"/>
          </a:p>
          <a:p>
            <a:pPr algn="just"/>
            <a:r>
              <a:rPr lang="hr-BA" sz="3000" b="1" dirty="0"/>
              <a:t>Članovi ove organizacije mogu biti i najbliži rođaci, ali </a:t>
            </a:r>
            <a:r>
              <a:rPr lang="hr-BA" sz="3000" b="1" dirty="0" err="1"/>
              <a:t>niko</a:t>
            </a:r>
            <a:r>
              <a:rPr lang="hr-BA" sz="3000" b="1" dirty="0"/>
              <a:t> ne smije poticati iz krajeva van Sicilije. </a:t>
            </a:r>
            <a:endParaRPr lang="bs-Latn-BA" sz="3000" dirty="0"/>
          </a:p>
          <a:p>
            <a:pPr algn="just"/>
            <a:r>
              <a:rPr lang="hr-BA" sz="3000" b="1" dirty="0"/>
              <a:t>Sicilijanska mafija osnovana u 19. vijeku.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39117271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 lnSpcReduction="10000"/>
          </a:bodyPr>
          <a:lstStyle/>
          <a:p>
            <a:pPr algn="just"/>
            <a:r>
              <a:rPr lang="hr-BA" sz="3000" b="1" dirty="0"/>
              <a:t>To je najstarija kriminalna mafijaška organizacija, predstavlja multinacionalni kartel za heroin, osnovna joj je djelatnost: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 smtClean="0"/>
              <a:t>heroin</a:t>
            </a:r>
            <a:r>
              <a:rPr lang="hr-BA" sz="3000" b="1" dirty="0"/>
              <a:t>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kokain,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iznuđivanje,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šverc, 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organizovanje prostitucije i dr.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0922447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Napuljska </a:t>
            </a:r>
            <a:r>
              <a:rPr lang="hr-BA" sz="3600" b="1" dirty="0" err="1"/>
              <a:t>kamora</a:t>
            </a:r>
            <a:r>
              <a:rPr lang="hr-BA" sz="3600" b="1" dirty="0"/>
              <a:t> </a:t>
            </a:r>
            <a:r>
              <a:rPr lang="hr-BA" sz="3600" dirty="0"/>
              <a:t>- </a:t>
            </a:r>
            <a:r>
              <a:rPr lang="hr-BA" sz="3600" b="1" dirty="0"/>
              <a:t>svađa, tuča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err="1"/>
              <a:t>Kamora</a:t>
            </a:r>
            <a:r>
              <a:rPr lang="hr-BA" sz="3000" b="1" dirty="0"/>
              <a:t> je napuljska mafijaška organizacija, posebno je bila aktivna 20-tih godina prošlog stoljeća. </a:t>
            </a:r>
            <a:endParaRPr lang="bs-Latn-BA" sz="3000" dirty="0"/>
          </a:p>
          <a:p>
            <a:pPr algn="just"/>
            <a:r>
              <a:rPr lang="hr-BA" sz="3000" b="1" dirty="0"/>
              <a:t>Članstvo bira u zatvorima ili od bivših osuđenika.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42315247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r>
              <a:rPr lang="hr-BA" sz="3000" b="1" dirty="0"/>
              <a:t>Kamorom ne rukovodi jedan boss već „komitet klanova“ – komiteti glavešina. Postoji preko 100 kamora porodica, prisutni su u mnogim zemljama posebno Zapadne Evrope. </a:t>
            </a:r>
            <a:endParaRPr lang="bs-Latn-BA" sz="3000" dirty="0"/>
          </a:p>
          <a:p>
            <a:pPr algn="just"/>
            <a:r>
              <a:rPr lang="hr-BA" sz="3000" b="1" dirty="0"/>
              <a:t>Osnovna djelatnost im je droga, </a:t>
            </a:r>
            <a:r>
              <a:rPr lang="hr-BA" sz="3000" b="1" dirty="0" smtClean="0"/>
              <a:t>duhan</a:t>
            </a:r>
            <a:r>
              <a:rPr lang="hr-BA" sz="3000" b="1" dirty="0"/>
              <a:t>, iznude, prostitucija, otmice, ubistva i slično.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750522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2656"/>
            <a:ext cx="7772400" cy="4032448"/>
          </a:xfrm>
        </p:spPr>
        <p:txBody>
          <a:bodyPr>
            <a:noAutofit/>
          </a:bodyPr>
          <a:lstStyle/>
          <a:p>
            <a:r>
              <a:rPr lang="hr-BA" sz="4000" b="1" dirty="0" smtClean="0"/>
              <a:t/>
            </a:r>
            <a:br>
              <a:rPr lang="hr-BA" sz="4000" b="1" dirty="0" smtClean="0"/>
            </a:br>
            <a:r>
              <a:rPr lang="hr-BA" sz="4000" b="1" dirty="0"/>
              <a:t/>
            </a:r>
            <a:br>
              <a:rPr lang="hr-BA" sz="4000" b="1" dirty="0"/>
            </a:br>
            <a:r>
              <a:rPr lang="hr-BA" b="1" dirty="0" smtClean="0"/>
              <a:t>MAFIJA </a:t>
            </a:r>
            <a:r>
              <a:rPr lang="hr-BA" b="1" dirty="0"/>
              <a:t>I MAFIJAŠKE ORGANIZACIJE</a:t>
            </a:r>
            <a:r>
              <a:rPr lang="bs-Latn-BA" dirty="0"/>
              <a:t/>
            </a:r>
            <a:br>
              <a:rPr lang="bs-Latn-BA" dirty="0"/>
            </a:br>
            <a:r>
              <a:rPr lang="hr-BA" b="1" dirty="0"/>
              <a:t>NAJPOZNATIJE MAFIJAŠKE KRIMINALNE ORGANIZACIJE U EVROPI I </a:t>
            </a:r>
            <a:r>
              <a:rPr lang="hr-BA" b="1" dirty="0" smtClean="0"/>
              <a:t>SVIJETU</a:t>
            </a:r>
            <a:br>
              <a:rPr lang="hr-BA" b="1" dirty="0" smtClean="0"/>
            </a:br>
            <a:r>
              <a:rPr lang="hr-BA" sz="4000" b="1" dirty="0"/>
              <a:t/>
            </a:r>
            <a:br>
              <a:rPr lang="hr-BA" sz="4000" b="1" dirty="0"/>
            </a:br>
            <a:endParaRPr lang="bs-Latn-BA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293096"/>
            <a:ext cx="6400800" cy="1345704"/>
          </a:xfrm>
        </p:spPr>
        <p:txBody>
          <a:bodyPr>
            <a:normAutofit fontScale="32500" lnSpcReduction="20000"/>
          </a:bodyPr>
          <a:lstStyle/>
          <a:p>
            <a:endParaRPr lang="bs-Latn-BA" b="1" dirty="0" smtClean="0">
              <a:solidFill>
                <a:schemeClr val="tx1"/>
              </a:solidFill>
            </a:endParaRPr>
          </a:p>
          <a:p>
            <a:r>
              <a:rPr lang="bs-Latn-BA" sz="9800" b="1" dirty="0" smtClean="0">
                <a:solidFill>
                  <a:schemeClr val="tx1"/>
                </a:solidFill>
              </a:rPr>
              <a:t>Prof</a:t>
            </a:r>
            <a:r>
              <a:rPr lang="bs-Latn-BA" sz="9800" b="1" dirty="0" smtClean="0">
                <a:solidFill>
                  <a:schemeClr val="tx1"/>
                </a:solidFill>
              </a:rPr>
              <a:t>. Dr.sc. Osman Jašarević</a:t>
            </a:r>
          </a:p>
          <a:p>
            <a:endParaRPr lang="bs-Latn-BA" dirty="0" smtClean="0">
              <a:solidFill>
                <a:schemeClr val="tx1"/>
              </a:solidFill>
            </a:endParaRPr>
          </a:p>
          <a:p>
            <a:r>
              <a:rPr lang="bs-Latn-BA" sz="7400" b="1" dirty="0" smtClean="0">
                <a:solidFill>
                  <a:schemeClr val="tx1"/>
                </a:solidFill>
              </a:rPr>
              <a:t>2017</a:t>
            </a:r>
            <a:endParaRPr lang="bs-Latn-BA" sz="7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886466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274638"/>
            <a:ext cx="6912768" cy="1143000"/>
          </a:xfrm>
        </p:spPr>
        <p:txBody>
          <a:bodyPr>
            <a:noAutofit/>
          </a:bodyPr>
          <a:lstStyle/>
          <a:p>
            <a:r>
              <a:rPr lang="hr-BA" sz="3600" b="1" dirty="0" err="1"/>
              <a:t>Ndrangheta</a:t>
            </a:r>
            <a:r>
              <a:rPr lang="hr-BA" sz="3600" b="1" dirty="0"/>
              <a:t> </a:t>
            </a:r>
            <a:r>
              <a:rPr lang="hr-BA" sz="3600" dirty="0"/>
              <a:t>- </a:t>
            </a:r>
            <a:r>
              <a:rPr lang="hr-BA" sz="3600" b="1" dirty="0"/>
              <a:t>prvi čovjek, hrabar, lukav čovjek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600200"/>
            <a:ext cx="7416824" cy="4525963"/>
          </a:xfrm>
        </p:spPr>
        <p:txBody>
          <a:bodyPr>
            <a:normAutofit fontScale="40000" lnSpcReduction="20000"/>
          </a:bodyPr>
          <a:lstStyle/>
          <a:p>
            <a:pPr algn="just"/>
            <a:r>
              <a:rPr lang="hr-BA" sz="6700" b="1" dirty="0" smtClean="0"/>
              <a:t>Ndrangheta u osnovnom značenju je „</a:t>
            </a:r>
            <a:r>
              <a:rPr lang="hr-BA" sz="6700" b="1" i="1" dirty="0" smtClean="0"/>
              <a:t>ponašati se kao pravi čovjek“</a:t>
            </a:r>
            <a:r>
              <a:rPr lang="hr-BA" sz="6700" b="1" dirty="0" smtClean="0"/>
              <a:t>, poznata u Kalabriji, nastala u 19. stoljeću, čini konfederaciju više mafijaških porodica – društvo uvaženih, ima oko 150 mafijaških porodica. </a:t>
            </a:r>
            <a:endParaRPr lang="bs-Latn-BA" sz="6700" dirty="0" smtClean="0"/>
          </a:p>
          <a:p>
            <a:pPr algn="just"/>
            <a:r>
              <a:rPr lang="hr-BA" sz="6700" b="1" dirty="0" smtClean="0"/>
              <a:t>Bave se krijumčarenjem:</a:t>
            </a:r>
            <a:endParaRPr lang="bs-Latn-BA" sz="6700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6700" b="1" dirty="0" smtClean="0"/>
              <a:t>droge, </a:t>
            </a:r>
            <a:endParaRPr lang="bs-Latn-BA" sz="6700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6700" b="1" dirty="0" smtClean="0"/>
              <a:t>nekretnina, </a:t>
            </a:r>
            <a:endParaRPr lang="bs-Latn-BA" sz="6700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6700" b="1" dirty="0" smtClean="0"/>
              <a:t>iznude, </a:t>
            </a:r>
            <a:endParaRPr lang="bs-Latn-BA" sz="6700" dirty="0" smtClean="0"/>
          </a:p>
          <a:p>
            <a:pPr lvl="1" algn="just">
              <a:buFont typeface="Arial" pitchFamily="34" charset="0"/>
              <a:buChar char="•"/>
            </a:pPr>
            <a:r>
              <a:rPr lang="hr-BA" sz="6700" b="1" dirty="0" smtClean="0"/>
              <a:t>otmice i slično.</a:t>
            </a:r>
            <a:endParaRPr lang="bs-Latn-BA" sz="6700" dirty="0" smtClean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40828771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608" y="274638"/>
            <a:ext cx="6912768" cy="1143000"/>
          </a:xfrm>
        </p:spPr>
        <p:txBody>
          <a:bodyPr>
            <a:noAutofit/>
          </a:bodyPr>
          <a:lstStyle/>
          <a:p>
            <a:r>
              <a:rPr lang="hr-BA" sz="3600" b="1" dirty="0"/>
              <a:t>Nova </a:t>
            </a:r>
            <a:r>
              <a:rPr lang="hr-BA" sz="3600" b="1" dirty="0" err="1"/>
              <a:t>sakra</a:t>
            </a:r>
            <a:r>
              <a:rPr lang="hr-BA" sz="3600" b="1" dirty="0"/>
              <a:t> korona </a:t>
            </a:r>
            <a:r>
              <a:rPr lang="hr-BA" sz="3600" b="1" dirty="0" err="1"/>
              <a:t>unita</a:t>
            </a:r>
            <a:r>
              <a:rPr lang="hr-BA" sz="3600" b="1" dirty="0"/>
              <a:t> – nova sveta zajednička kruna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To je organizacija sa religijskim simbolima. </a:t>
            </a:r>
            <a:endParaRPr lang="bs-Latn-BA" sz="3000" dirty="0"/>
          </a:p>
          <a:p>
            <a:pPr algn="just"/>
            <a:r>
              <a:rPr lang="hr-BA" sz="3000" b="1" dirty="0"/>
              <a:t>U njoj ima dijelova </a:t>
            </a:r>
            <a:r>
              <a:rPr lang="hr-BA" sz="3000" b="1" dirty="0" err="1"/>
              <a:t>Kamore</a:t>
            </a:r>
            <a:r>
              <a:rPr lang="hr-BA" sz="3000" b="1" dirty="0"/>
              <a:t>, </a:t>
            </a:r>
            <a:r>
              <a:rPr lang="hr-BA" sz="3000" b="1" dirty="0" err="1"/>
              <a:t>Ndrangete</a:t>
            </a:r>
            <a:r>
              <a:rPr lang="hr-BA" sz="3000" b="1" dirty="0"/>
              <a:t>, pa i Koza </a:t>
            </a:r>
            <a:r>
              <a:rPr lang="hr-BA" sz="3000" b="1" dirty="0" err="1"/>
              <a:t>nostre</a:t>
            </a:r>
            <a:r>
              <a:rPr lang="hr-BA" sz="3000" b="1" dirty="0"/>
              <a:t>. </a:t>
            </a:r>
            <a:endParaRPr lang="bs-Latn-BA" sz="3000" dirty="0"/>
          </a:p>
          <a:p>
            <a:pPr algn="just"/>
            <a:r>
              <a:rPr lang="hr-BA" sz="3000" b="1" dirty="0"/>
              <a:t>Sjedište je u </a:t>
            </a:r>
            <a:r>
              <a:rPr lang="hr-BA" sz="3000" b="1" dirty="0" err="1"/>
              <a:t>Pulji</a:t>
            </a:r>
            <a:r>
              <a:rPr lang="hr-BA" sz="3000" b="1" dirty="0"/>
              <a:t> i bavi se trgovinom droge, prevarom, prostitucijom, trgovinom ljudima i dr.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06045344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Američko emigrantska mafija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Autofit/>
          </a:bodyPr>
          <a:lstStyle/>
          <a:p>
            <a:pPr algn="just"/>
            <a:r>
              <a:rPr lang="hr-BA" sz="3000" b="1" dirty="0"/>
              <a:t>Američka mafija je nastala od emigrantskih organizacija u Americi po ugledu na Koza </a:t>
            </a:r>
            <a:r>
              <a:rPr lang="hr-BA" sz="3000" b="1" dirty="0" err="1"/>
              <a:t>nostru</a:t>
            </a:r>
            <a:r>
              <a:rPr lang="hr-BA" sz="3000" b="1" dirty="0"/>
              <a:t>.</a:t>
            </a:r>
            <a:endParaRPr lang="bs-Latn-BA" sz="3000" dirty="0"/>
          </a:p>
          <a:p>
            <a:pPr algn="just"/>
            <a:r>
              <a:rPr lang="hr-BA" sz="3000" b="1" dirty="0"/>
              <a:t>Nastala je u vrijeme prohibicije u Americi 30-tih godina prošlog stoljeća</a:t>
            </a:r>
            <a:r>
              <a:rPr lang="hr-BA" sz="3000" b="1" dirty="0" smtClean="0"/>
              <a:t>.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16391795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r>
              <a:rPr lang="hr-BA" sz="3000" b="1" dirty="0"/>
              <a:t>Organizovana je na principu porodica od 20 do 700 članova. Bave se raznim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oblicima kriminaliteta: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kriminalni sindikati,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razni oblici kriminaliteta,</a:t>
            </a:r>
            <a:endParaRPr lang="bs-Latn-BA" sz="3000" dirty="0"/>
          </a:p>
          <a:p>
            <a:pPr lvl="1" algn="just">
              <a:buFont typeface="Arial" pitchFamily="34" charset="0"/>
              <a:buChar char="•"/>
            </a:pPr>
            <a:r>
              <a:rPr lang="hr-BA" sz="3000" b="1" dirty="0"/>
              <a:t>kriminalitet bijelog okovratnika.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73136438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/>
          <a:lstStyle/>
          <a:p>
            <a:pPr algn="just"/>
            <a:r>
              <a:rPr lang="hr-BA" sz="3000" b="1" dirty="0"/>
              <a:t>Prihodi američke mafije prevazilaze prihode velikih korporacija, pa i nacionalne dohotke velikog broja država. Laki Lućano je uveo kolektivno rukovođenje, i to od najmoćnijih bossova iz porodica, njih oko 300.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91016163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Albanska etnička mafija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429555"/>
            <a:ext cx="6984776" cy="531897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err="1"/>
              <a:t>Organizovana</a:t>
            </a:r>
            <a:r>
              <a:rPr lang="hr-BA" sz="3000" b="1" dirty="0"/>
              <a:t> albanska mafija spada u red etničkih skupina </a:t>
            </a:r>
            <a:r>
              <a:rPr lang="hr-BA" sz="3000" b="1" dirty="0" err="1"/>
              <a:t>organizovanog</a:t>
            </a:r>
            <a:r>
              <a:rPr lang="hr-BA" sz="3000" b="1" dirty="0"/>
              <a:t> kriminala sa razgranatom mrežom kriminalne djelatnosti kako u Albaniji tako i u Belgiji, Australiji i drugim kontinentima, odnosno državama u svijetu. </a:t>
            </a:r>
            <a:endParaRPr lang="bs-Latn-BA" sz="3000" b="1" dirty="0"/>
          </a:p>
          <a:p>
            <a:pPr algn="just"/>
            <a:r>
              <a:rPr lang="hr-BA" sz="3000" b="1" dirty="0"/>
              <a:t>Ona je jedna od najmlađih mafijaških struktura, ali veoma razvijenog, kriminalnnog miljea.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621455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412776"/>
            <a:ext cx="7056784" cy="4968552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hr-BA" sz="3500" b="1" dirty="0"/>
              <a:t>Osim toga intenzivno se bave prebacivanjem imigranata, krijumčarenjem i preprodajom oružja, ukradenih automobila, organizovanom prostitucijom „pranjem novca, preko sopstvenih i legalnih banaka:</a:t>
            </a:r>
            <a:endParaRPr lang="bs-Latn-BA" sz="3500" dirty="0"/>
          </a:p>
          <a:p>
            <a:pPr lvl="1" algn="just"/>
            <a:r>
              <a:rPr lang="hr-BA" sz="3500" b="1" dirty="0"/>
              <a:t>Švajcarskih, </a:t>
            </a:r>
            <a:endParaRPr lang="bs-Latn-BA" sz="3500" dirty="0"/>
          </a:p>
          <a:p>
            <a:pPr lvl="1" algn="just"/>
            <a:r>
              <a:rPr lang="hr-BA" sz="3500" b="1" dirty="0"/>
              <a:t>Njemačkih, </a:t>
            </a:r>
            <a:endParaRPr lang="bs-Latn-BA" sz="3500" dirty="0"/>
          </a:p>
          <a:p>
            <a:pPr lvl="1" algn="just"/>
            <a:r>
              <a:rPr lang="hr-BA" sz="3500" b="1" dirty="0"/>
              <a:t>Belgijskih, </a:t>
            </a:r>
            <a:endParaRPr lang="bs-Latn-BA" sz="3500" dirty="0"/>
          </a:p>
          <a:p>
            <a:pPr lvl="1" algn="just"/>
            <a:r>
              <a:rPr lang="hr-BA" sz="3500" b="1" dirty="0"/>
              <a:t>Australijskih kao i, </a:t>
            </a:r>
            <a:endParaRPr lang="bs-Latn-BA" sz="3500" dirty="0"/>
          </a:p>
          <a:p>
            <a:pPr lvl="1" algn="just"/>
            <a:r>
              <a:rPr lang="hr-BA" sz="3500" b="1" dirty="0"/>
              <a:t>drugim klasičinim formama kriminaliteta i tako ostvaruju određene kriminogene interese</a:t>
            </a:r>
            <a:r>
              <a:rPr lang="hr-BA" sz="3500" dirty="0"/>
              <a:t>. </a:t>
            </a:r>
            <a:endParaRPr lang="bs-Latn-BA" sz="35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8402226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Sa kriminološkog aspekta, radi se o jednoj najorganizovanijoj mafiji na svijetu, imajući u vidu njenu organizaciju, stepen tajnosti kroz jezik, načine, metode i sredstva kojim se koristi i djelatnost kojom se bavi, odnosno interese koje ostvaruje.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48824673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Kolumbijska mafija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svijetu po trgovini narko sredstvima, kolumbijska mafija se bavi najviše prodajom kokaina i tako dominiraju nad približno 30-70% trgovine kokaina</a:t>
            </a:r>
            <a:r>
              <a:rPr lang="hr-BA" sz="3000" b="1" dirty="0" smtClean="0"/>
              <a:t>.</a:t>
            </a:r>
          </a:p>
          <a:p>
            <a:pPr algn="just"/>
            <a:endParaRPr lang="bs-Latn-BA" sz="3000" b="1" dirty="0"/>
          </a:p>
          <a:p>
            <a:pPr algn="just"/>
            <a:r>
              <a:rPr lang="hr-BA" sz="3000" b="1" dirty="0"/>
              <a:t>Najpoznatiji kolumbijski karteli su Kali i </a:t>
            </a:r>
            <a:r>
              <a:rPr lang="hr-BA" sz="3000" b="1" dirty="0" err="1"/>
              <a:t>Medelin</a:t>
            </a:r>
            <a:r>
              <a:rPr lang="hr-BA" sz="3000" b="1" dirty="0"/>
              <a:t>. </a:t>
            </a:r>
            <a:endParaRPr lang="bs-Latn-BA" sz="3000" b="1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16273437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Prema slobodnim procjenama finansijskih i drugih analitičara koji prate pokazatelje, finansijsko poslovanje i strukturu organizacije, iskazuju da im je godišnja zarada približno 100 milijardi dolara, što nije nimalo zanemariva suma. </a:t>
            </a:r>
            <a:endParaRPr lang="bs-Latn-BA" sz="3000" b="1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0893012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018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556793"/>
            <a:ext cx="7056784" cy="3744416"/>
          </a:xfrm>
        </p:spPr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hr-BA" b="1" dirty="0"/>
              <a:t>Pored Koza nostre poznate mafijaške organizacije su: </a:t>
            </a:r>
            <a:endParaRPr lang="hr-BA" b="1" dirty="0" smtClean="0"/>
          </a:p>
          <a:p>
            <a:pPr lvl="0" algn="just"/>
            <a:r>
              <a:rPr lang="hr-BA" b="1" dirty="0"/>
              <a:t>kamora, </a:t>
            </a:r>
            <a:endParaRPr lang="bs-Latn-BA" dirty="0"/>
          </a:p>
          <a:p>
            <a:pPr lvl="0" algn="just"/>
            <a:r>
              <a:rPr lang="hr-BA" b="1" dirty="0"/>
              <a:t>nadrangeta, </a:t>
            </a:r>
            <a:endParaRPr lang="bs-Latn-BA" dirty="0"/>
          </a:p>
          <a:p>
            <a:pPr lvl="0" algn="just"/>
            <a:r>
              <a:rPr lang="hr-BA" b="1" dirty="0"/>
              <a:t>nova sakra korona unita, </a:t>
            </a:r>
            <a:endParaRPr lang="bs-Latn-BA" dirty="0"/>
          </a:p>
          <a:p>
            <a:pPr lvl="0" algn="just"/>
            <a:r>
              <a:rPr lang="hr-BA" b="1" dirty="0"/>
              <a:t>američka mafija, </a:t>
            </a:r>
            <a:endParaRPr lang="bs-Latn-BA" dirty="0"/>
          </a:p>
          <a:p>
            <a:pPr lvl="0" algn="just"/>
            <a:r>
              <a:rPr lang="hr-BA" b="1" dirty="0"/>
              <a:t>albanska mafija, 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68651354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Dvije godine se vodio rat između države i kartela u kome je prema zvaničnim podacima ubijeno preko 350 policajaca i preko 500 civila. </a:t>
            </a:r>
            <a:endParaRPr lang="bs-Latn-BA" sz="3000" dirty="0"/>
          </a:p>
          <a:p>
            <a:pPr algn="just"/>
            <a:r>
              <a:rPr lang="hr-BA" sz="3000" b="1" dirty="0"/>
              <a:t>Kroz svoje dobro organizovane mreže i njima poznate punktove, bave se krijumčarenjem kokaina u Evropi.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74791810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Ruska </a:t>
            </a:r>
            <a:r>
              <a:rPr lang="hr-BA" sz="3600" dirty="0"/>
              <a:t>- </a:t>
            </a:r>
            <a:r>
              <a:rPr lang="hr-BA" sz="3600" b="1" dirty="0" err="1"/>
              <a:t>kagebeovska</a:t>
            </a:r>
            <a:r>
              <a:rPr lang="hr-BA" sz="3600" b="1" dirty="0"/>
              <a:t> mafija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hr-BA" b="1" dirty="0"/>
              <a:t>Zbog </a:t>
            </a:r>
            <a:r>
              <a:rPr lang="hr-BA" b="1" dirty="0" err="1"/>
              <a:t>tvz</a:t>
            </a:r>
            <a:r>
              <a:rPr lang="hr-BA" b="1" dirty="0"/>
              <a:t>. čvrste ruke i sistema koji je vladao u Rusiji mafijaške organizacije nisu imale mogućnost da se razvijaju. Tako je ruska mafija novijeg datuma i nastala je nakon raspada bivšeg Sovjetskog Saveza i rušenja Berlinskog zida. </a:t>
            </a:r>
            <a:endParaRPr lang="bs-Latn-BA" dirty="0"/>
          </a:p>
          <a:p>
            <a:pPr algn="just"/>
            <a:r>
              <a:rPr lang="hr-BA" b="1" dirty="0"/>
              <a:t>Djeluje ne samo na prostorima Rusije već i u evropskim zemljama i zemljama </a:t>
            </a:r>
            <a:r>
              <a:rPr lang="hr-BA" b="1" dirty="0" smtClean="0"/>
              <a:t>Sjeverne </a:t>
            </a:r>
            <a:r>
              <a:rPr lang="hr-BA" b="1" dirty="0"/>
              <a:t>Amerike. </a:t>
            </a: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71048397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r>
              <a:rPr lang="hr-BA" sz="3000" b="1" dirty="0"/>
              <a:t>Ruska mafija je moćna mafijaška organizacija, osnovna djelatnost unutar zemlje su finansijske i bankarske transakcije na principima neregulisanih procesa svojinske transformacije za bogaćenje, ilegalni promet droge, oružja i nuklearnog otpada i organizovane prostitucije, sve u uslovima stanja kakvo je u Rusiji.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72429917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/>
          <a:lstStyle/>
          <a:p>
            <a:pPr algn="just"/>
            <a:r>
              <a:rPr lang="hr-BA" b="1" dirty="0"/>
              <a:t>Ruska mafija njeguje imidž patriotske organizacije, koja ekonomski djeluje umjesto neorganizovanog legalnog tržišta, sprovodi „</a:t>
            </a:r>
            <a:r>
              <a:rPr lang="hr-BA" sz="3000" b="1" i="1" dirty="0"/>
              <a:t>red i zakon</a:t>
            </a:r>
            <a:r>
              <a:rPr lang="hr-BA" b="1" dirty="0"/>
              <a:t>“ pošto je prisutno anomično stanje u kome ne funkcionišu institucije države. </a:t>
            </a:r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51928892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274638"/>
            <a:ext cx="6768752" cy="1143000"/>
          </a:xfrm>
        </p:spPr>
        <p:txBody>
          <a:bodyPr>
            <a:noAutofit/>
          </a:bodyPr>
          <a:lstStyle/>
          <a:p>
            <a:r>
              <a:rPr lang="hr-BA" sz="3600" b="1" dirty="0"/>
              <a:t>Japanska mafijaška organizacija </a:t>
            </a:r>
            <a:r>
              <a:rPr lang="hr-BA" sz="3600" dirty="0"/>
              <a:t>- </a:t>
            </a:r>
            <a:r>
              <a:rPr lang="hr-BA" sz="3600" b="1" dirty="0"/>
              <a:t>jakuze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Ovaj naziv jakuze je zajednički naziv za mafijaške organizacije iz Japana, koje na japanskom jeziku znače: gangster ili u slobodnom prevodu „</a:t>
            </a:r>
            <a:r>
              <a:rPr lang="hr-BA" sz="3000" b="1" i="1" dirty="0"/>
              <a:t>nikakav čovjek</a:t>
            </a:r>
            <a:r>
              <a:rPr lang="hr-BA" sz="3000" b="1" dirty="0"/>
              <a:t>“- šljam, gangster grupe čiji su članovi poznati po višebrojnim </a:t>
            </a:r>
            <a:r>
              <a:rPr lang="hr-BA" sz="3000" b="1" dirty="0" smtClean="0"/>
              <a:t>tetovažama </a:t>
            </a:r>
            <a:r>
              <a:rPr lang="hr-BA" sz="3000" b="1" dirty="0"/>
              <a:t>sa različitim motivima. </a:t>
            </a:r>
            <a:endParaRPr lang="bs-Latn-BA" sz="3000" dirty="0"/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83944180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endParaRPr lang="hr-BA" sz="3000" b="1" dirty="0" smtClean="0"/>
          </a:p>
          <a:p>
            <a:pPr algn="just"/>
            <a:r>
              <a:rPr lang="hr-BA" sz="3000" b="1" dirty="0" smtClean="0"/>
              <a:t>Obzirom </a:t>
            </a:r>
            <a:r>
              <a:rPr lang="hr-BA" sz="3000" b="1" dirty="0"/>
              <a:t>da se bave organizovanim kriminalitetom njihova aktivnost povezana je sa vrhom japanskog političkog establišmenta.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7815627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Područja djelovanja su im: bankarski poslovi, građevinarstvo, nekretnine, finansijske transakcije, špekulacije na berzi, zabava, kocka, prostitucija i drugo u čemu vide sebe i svoj interes. 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758784167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6912768" cy="1143000"/>
          </a:xfrm>
        </p:spPr>
        <p:txBody>
          <a:bodyPr>
            <a:normAutofit fontScale="90000"/>
          </a:bodyPr>
          <a:lstStyle/>
          <a:p>
            <a:r>
              <a:rPr lang="hr-BA" sz="3600" b="1" dirty="0"/>
              <a:t>Kineska mafijaška organizacija </a:t>
            </a:r>
            <a:r>
              <a:rPr lang="hr-BA" sz="3600" dirty="0"/>
              <a:t>- </a:t>
            </a:r>
            <a:r>
              <a:rPr lang="hr-BA" sz="3600" b="1" dirty="0"/>
              <a:t>trijade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268761"/>
            <a:ext cx="6984776" cy="4896544"/>
          </a:xfrm>
        </p:spPr>
        <p:txBody>
          <a:bodyPr>
            <a:normAutofit/>
          </a:bodyPr>
          <a:lstStyle/>
          <a:p>
            <a:pPr algn="just"/>
            <a:endParaRPr lang="hr-BA" b="1" dirty="0" smtClean="0"/>
          </a:p>
          <a:p>
            <a:pPr algn="just"/>
            <a:r>
              <a:rPr lang="hr-BA" sz="3000" b="1" dirty="0" smtClean="0"/>
              <a:t>Trijade </a:t>
            </a:r>
            <a:r>
              <a:rPr lang="hr-BA" sz="3000" b="1" dirty="0"/>
              <a:t>su trojstvo, odnosno skupni oblik organizovanja u grupi po tri osobe. </a:t>
            </a:r>
            <a:endParaRPr lang="bs-Latn-BA" sz="3000" dirty="0"/>
          </a:p>
          <a:p>
            <a:pPr algn="just"/>
            <a:r>
              <a:rPr lang="hr-BA" sz="3000" b="1" dirty="0"/>
              <a:t>Radi se o tajnim mafijaškim organizacijama kineskog porijekla. 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8030133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Osnovane su u toku 16 ili 17-og stoljeća kao sredstvo političkog i vojnog otpora dinastiji Manču. </a:t>
            </a:r>
            <a:endParaRPr lang="bs-Latn-BA" sz="3000" dirty="0"/>
          </a:p>
          <a:p>
            <a:pPr algn="just"/>
            <a:r>
              <a:rPr lang="hr-BA" sz="3000" b="1" dirty="0"/>
              <a:t>Naziv su dobile po ritualnim značenjeima brojeva za koje vjeruju da imaju magijsko značenje. </a:t>
            </a:r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68485714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endParaRPr lang="bs-Latn-B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052736"/>
            <a:ext cx="7056784" cy="5073427"/>
          </a:xfrm>
        </p:spPr>
        <p:txBody>
          <a:bodyPr>
            <a:normAutofit/>
          </a:bodyPr>
          <a:lstStyle/>
          <a:p>
            <a:pPr algn="just"/>
            <a:endParaRPr lang="hr-BA" b="1" dirty="0" smtClean="0"/>
          </a:p>
          <a:p>
            <a:pPr algn="just"/>
            <a:r>
              <a:rPr lang="hr-BA" sz="3000" b="1" dirty="0" smtClean="0"/>
              <a:t>Simbol </a:t>
            </a:r>
            <a:r>
              <a:rPr lang="hr-BA" sz="3000" b="1" dirty="0"/>
              <a:t>im je jednostrani trougao: nebo, raj, zemlja, čovjek. </a:t>
            </a:r>
          </a:p>
          <a:p>
            <a:pPr algn="just"/>
            <a:r>
              <a:rPr lang="hr-BA" sz="3000" b="1" dirty="0"/>
              <a:t>Njihov kriminalno operativni sistem organizacije počiva na podsistemu grozda, sačinjena je od „ćelija“ koju čini „</a:t>
            </a:r>
            <a:r>
              <a:rPr lang="hr-BA" sz="3000" b="1" i="1" dirty="0"/>
              <a:t>pješadija</a:t>
            </a:r>
            <a:r>
              <a:rPr lang="hr-BA" sz="3000" b="1" dirty="0"/>
              <a:t>“ predvođena „</a:t>
            </a:r>
            <a:r>
              <a:rPr lang="hr-BA" sz="3000" b="1" i="1" dirty="0"/>
              <a:t>velikim bratom</a:t>
            </a:r>
            <a:r>
              <a:rPr lang="hr-BA" sz="3000" b="1" dirty="0"/>
              <a:t>“. </a:t>
            </a:r>
            <a:endParaRPr lang="bs-Latn-BA" sz="3000" dirty="0"/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6787320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128792" cy="4525963"/>
          </a:xfrm>
        </p:spPr>
        <p:txBody>
          <a:bodyPr/>
          <a:lstStyle/>
          <a:p>
            <a:pPr lvl="0" algn="just"/>
            <a:r>
              <a:rPr lang="hr-BA" b="1" dirty="0"/>
              <a:t>kolumbijska mafija, </a:t>
            </a:r>
            <a:endParaRPr lang="bs-Latn-BA" dirty="0"/>
          </a:p>
          <a:p>
            <a:pPr lvl="0" algn="just"/>
            <a:r>
              <a:rPr lang="hr-BA" b="1" dirty="0"/>
              <a:t>ruska mafija, </a:t>
            </a:r>
            <a:endParaRPr lang="bs-Latn-BA" dirty="0"/>
          </a:p>
          <a:p>
            <a:pPr lvl="0" algn="just"/>
            <a:r>
              <a:rPr lang="hr-BA" b="1" dirty="0"/>
              <a:t>japanska mafija, </a:t>
            </a:r>
            <a:endParaRPr lang="bs-Latn-BA" dirty="0"/>
          </a:p>
          <a:p>
            <a:pPr lvl="0" algn="just"/>
            <a:r>
              <a:rPr lang="hr-BA" b="1" dirty="0"/>
              <a:t>kineska mafija,</a:t>
            </a:r>
            <a:endParaRPr lang="bs-Latn-BA" dirty="0"/>
          </a:p>
          <a:p>
            <a:pPr lvl="0" algn="just"/>
            <a:r>
              <a:rPr lang="hr-BA" b="1" dirty="0"/>
              <a:t>nigerijska mafija, </a:t>
            </a:r>
            <a:endParaRPr lang="bs-Latn-BA" dirty="0"/>
          </a:p>
          <a:p>
            <a:pPr lvl="0" algn="just"/>
            <a:r>
              <a:rPr lang="hr-BA" b="1" dirty="0"/>
              <a:t>meksička narko mafija, 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93085270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/>
          <a:lstStyle/>
          <a:p>
            <a:pPr algn="just"/>
            <a:r>
              <a:rPr lang="hr-BA" sz="3000" b="1" dirty="0"/>
              <a:t>Provode posebne rituale prijema u članstvo organizacije. </a:t>
            </a:r>
            <a:endParaRPr lang="bs-Latn-BA" sz="3000" dirty="0"/>
          </a:p>
          <a:p>
            <a:pPr algn="just"/>
            <a:r>
              <a:rPr lang="hr-BA" sz="3000" b="1" dirty="0"/>
              <a:t>Kontrolišu zlatni trougao - heroin. </a:t>
            </a:r>
            <a:endParaRPr lang="bs-Latn-BA" sz="3000" dirty="0"/>
          </a:p>
          <a:p>
            <a:pPr algn="just"/>
            <a:r>
              <a:rPr lang="hr-BA" sz="3000" b="1" dirty="0"/>
              <a:t>Ogromno članstvo „</a:t>
            </a:r>
            <a:r>
              <a:rPr lang="hr-BA" sz="3000" b="1" i="1" dirty="0"/>
              <a:t>Ujedinjeni bambusi</a:t>
            </a:r>
            <a:r>
              <a:rPr lang="hr-BA" sz="3000" b="1" dirty="0"/>
              <a:t>“ ili „</a:t>
            </a:r>
            <a:r>
              <a:rPr lang="hr-BA" sz="3000" b="1" i="1" dirty="0"/>
              <a:t>Gospodari tamjana</a:t>
            </a:r>
            <a:r>
              <a:rPr lang="hr-BA" sz="3000" b="1" dirty="0"/>
              <a:t>“ sa po 500 000 članova.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72531287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Nigerijska mafija</a:t>
            </a:r>
            <a:r>
              <a:rPr lang="bs-Latn-BA" sz="3600" dirty="0"/>
              <a:t/>
            </a:r>
            <a:br>
              <a:rPr lang="bs-Latn-BA" sz="3600" dirty="0"/>
            </a:b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/>
          <a:lstStyle/>
          <a:p>
            <a:pPr algn="just"/>
            <a:r>
              <a:rPr lang="hr-BA" sz="3000" b="1" dirty="0"/>
              <a:t>Nigerijska mafija je najmoćnija afrička mafijaška skupina, nastala je </a:t>
            </a:r>
            <a:r>
              <a:rPr lang="hr-BA" sz="3000" b="1" dirty="0" smtClean="0"/>
              <a:t>90-tih god.</a:t>
            </a:r>
            <a:endParaRPr lang="bs-Latn-BA" sz="3000" dirty="0"/>
          </a:p>
          <a:p>
            <a:pPr algn="just"/>
            <a:r>
              <a:rPr lang="hr-BA" sz="3000" b="1" dirty="0"/>
              <a:t>Danas djeluje u Francuskoj, Italiji, SAD, Velikoj Britaniji.</a:t>
            </a:r>
            <a:endParaRPr lang="bs-Latn-BA" sz="3000" dirty="0"/>
          </a:p>
          <a:p>
            <a:pPr algn="just"/>
            <a:r>
              <a:rPr lang="hr-BA" sz="3000" b="1" dirty="0"/>
              <a:t>Njen kriminalni opus je trgovina ljudima, odnosno bijelim robljem, drogom i drugim kriminalnim djelatnostima.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15460914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/>
              <a:t>Novo organizovana meksička mafija</a:t>
            </a:r>
            <a:endParaRPr lang="bs-Latn-B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U javnosti je odomaćen termin „</a:t>
            </a:r>
            <a:r>
              <a:rPr lang="hr-BA" sz="3000" b="1" i="1" dirty="0"/>
              <a:t>mafija“</a:t>
            </a:r>
            <a:r>
              <a:rPr lang="hr-BA" sz="3000" b="1" dirty="0"/>
              <a:t> skoro za sve oblike kriminalnog organizovanja i djelovanja.</a:t>
            </a:r>
            <a:endParaRPr lang="bs-Latn-BA" sz="3000" dirty="0"/>
          </a:p>
          <a:p>
            <a:pPr algn="just"/>
            <a:r>
              <a:rPr lang="hr-BA" sz="3000" b="1" dirty="0"/>
              <a:t>Naime, ne radi se o mafiji u klasičnom smislu, već o organizovanim kriminogenim grupama čija je djelatnost kriminalitet, odnosno delinkvencija u organizovanom smislu, kao što su: </a:t>
            </a:r>
            <a:endParaRPr lang="bs-Latn-BA" sz="3000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30642769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rmAutofit fontScale="90000"/>
          </a:bodyPr>
          <a:lstStyle/>
          <a:p>
            <a:endParaRPr lang="bs-Latn-B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908720"/>
            <a:ext cx="7056784" cy="5217443"/>
          </a:xfrm>
        </p:spPr>
        <p:txBody>
          <a:bodyPr>
            <a:normAutofit fontScale="92500" lnSpcReduction="10000"/>
          </a:bodyPr>
          <a:lstStyle/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saobraćajna,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carinska,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drumska,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prosvjetna, urbanistička,</a:t>
            </a:r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farmaceutska, </a:t>
            </a:r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sportska-fudbalska,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duvanska,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automafija,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bankarska, 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r>
              <a:rPr lang="hr-BA" sz="3200" b="1" dirty="0"/>
              <a:t>naftna i dr.</a:t>
            </a:r>
            <a:endParaRPr lang="bs-Latn-BA" sz="3200" dirty="0"/>
          </a:p>
          <a:p>
            <a:pPr lvl="1" algn="just">
              <a:buFont typeface="Arial" pitchFamily="34" charset="0"/>
              <a:buChar char="•"/>
            </a:pPr>
            <a:endParaRPr lang="bs-Latn-BA" sz="3500" dirty="0"/>
          </a:p>
        </p:txBody>
      </p:sp>
    </p:spTree>
    <p:extLst>
      <p:ext uri="{BB962C8B-B14F-4D97-AF65-F5344CB8AC3E}">
        <p14:creationId xmlns:p14="http://schemas.microsoft.com/office/powerpoint/2010/main" val="278729095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>
            <a:normAutofit/>
          </a:bodyPr>
          <a:lstStyle/>
          <a:p>
            <a:pPr algn="just"/>
            <a:endParaRPr lang="hr-BA" sz="2400" b="1" dirty="0" smtClean="0"/>
          </a:p>
          <a:p>
            <a:pPr algn="just"/>
            <a:r>
              <a:rPr lang="hr-BA" sz="3000" b="1" dirty="0" smtClean="0"/>
              <a:t>Postoje </a:t>
            </a:r>
            <a:r>
              <a:rPr lang="hr-BA" sz="3000" b="1" dirty="0"/>
              <a:t>organizivane </a:t>
            </a:r>
            <a:r>
              <a:rPr lang="hr-BA" sz="3000" b="1" dirty="0" smtClean="0"/>
              <a:t>grupacije, </a:t>
            </a:r>
            <a:r>
              <a:rPr lang="hr-BA" sz="3000" b="1" dirty="0"/>
              <a:t>(zločinačke grupe) ili klanovi, kao na primjer „</a:t>
            </a:r>
            <a:r>
              <a:rPr lang="hr-BA" sz="3000" b="1" i="1" dirty="0"/>
              <a:t>zemunski klan“, </a:t>
            </a:r>
            <a:r>
              <a:rPr lang="hr-BA" sz="3000" b="1" dirty="0"/>
              <a:t>organizovane grupe u vidu zločinačkih poduhvata radi vršenja krivičnih djela i drugi klanovi.</a:t>
            </a:r>
            <a:endParaRPr lang="bs-Latn-BA" sz="3000" dirty="0"/>
          </a:p>
          <a:p>
            <a:pPr algn="just"/>
            <a:endParaRPr lang="bs-Latn-BA" sz="3000" dirty="0"/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13198306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056784" cy="4525963"/>
          </a:xfrm>
        </p:spPr>
        <p:txBody>
          <a:bodyPr/>
          <a:lstStyle/>
          <a:p>
            <a:pPr algn="just"/>
            <a:r>
              <a:rPr lang="hr-BA" sz="3000" b="1" dirty="0"/>
              <a:t>a u Srbiji, Hrvatskoj, Bosni i Hercegovini i drugim nasljednicama bivše Jugoslavije slične organizacije spadaju u organizovane kriminalne grupe i vrše organizovane oblike kriminaliteta, što neisključuje da će vrlo brzo </a:t>
            </a:r>
            <a:r>
              <a:rPr lang="hr-BA" sz="3000" b="1" dirty="0" smtClean="0"/>
              <a:t>prerasti </a:t>
            </a:r>
            <a:r>
              <a:rPr lang="hr-BA" sz="3000" b="1" dirty="0"/>
              <a:t>u mafijaške organizacije. </a:t>
            </a:r>
            <a:endParaRPr lang="bs-Latn-BA" sz="3000" dirty="0"/>
          </a:p>
          <a:p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5364647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00200"/>
            <a:ext cx="7128792" cy="4525963"/>
          </a:xfrm>
        </p:spPr>
        <p:txBody>
          <a:bodyPr/>
          <a:lstStyle/>
          <a:p>
            <a:pPr algn="just"/>
            <a:r>
              <a:rPr lang="hr-BA" sz="3000" b="1" dirty="0"/>
              <a:t>Mafijašku organizaciju od jednostavnog kriminalnog udruženja razlikuje</a:t>
            </a:r>
            <a:r>
              <a:rPr lang="hr-BA" sz="3000" b="1" dirty="0" smtClean="0"/>
              <a:t>:</a:t>
            </a:r>
          </a:p>
          <a:p>
            <a:pPr lvl="0" algn="just"/>
            <a:r>
              <a:rPr lang="hr-BA" sz="3000" b="1" dirty="0"/>
              <a:t>statusni položaj, </a:t>
            </a:r>
            <a:endParaRPr lang="bs-Latn-BA" sz="3000" dirty="0"/>
          </a:p>
          <a:p>
            <a:pPr lvl="0" algn="just"/>
            <a:r>
              <a:rPr lang="hr-BA" sz="3000" b="1" dirty="0"/>
              <a:t>izvorne sposobnosti posjedovanja: </a:t>
            </a:r>
            <a:endParaRPr lang="bs-Latn-BA" sz="3000" dirty="0"/>
          </a:p>
          <a:p>
            <a:pPr lvl="0" algn="just"/>
            <a:r>
              <a:rPr lang="hr-BA" sz="3000" b="1" dirty="0" smtClean="0"/>
              <a:t>„</a:t>
            </a:r>
            <a:r>
              <a:rPr lang="hr-BA" sz="3000" b="1" dirty="0"/>
              <a:t>moći zastrašivanja“, </a:t>
            </a:r>
            <a:endParaRPr lang="bs-Latn-BA" sz="3000" dirty="0"/>
          </a:p>
          <a:p>
            <a:pPr lvl="0" algn="just"/>
            <a:r>
              <a:rPr lang="hr-BA" sz="3000" b="1" dirty="0" smtClean="0"/>
              <a:t>„</a:t>
            </a:r>
            <a:r>
              <a:rPr lang="hr-BA" sz="3000" b="1" dirty="0"/>
              <a:t>stanje potčinjenosti“, </a:t>
            </a:r>
            <a:endParaRPr lang="bs-Latn-BA" sz="3000" dirty="0"/>
          </a:p>
          <a:p>
            <a:pPr lvl="0" algn="just"/>
            <a:r>
              <a:rPr lang="hr-BA" sz="3000" b="1" dirty="0" smtClean="0"/>
              <a:t>„</a:t>
            </a:r>
            <a:r>
              <a:rPr lang="hr-BA" sz="3000" b="1" dirty="0"/>
              <a:t>zavjet ćutanja“.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3271309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600200"/>
            <a:ext cx="7128792" cy="4525963"/>
          </a:xfrm>
        </p:spPr>
        <p:txBody>
          <a:bodyPr/>
          <a:lstStyle/>
          <a:p>
            <a:pPr algn="just"/>
            <a:r>
              <a:rPr lang="hr-BA" sz="3000" b="1" dirty="0"/>
              <a:t>Mafija posjeduje poziciju monopola, izbornu i ekonomsku moć tj. legitimnu poziciju političke moći u jednom socijalnom okruženju, državi ili društvu, u zavisnosti od njenih razmjera razvijenosti.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5547791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BA" sz="3600" b="1" dirty="0"/>
              <a:t>Osnovne odlike </a:t>
            </a:r>
            <a:r>
              <a:rPr lang="hr-BA" sz="3600" b="1" dirty="0" smtClean="0"/>
              <a:t>mafije</a:t>
            </a:r>
            <a:r>
              <a:rPr lang="bs-Latn-BA" sz="3600" dirty="0"/>
              <a:t/>
            </a:r>
            <a:br>
              <a:rPr lang="bs-Latn-BA" sz="3600" dirty="0"/>
            </a:br>
            <a:endParaRPr lang="bs-Latn-BA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043608" y="1600200"/>
            <a:ext cx="6984776" cy="4525963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hr-BA" sz="3000" b="1" dirty="0"/>
              <a:t>Osnovne odlike mafije su:</a:t>
            </a:r>
            <a:r>
              <a:rPr lang="bs-Latn-BA" sz="3000" dirty="0"/>
              <a:t/>
            </a:r>
            <a:br>
              <a:rPr lang="bs-Latn-BA" sz="3000" dirty="0"/>
            </a:br>
            <a:endParaRPr lang="hr-BA" sz="3000" b="1" dirty="0" smtClean="0"/>
          </a:p>
          <a:p>
            <a:pPr lvl="0" algn="just"/>
            <a:r>
              <a:rPr lang="hr-BA" sz="3000" b="1" dirty="0" smtClean="0"/>
              <a:t>hijerarhijska </a:t>
            </a:r>
            <a:r>
              <a:rPr lang="hr-BA" sz="3000" b="1" dirty="0"/>
              <a:t>struktura organizacije u kojoj centralno mjesto zauzima porodica na čijem je čelu boss - kum,</a:t>
            </a:r>
            <a:endParaRPr lang="bs-Latn-BA" sz="3000" dirty="0"/>
          </a:p>
          <a:p>
            <a:pPr lvl="0" algn="just"/>
            <a:r>
              <a:rPr lang="hr-BA" sz="3000" b="1" dirty="0"/>
              <a:t>prinuda u održavanju unutrašnje discipline i ostvarivanju interesa,</a:t>
            </a:r>
            <a:endParaRPr lang="bs-Latn-BA" sz="3000" dirty="0"/>
          </a:p>
          <a:p>
            <a:pPr lvl="0" algn="just"/>
            <a:r>
              <a:rPr lang="hr-BA" sz="3000" b="1" dirty="0" err="1"/>
              <a:t>tjesne</a:t>
            </a:r>
            <a:r>
              <a:rPr lang="hr-BA" sz="3000" b="1" dirty="0"/>
              <a:t> organizaciono-koruptivne veze sa vladajućim strukturama vlasti.</a:t>
            </a:r>
            <a:endParaRPr lang="bs-Latn-BA" sz="3000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1163955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628800"/>
            <a:ext cx="6984776" cy="4525963"/>
          </a:xfrm>
        </p:spPr>
        <p:txBody>
          <a:bodyPr>
            <a:normAutofit/>
          </a:bodyPr>
          <a:lstStyle/>
          <a:p>
            <a:pPr algn="just"/>
            <a:r>
              <a:rPr lang="hr-BA" b="1" dirty="0" err="1"/>
              <a:t>Savremeni</a:t>
            </a:r>
            <a:r>
              <a:rPr lang="hr-BA" b="1" dirty="0"/>
              <a:t>  mafijaški kum u novijim </a:t>
            </a:r>
            <a:r>
              <a:rPr lang="hr-BA" b="1" dirty="0" err="1"/>
              <a:t>shvatanjima</a:t>
            </a:r>
            <a:r>
              <a:rPr lang="hr-BA" b="1" dirty="0"/>
              <a:t> nije kriminalac tradicionalnog tipa. </a:t>
            </a:r>
            <a:endParaRPr lang="bs-Latn-BA" dirty="0"/>
          </a:p>
          <a:p>
            <a:pPr algn="just"/>
            <a:r>
              <a:rPr lang="hr-BA" b="1" dirty="0"/>
              <a:t>On razvija mnogo obrazovaniji i kulturniji život, </a:t>
            </a:r>
            <a:r>
              <a:rPr lang="hr-BA" b="1" dirty="0" err="1"/>
              <a:t>tvz</a:t>
            </a:r>
            <a:r>
              <a:rPr lang="hr-BA" b="1" dirty="0"/>
              <a:t>. život „</a:t>
            </a:r>
            <a:r>
              <a:rPr lang="hr-BA" b="1" i="1" dirty="0"/>
              <a:t>na visokoj nozi“</a:t>
            </a:r>
            <a:r>
              <a:rPr lang="hr-BA" b="1" dirty="0"/>
              <a:t>, barata internetom, a ne pištoljem, </a:t>
            </a:r>
            <a:r>
              <a:rPr lang="hr-BA" b="1" dirty="0" err="1"/>
              <a:t>finansijski</a:t>
            </a:r>
            <a:r>
              <a:rPr lang="hr-BA" b="1" dirty="0"/>
              <a:t> je obrazovan kako da brzo investira i oplodi novac. </a:t>
            </a:r>
            <a:endParaRPr lang="bs-Latn-BA" dirty="0"/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8664039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304</TotalTime>
  <Words>1566</Words>
  <Application>Microsoft Office PowerPoint</Application>
  <PresentationFormat>On-screen Show (4:3)</PresentationFormat>
  <Paragraphs>144</Paragraphs>
  <Slides>44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44</vt:i4>
      </vt:variant>
    </vt:vector>
  </HeadingPairs>
  <TitlesOfParts>
    <vt:vector size="45" baseType="lpstr">
      <vt:lpstr>Office Theme</vt:lpstr>
      <vt:lpstr>PowerPoint Presentation</vt:lpstr>
      <vt:lpstr>  MAFIJA I MAFIJAŠKE ORGANIZACIJE NAJPOZNATIJE MAFIJAŠKE KRIMINALNE ORGANIZACIJE U EVROPI I SVIJETU 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Osnovne odlike mafije </vt:lpstr>
      <vt:lpstr>PowerPoint Presentation</vt:lpstr>
      <vt:lpstr>PowerPoint Presentation</vt:lpstr>
      <vt:lpstr>PowerPoint Presentation</vt:lpstr>
      <vt:lpstr>Mafijaški bonton - kodeks ponašanja</vt:lpstr>
      <vt:lpstr>Deset zapovijesti</vt:lpstr>
      <vt:lpstr>PowerPoint Presentation</vt:lpstr>
      <vt:lpstr>PowerPoint Presentation</vt:lpstr>
      <vt:lpstr>Koza nostra - italijanska mafijaška organizacija</vt:lpstr>
      <vt:lpstr>PowerPoint Presentation</vt:lpstr>
      <vt:lpstr>Napuljska kamora - svađa, tuča</vt:lpstr>
      <vt:lpstr>PowerPoint Presentation</vt:lpstr>
      <vt:lpstr>Ndrangheta - prvi čovjek, hrabar, lukav čovjek</vt:lpstr>
      <vt:lpstr>Nova sakra korona unita – nova sveta zajednička kruna</vt:lpstr>
      <vt:lpstr>Američko emigrantska mafija</vt:lpstr>
      <vt:lpstr>PowerPoint Presentation</vt:lpstr>
      <vt:lpstr>PowerPoint Presentation</vt:lpstr>
      <vt:lpstr>Albanska etnička mafija</vt:lpstr>
      <vt:lpstr>PowerPoint Presentation</vt:lpstr>
      <vt:lpstr>PowerPoint Presentation</vt:lpstr>
      <vt:lpstr>Kolumbijska mafija</vt:lpstr>
      <vt:lpstr>PowerPoint Presentation</vt:lpstr>
      <vt:lpstr>PowerPoint Presentation</vt:lpstr>
      <vt:lpstr>Ruska - kagebeovska mafija</vt:lpstr>
      <vt:lpstr>PowerPoint Presentation</vt:lpstr>
      <vt:lpstr>PowerPoint Presentation</vt:lpstr>
      <vt:lpstr>Japanska mafijaška organizacija - jakuze</vt:lpstr>
      <vt:lpstr>PowerPoint Presentation</vt:lpstr>
      <vt:lpstr>PowerPoint Presentation</vt:lpstr>
      <vt:lpstr>Kineska mafijaška organizacija - trijade</vt:lpstr>
      <vt:lpstr>PowerPoint Presentation</vt:lpstr>
      <vt:lpstr>PowerPoint Presentation</vt:lpstr>
      <vt:lpstr>PowerPoint Presentation</vt:lpstr>
      <vt:lpstr>Nigerijska mafija </vt:lpstr>
      <vt:lpstr>Novo organizovana meksička mafija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PFK8</dc:creator>
  <cp:lastModifiedBy>USER</cp:lastModifiedBy>
  <cp:revision>169</cp:revision>
  <dcterms:created xsi:type="dcterms:W3CDTF">2017-03-02T12:00:53Z</dcterms:created>
  <dcterms:modified xsi:type="dcterms:W3CDTF">2017-03-22T10:39:26Z</dcterms:modified>
</cp:coreProperties>
</file>

<file path=docProps/thumbnail.jpeg>
</file>