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51" r:id="rId3"/>
    <p:sldId id="327" r:id="rId4"/>
    <p:sldId id="328" r:id="rId5"/>
    <p:sldId id="329" r:id="rId6"/>
    <p:sldId id="330" r:id="rId7"/>
    <p:sldId id="331" r:id="rId8"/>
    <p:sldId id="332" r:id="rId9"/>
    <p:sldId id="333" r:id="rId10"/>
    <p:sldId id="334" r:id="rId11"/>
    <p:sldId id="335" r:id="rId12"/>
    <p:sldId id="336" r:id="rId13"/>
    <p:sldId id="337" r:id="rId14"/>
    <p:sldId id="338" r:id="rId15"/>
    <p:sldId id="339" r:id="rId16"/>
    <p:sldId id="340" r:id="rId17"/>
    <p:sldId id="341" r:id="rId18"/>
    <p:sldId id="342" r:id="rId19"/>
    <p:sldId id="343" r:id="rId20"/>
    <p:sldId id="344" r:id="rId21"/>
    <p:sldId id="345" r:id="rId22"/>
    <p:sldId id="346" r:id="rId23"/>
    <p:sldId id="347" r:id="rId24"/>
    <p:sldId id="348" r:id="rId25"/>
    <p:sldId id="349" r:id="rId26"/>
    <p:sldId id="350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6" d="100"/>
          <a:sy n="106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naslo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s-Latn-BA" smtClean="0"/>
              <a:t>Kliknite da biste dodali stil podnaslova prototipa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D46790-F366-408E-9A7A-3C441CB94D24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11/2/2017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C691890-5C2A-4543-A300-C1CBCF1B5DCD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5465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D3A35-00C4-4E49-BEAB-7F439655C49F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11/2/2017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01B08D6-FD1C-480F-9EA7-FCCEB4B18D57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6789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lo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/>
          <a:lstStyle>
            <a:lvl1pPr algn="r">
              <a:defRPr sz="4800" b="1" cap="none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91132-8C07-467A-9136-EE9D7E9378B0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11/2/2017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29A1FA9-C96A-4B58-80BC-B04E010744EC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4651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Naslov i 2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0C6BB-C387-4BFF-B1B6-7429959E82CB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11/2/2017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15DF446-17E7-4972-AB91-25510887B3CA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3473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DC96D-491C-4A71-95F5-49C8D2143468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11/2/2017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A3BBF71-8845-4681-AF10-083204A32A97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2700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EC4BF-E225-4A69-9FA8-27A47398D618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11/2/2017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7BDCAFD-68F1-4850-A81C-5E43D339154C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618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610E05-F11A-4A11-8D17-C63489C2E681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11/2/2017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A4AFD-A9CE-4CC3-BB01-B04C574DD29C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134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opisom sli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D165B7-4255-4848-8FBF-E05B885CF9BD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11/2/2017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5FECE56-9310-4E3F-A7A3-64CE7D24251A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527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opisom sli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>
            <a:normAutofit/>
          </a:bodyPr>
          <a:lstStyle>
            <a:lvl1pPr algn="l">
              <a:defRPr sz="2400" b="0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/>
            </a:lvl1pPr>
          </a:lstStyle>
          <a:p>
            <a:pPr lvl="0"/>
            <a:r>
              <a:rPr lang="bs-Latn-BA" noProof="0" smtClean="0"/>
              <a:t>Klinite na ikonu kako bi dodali sliku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/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>
          <a:xfrm>
            <a:off x="2914650" y="6042025"/>
            <a:ext cx="7318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BE0F6B-2086-46E0-A060-F07DC8A22CCE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11/2/2017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5"/>
          </p:nvPr>
        </p:nvSpPr>
        <p:spPr>
          <a:xfrm>
            <a:off x="442913" y="6042025"/>
            <a:ext cx="24717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3646488" y="5916613"/>
            <a:ext cx="796925" cy="490537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047D427-0B56-4879-AD3E-E58F09FC4225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5003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>
            <a:normAutofit/>
          </a:bodyPr>
          <a:lstStyle>
            <a:lvl1pPr algn="l">
              <a:defRPr sz="2400" b="0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1600"/>
            </a:lvl1pPr>
          </a:lstStyle>
          <a:p>
            <a:pPr lvl="0"/>
            <a:r>
              <a:rPr lang="bs-Latn-BA" noProof="0" smtClean="0"/>
              <a:t>Klinite na ikonu kako bi dodali sliku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F3691-5971-4989-A2AA-904A8C896F59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11/2/2017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C16048-6D3F-488A-A11C-E298B9CB3E02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8854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/>
          <a:lstStyle>
            <a:lvl1pPr algn="l">
              <a:defRPr sz="4200" b="1" cap="none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83CF1-BD1C-4E96-A7FF-E774B28A8A11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11/2/2017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CCEE57-7CE6-46E2-BC86-2C1A3BB6F17A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6286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bs-Latn-BA" smtClean="0"/>
              <a:t>Kliknite da biste uredili stilove teksta prototipa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D41BB-35E9-465B-80A9-C1E854785074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11/2/2017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0C566DC-021A-4B0A-BC1D-407A1647B10B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7219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098C4-0396-4E3F-8427-11481DE2CD0B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11/2/2017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1A33134-EFEC-4CBF-A8CB-B644878A150A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8578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bs-Latn-BA" smtClean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952B4-CE27-4895-854B-35CE8A3A8969}" type="datetimeFigureOut">
              <a:rPr lang="en-US" altLang="sr-Latn-RS">
                <a:solidFill>
                  <a:prstClr val="white"/>
                </a:solidFill>
              </a:rPr>
              <a:pPr>
                <a:defRPr/>
              </a:pPr>
              <a:t>11/2/2017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7C60E35-4841-454D-84EA-0559C230430A}" type="slidenum">
              <a:rPr lang="bs-Latn-BA" altLang="sr-Latn-RS">
                <a:solidFill>
                  <a:srgbClr val="DDDDDD"/>
                </a:solidFill>
              </a:rPr>
              <a:pPr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129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625" y="447675"/>
            <a:ext cx="7524750" cy="969963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bs-Latn-BA" smtClean="0"/>
              <a:t>Kliknite da biste uredili stilove prototipa naslova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625" y="2184400"/>
            <a:ext cx="7524750" cy="367506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bs-Latn-BA" smtClean="0"/>
              <a:t>Kliknite da biste uredili stilove teksta prototipa</a:t>
            </a:r>
          </a:p>
          <a:p>
            <a:pPr lvl="1"/>
            <a:r>
              <a:rPr lang="bs-Latn-BA" smtClean="0"/>
              <a:t>Drugi nivo</a:t>
            </a:r>
          </a:p>
          <a:p>
            <a:pPr lvl="2"/>
            <a:r>
              <a:rPr lang="bs-Latn-BA" smtClean="0"/>
              <a:t>Treći nivo</a:t>
            </a:r>
          </a:p>
          <a:p>
            <a:pPr lvl="3"/>
            <a:r>
              <a:rPr lang="bs-Latn-BA" smtClean="0"/>
              <a:t>Četvrti nivo</a:t>
            </a:r>
          </a:p>
          <a:p>
            <a:pPr lvl="4"/>
            <a:r>
              <a:rPr lang="bs-Latn-BA" smtClean="0"/>
              <a:t>Peti nivo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913" y="6042025"/>
            <a:ext cx="6289675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975" y="6042025"/>
            <a:ext cx="99218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90E5D4-76E8-491B-B728-531CF89144FA}" type="datetimeFigureOut">
              <a:rPr lang="en-US" altLang="sr-Latn-RS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11/2/2017</a:t>
            </a:fld>
            <a:endParaRPr lang="bs-Latn-BA" altLang="sr-Latn-R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163" y="5916613"/>
            <a:ext cx="796925" cy="490537"/>
          </a:xfrm>
          <a:prstGeom prst="rect">
            <a:avLst/>
          </a:prstGeom>
        </p:spPr>
        <p:txBody>
          <a:bodyPr vert="horz" wrap="square" lIns="91440" tIns="45720" rIns="91440" bIns="10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2000" smtClean="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4D161D-D739-4D12-8863-C37894234B04}" type="slidenum">
              <a:rPr lang="bs-Latn-BA" altLang="sr-Latn-RS">
                <a:solidFill>
                  <a:srgbClr val="DDDDDD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bs-Latn-BA" altLang="sr-Latn-RS">
              <a:solidFill>
                <a:srgbClr val="DDDDDD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0637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FEFEFE"/>
          </a:solidFill>
          <a:latin typeface="+mj-lt"/>
          <a:ea typeface="Trebuchet MS" panose="020B0603020202020204" pitchFamily="34" charset="0"/>
          <a:cs typeface="Trebuchet M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EFEFE"/>
          </a:solidFill>
          <a:latin typeface="Century Gothic" panose="020B0502020202020204" pitchFamily="34" charset="0"/>
          <a:ea typeface="Trebuchet MS" panose="020B0603020202020204" pitchFamily="34" charset="0"/>
          <a:cs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EFEFE"/>
          </a:solidFill>
          <a:latin typeface="Century Gothic" panose="020B0502020202020204" pitchFamily="34" charset="0"/>
          <a:ea typeface="Trebuchet MS" panose="020B0603020202020204" pitchFamily="34" charset="0"/>
          <a:cs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EFEFE"/>
          </a:solidFill>
          <a:latin typeface="Century Gothic" panose="020B0502020202020204" pitchFamily="34" charset="0"/>
          <a:ea typeface="Trebuchet MS" panose="020B0603020202020204" pitchFamily="34" charset="0"/>
          <a:cs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EFEFE"/>
          </a:solidFill>
          <a:latin typeface="Century Gothic" panose="020B0502020202020204" pitchFamily="34" charset="0"/>
          <a:ea typeface="Trebuchet MS" panose="020B0603020202020204" pitchFamily="34" charset="0"/>
          <a:cs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Wingdings 2" pitchFamily="18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7950" y="1700213"/>
            <a:ext cx="9144000" cy="184467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bs-Latn-BA" altLang="sr-Latn-RS" sz="4800" smtClean="0">
                <a:solidFill>
                  <a:srgbClr val="5F5F5F"/>
                </a:solidFill>
                <a:cs typeface="Trebuchet MS" pitchFamily="34" charset="0"/>
              </a:rPr>
              <a:t>INSTITUCIJE RIMSKOG PRAVA I</a:t>
            </a:r>
            <a:endParaRPr lang="bs-Latn-BA" altLang="sr-Latn-RS" sz="4800" dirty="0" smtClean="0">
              <a:solidFill>
                <a:srgbClr val="5F5F5F"/>
              </a:solidFill>
              <a:cs typeface="Trebuchet MS" pitchFamily="34" charset="0"/>
            </a:endParaRPr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>
          <a:xfrm>
            <a:off x="827088" y="2924175"/>
            <a:ext cx="7650162" cy="4033838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bs-Latn-BA" altLang="sr-Latn-R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Prof. </a:t>
            </a:r>
            <a:r>
              <a:rPr lang="bs-Latn-BA" altLang="sr-Latn-R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dr. Omer Hamzić</a:t>
            </a:r>
          </a:p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bs-Latn-BA" altLang="sr-Latn-R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Viši asistent </a:t>
            </a:r>
            <a:r>
              <a:rPr lang="bs-Latn-BA" altLang="sr-Latn-R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Benjamina </a:t>
            </a:r>
            <a:r>
              <a:rPr lang="bs-Latn-BA" altLang="sr-Latn-R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Londrc</a:t>
            </a:r>
            <a:r>
              <a:rPr lang="bs-Latn-BA" altLang="sr-Latn-R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MA</a:t>
            </a:r>
            <a:endParaRPr lang="bs-Latn-BA" altLang="sr-Latn-RS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endParaRPr lang="bs-Latn-BA" altLang="sr-Latn-RS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bs-Latn-BA" altLang="sr-Latn-R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Kiseljak, </a:t>
            </a:r>
            <a:r>
              <a:rPr lang="bs-Latn-BA" altLang="sr-Latn-R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2017/18. </a:t>
            </a:r>
            <a:r>
              <a:rPr lang="bs-Latn-BA" altLang="sr-Latn-RS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godine</a:t>
            </a:r>
            <a:endParaRPr lang="en-US" altLang="sr-Latn-RS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0"/>
            <a:ext cx="2090738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395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lnSpcReduction="10000"/>
          </a:bodyPr>
          <a:lstStyle/>
          <a:p>
            <a:r>
              <a:rPr lang="bs-Latn-BA" dirty="0"/>
              <a:t>U drugoj polovini principata praksa respondiranja je </a:t>
            </a:r>
            <a:r>
              <a:rPr lang="bs-Latn-BA" dirty="0" smtClean="0"/>
              <a:t>doživjela </a:t>
            </a:r>
            <a:r>
              <a:rPr lang="bs-Latn-BA" dirty="0"/>
              <a:t>svoj vrhunac, ali su se istovremeno javili elementi zloupotreba pravničkog mišljenja. </a:t>
            </a:r>
            <a:endParaRPr lang="bs-Latn-BA" dirty="0" smtClean="0"/>
          </a:p>
          <a:p>
            <a:r>
              <a:rPr lang="bs-Latn-BA" dirty="0" smtClean="0"/>
              <a:t>Uspjeh </a:t>
            </a:r>
            <a:r>
              <a:rPr lang="bs-Latn-BA" dirty="0"/>
              <a:t>u nekoj parnici ovisio je o sposobnosti advokata da za svoje zahtjeve kao dokaznu podlogu sakupi veći broj mišljenja različitih pravnika, neovisno o kvalitetu tog argumentiranja. </a:t>
            </a:r>
            <a:endParaRPr lang="bs-Latn-BA" dirty="0" smtClean="0"/>
          </a:p>
          <a:p>
            <a:r>
              <a:rPr lang="bs-Latn-BA" dirty="0" smtClean="0"/>
              <a:t>Proširen </a:t>
            </a:r>
            <a:r>
              <a:rPr lang="bs-Latn-BA" dirty="0"/>
              <a:t>je i krug pravnika koji su imali pravo respondiranja. </a:t>
            </a:r>
          </a:p>
        </p:txBody>
      </p:sp>
    </p:spTree>
    <p:extLst>
      <p:ext uri="{BB962C8B-B14F-4D97-AF65-F5344CB8AC3E}">
        <p14:creationId xmlns:p14="http://schemas.microsoft.com/office/powerpoint/2010/main" val="3480124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92500" lnSpcReduction="10000"/>
          </a:bodyPr>
          <a:lstStyle/>
          <a:p>
            <a:endParaRPr lang="bs-Latn-BA" dirty="0"/>
          </a:p>
          <a:p>
            <a:r>
              <a:rPr lang="bs-Latn-BA" dirty="0"/>
              <a:t>Da bi se uveo red u praksi respondiranja, za vrijeme careva Teodozija i Valentijana donesen je tzv</a:t>
            </a:r>
            <a:r>
              <a:rPr lang="bs-Latn-BA" dirty="0" smtClean="0"/>
              <a:t>. Zakon </a:t>
            </a:r>
            <a:r>
              <a:rPr lang="bs-Latn-BA" dirty="0"/>
              <a:t>o citiranju (</a:t>
            </a:r>
            <a:r>
              <a:rPr lang="bs-Latn-BA" i="1" dirty="0"/>
              <a:t>lex citationis</a:t>
            </a:r>
            <a:r>
              <a:rPr lang="bs-Latn-BA" dirty="0"/>
              <a:t>). Prema tom zakonu, pred sudovima je bilo dozvoljeno citiranje mišljenja petorice najznačajnijih pravnika: Papinijana, Paula, Ulpijana, Gaja i Modestina.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slučaju da su njihova mišljenja o nekom pitanju podijeljena, uzeće se kao vladajuće mišljenje većine. </a:t>
            </a:r>
            <a:endParaRPr lang="bs-Latn-BA" dirty="0" smtClean="0"/>
          </a:p>
          <a:p>
            <a:r>
              <a:rPr lang="bs-Latn-BA" dirty="0" smtClean="0"/>
              <a:t>Ako </a:t>
            </a:r>
            <a:r>
              <a:rPr lang="bs-Latn-BA" dirty="0"/>
              <a:t>ni po tom kriteriju nije bilo moguće donijeti odluku, prevladaće mišljenje Papinijana.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14078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lnSpcReduction="10000"/>
          </a:bodyPr>
          <a:lstStyle/>
          <a:p>
            <a:r>
              <a:rPr lang="bs-Latn-BA" dirty="0"/>
              <a:t>U periodu principata počinje proces kvalitativnog </a:t>
            </a:r>
            <a:r>
              <a:rPr lang="bs-Latn-BA" dirty="0" smtClean="0"/>
              <a:t>sređivanja </a:t>
            </a:r>
            <a:r>
              <a:rPr lang="bs-Latn-BA" dirty="0"/>
              <a:t>prava u sistem putem tzv</a:t>
            </a:r>
            <a:r>
              <a:rPr lang="bs-Latn-BA" dirty="0" smtClean="0"/>
              <a:t>. kodifikacija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Među </a:t>
            </a:r>
            <a:r>
              <a:rPr lang="bs-Latn-BA" dirty="0"/>
              <a:t>njima se izdvajaju predjustinijanske kodifikacije u kojima se kodificira sve veći broj carskih konstitucija koje postaju dominantan izvor prava u ovom periodu. </a:t>
            </a:r>
            <a:endParaRPr lang="bs-Latn-BA" dirty="0" smtClean="0"/>
          </a:p>
          <a:p>
            <a:r>
              <a:rPr lang="bs-Latn-BA" dirty="0" smtClean="0"/>
              <a:t>Poznate </a:t>
            </a:r>
            <a:r>
              <a:rPr lang="bs-Latn-BA" dirty="0"/>
              <a:t>su 2 privatne zbirke carskih konstitucija: </a:t>
            </a:r>
            <a:r>
              <a:rPr lang="bs-Latn-BA" i="1" dirty="0"/>
              <a:t>Codex Gregorianus </a:t>
            </a:r>
            <a:r>
              <a:rPr lang="bs-Latn-BA" dirty="0"/>
              <a:t>i </a:t>
            </a:r>
            <a:r>
              <a:rPr lang="bs-Latn-BA" i="1" dirty="0"/>
              <a:t>Codex Hermogenianus</a:t>
            </a:r>
            <a:r>
              <a:rPr lang="bs-Latn-BA" dirty="0"/>
              <a:t>, te mnogo poznatiji </a:t>
            </a:r>
            <a:r>
              <a:rPr lang="bs-Latn-BA" dirty="0" smtClean="0"/>
              <a:t>službeni </a:t>
            </a:r>
            <a:r>
              <a:rPr lang="bs-Latn-BA" dirty="0"/>
              <a:t>kodeks: </a:t>
            </a:r>
            <a:r>
              <a:rPr lang="bs-Latn-BA" i="1" dirty="0"/>
              <a:t>Codex </a:t>
            </a:r>
            <a:r>
              <a:rPr lang="bs-Latn-BA" i="1" dirty="0" smtClean="0"/>
              <a:t>Theodosianus.</a:t>
            </a:r>
            <a:endParaRPr lang="bs-Latn-BA" i="1" dirty="0"/>
          </a:p>
        </p:txBody>
      </p:sp>
    </p:spTree>
    <p:extLst>
      <p:ext uri="{BB962C8B-B14F-4D97-AF65-F5344CB8AC3E}">
        <p14:creationId xmlns:p14="http://schemas.microsoft.com/office/powerpoint/2010/main" val="1537239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JUSTINIJANOVA KODIFIKACIJA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bs-Latn-BA" dirty="0"/>
              <a:t>Sačinjena je u periodu 528.-534</a:t>
            </a:r>
            <a:r>
              <a:rPr lang="bs-Latn-BA" dirty="0" smtClean="0"/>
              <a:t>. godine</a:t>
            </a:r>
            <a:r>
              <a:rPr lang="bs-Latn-BA" dirty="0"/>
              <a:t>, sa ciljem da se pravo sistematizira i otklone do tada vrlo česte suprotnosti </a:t>
            </a:r>
            <a:r>
              <a:rPr lang="bs-Latn-BA" dirty="0" smtClean="0"/>
              <a:t>između </a:t>
            </a:r>
            <a:r>
              <a:rPr lang="bs-Latn-BA" dirty="0"/>
              <a:t>pojedinih pravnih izvora. </a:t>
            </a:r>
            <a:endParaRPr lang="bs-Latn-BA" dirty="0" smtClean="0"/>
          </a:p>
          <a:p>
            <a:r>
              <a:rPr lang="bs-Latn-BA" dirty="0" smtClean="0"/>
              <a:t>Justinijanova </a:t>
            </a:r>
            <a:r>
              <a:rPr lang="bs-Latn-BA" dirty="0"/>
              <a:t>kodifikacija sastoji se od 5 dijelova: </a:t>
            </a:r>
          </a:p>
          <a:p>
            <a:pPr marL="0" indent="0">
              <a:buNone/>
            </a:pPr>
            <a:r>
              <a:rPr lang="bs-Latn-BA" dirty="0"/>
              <a:t>1. Kodeks Justinijanus; </a:t>
            </a:r>
          </a:p>
          <a:p>
            <a:pPr marL="0" indent="0">
              <a:buNone/>
            </a:pPr>
            <a:r>
              <a:rPr lang="bs-Latn-BA" dirty="0"/>
              <a:t>2. Institucije </a:t>
            </a:r>
          </a:p>
          <a:p>
            <a:pPr marL="0" indent="0">
              <a:buNone/>
            </a:pPr>
            <a:r>
              <a:rPr lang="bs-Latn-BA" dirty="0"/>
              <a:t>3. Digesta </a:t>
            </a:r>
          </a:p>
          <a:p>
            <a:pPr marL="0" indent="0">
              <a:buNone/>
            </a:pPr>
            <a:r>
              <a:rPr lang="bs-Latn-BA" dirty="0"/>
              <a:t>4. Kodeks </a:t>
            </a:r>
            <a:r>
              <a:rPr lang="bs-Latn-BA" dirty="0" smtClean="0"/>
              <a:t>repetitiae prelektionis </a:t>
            </a:r>
            <a:r>
              <a:rPr lang="bs-Latn-BA" dirty="0"/>
              <a:t>(kodeks ponovnog čitanja) </a:t>
            </a:r>
          </a:p>
          <a:p>
            <a:pPr marL="0" indent="0">
              <a:buNone/>
            </a:pPr>
            <a:r>
              <a:rPr lang="bs-Latn-BA" dirty="0"/>
              <a:t>5. Novele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185747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Svi dijelovi su imali jednaku zakonsku snagu, odnosno neposredno su primjenjivani u praksi. </a:t>
            </a:r>
            <a:endParaRPr lang="bs-Latn-BA" dirty="0" smtClean="0"/>
          </a:p>
          <a:p>
            <a:r>
              <a:rPr lang="bs-Latn-BA" dirty="0" smtClean="0"/>
              <a:t>Justinijanova </a:t>
            </a:r>
            <a:r>
              <a:rPr lang="bs-Latn-BA" dirty="0"/>
              <a:t>kodifikacija predstavlja kodifikaciju cjelokupnog, kako zakonskog prava (</a:t>
            </a:r>
            <a:r>
              <a:rPr lang="bs-Latn-BA" i="1" dirty="0"/>
              <a:t>leges</a:t>
            </a:r>
            <a:r>
              <a:rPr lang="bs-Latn-BA" dirty="0"/>
              <a:t>), tako i tzv</a:t>
            </a:r>
            <a:r>
              <a:rPr lang="bs-Latn-BA" dirty="0" smtClean="0"/>
              <a:t>. pravničkog </a:t>
            </a:r>
            <a:r>
              <a:rPr lang="bs-Latn-BA" dirty="0"/>
              <a:t>prava (</a:t>
            </a:r>
            <a:r>
              <a:rPr lang="bs-Latn-BA" i="1" dirty="0"/>
              <a:t>ius</a:t>
            </a:r>
            <a:r>
              <a:rPr lang="bs-Latn-BA" dirty="0"/>
              <a:t>). </a:t>
            </a:r>
            <a:endParaRPr lang="bs-Latn-BA" dirty="0" smtClean="0"/>
          </a:p>
          <a:p>
            <a:r>
              <a:rPr lang="bs-Latn-BA" i="1" dirty="0" smtClean="0"/>
              <a:t>Leges</a:t>
            </a:r>
            <a:r>
              <a:rPr lang="bs-Latn-BA" dirty="0" smtClean="0"/>
              <a:t> </a:t>
            </a:r>
            <a:r>
              <a:rPr lang="bs-Latn-BA" dirty="0"/>
              <a:t>je kodificiran u 2 kodeksa: </a:t>
            </a:r>
            <a:endParaRPr lang="bs-Latn-BA" dirty="0" smtClean="0"/>
          </a:p>
          <a:p>
            <a:r>
              <a:rPr lang="bs-Latn-BA" i="1" dirty="0" smtClean="0"/>
              <a:t>Codex </a:t>
            </a:r>
            <a:r>
              <a:rPr lang="bs-Latn-BA" i="1" dirty="0"/>
              <a:t>Justinijanus </a:t>
            </a:r>
            <a:r>
              <a:rPr lang="bs-Latn-BA" dirty="0"/>
              <a:t>je </a:t>
            </a:r>
            <a:r>
              <a:rPr lang="bs-Latn-BA" dirty="0" smtClean="0"/>
              <a:t>sadržavao </a:t>
            </a:r>
            <a:r>
              <a:rPr lang="bs-Latn-BA" dirty="0"/>
              <a:t>probrane i </a:t>
            </a:r>
            <a:r>
              <a:rPr lang="bs-Latn-BA" dirty="0" smtClean="0"/>
              <a:t>međusobno usklađene </a:t>
            </a:r>
            <a:r>
              <a:rPr lang="bs-Latn-BA" dirty="0"/>
              <a:t>konstitucije ranijih članova; </a:t>
            </a:r>
            <a:endParaRPr lang="bs-Latn-BA" dirty="0" smtClean="0"/>
          </a:p>
          <a:p>
            <a:r>
              <a:rPr lang="bs-Latn-BA" i="1" dirty="0" smtClean="0"/>
              <a:t>Codex repetitiae prelektionis </a:t>
            </a:r>
            <a:r>
              <a:rPr lang="bs-Latn-BA" dirty="0" smtClean="0"/>
              <a:t>sadržavao </a:t>
            </a:r>
            <a:r>
              <a:rPr lang="bs-Latn-BA" dirty="0"/>
              <a:t>je Justinijanove institucije izdate za vrijeme njegove vladavine. </a:t>
            </a:r>
          </a:p>
        </p:txBody>
      </p:sp>
    </p:spTree>
    <p:extLst>
      <p:ext uri="{BB962C8B-B14F-4D97-AF65-F5344CB8AC3E}">
        <p14:creationId xmlns:p14="http://schemas.microsoft.com/office/powerpoint/2010/main" val="3631128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324600"/>
          </a:xfrm>
        </p:spPr>
        <p:txBody>
          <a:bodyPr>
            <a:normAutofit fontScale="85000" lnSpcReduction="20000"/>
          </a:bodyPr>
          <a:lstStyle/>
          <a:p>
            <a:r>
              <a:rPr lang="bs-Latn-BA" dirty="0"/>
              <a:t>Digesta predstavljaju najobimniji i </a:t>
            </a:r>
            <a:r>
              <a:rPr lang="bs-Latn-BA" dirty="0" smtClean="0"/>
              <a:t>najvažniji </a:t>
            </a:r>
            <a:r>
              <a:rPr lang="bs-Latn-BA" dirty="0"/>
              <a:t>dio kodifikacije.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njima je kodificirano pravničko pravo (</a:t>
            </a:r>
            <a:r>
              <a:rPr lang="bs-Latn-BA" i="1" dirty="0"/>
              <a:t>ius</a:t>
            </a:r>
            <a:r>
              <a:rPr lang="bs-Latn-BA" dirty="0"/>
              <a:t>), u 50 knjiga. </a:t>
            </a:r>
            <a:endParaRPr lang="bs-Latn-BA" dirty="0" smtClean="0"/>
          </a:p>
          <a:p>
            <a:r>
              <a:rPr lang="bs-Latn-BA" dirty="0" smtClean="0"/>
              <a:t>Sve </a:t>
            </a:r>
            <a:r>
              <a:rPr lang="bs-Latn-BA" dirty="0"/>
              <a:t>knjige, osim 30, 31. i 32. podijeljene su na titule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Titule se dijele na odlomke, a odlomci na paragrafe. </a:t>
            </a:r>
            <a:endParaRPr lang="bs-Latn-BA" dirty="0" smtClean="0"/>
          </a:p>
          <a:p>
            <a:r>
              <a:rPr lang="bs-Latn-BA" dirty="0" smtClean="0"/>
              <a:t>Svaka </a:t>
            </a:r>
            <a:r>
              <a:rPr lang="bs-Latn-BA" dirty="0"/>
              <a:t>knjiga posvećena je </a:t>
            </a:r>
            <a:r>
              <a:rPr lang="bs-Latn-BA" dirty="0" smtClean="0"/>
              <a:t>određenom </a:t>
            </a:r>
            <a:r>
              <a:rPr lang="bs-Latn-BA" dirty="0"/>
              <a:t>pravnom pitanju, a njen </a:t>
            </a:r>
            <a:r>
              <a:rPr lang="bs-Latn-BA" dirty="0" smtClean="0"/>
              <a:t>sadržaj </a:t>
            </a:r>
            <a:r>
              <a:rPr lang="bs-Latn-BA" dirty="0"/>
              <a:t>je sačinjen na način da se iz djela rimskih klasičnih pravnika uzimaju citati koji govore o tom pravnom problemu. </a:t>
            </a:r>
            <a:endParaRPr lang="bs-Latn-BA" dirty="0" smtClean="0"/>
          </a:p>
          <a:p>
            <a:r>
              <a:rPr lang="bs-Latn-BA" dirty="0" smtClean="0"/>
              <a:t>Cjelokupna </a:t>
            </a:r>
            <a:r>
              <a:rPr lang="bs-Latn-BA" dirty="0"/>
              <a:t>materija u </a:t>
            </a:r>
            <a:r>
              <a:rPr lang="bs-Latn-BA" dirty="0" smtClean="0"/>
              <a:t>Digestama </a:t>
            </a:r>
            <a:r>
              <a:rPr lang="bs-Latn-BA" dirty="0"/>
              <a:t>podijeljena je i prema tzv</a:t>
            </a:r>
            <a:r>
              <a:rPr lang="bs-Latn-BA" dirty="0" smtClean="0"/>
              <a:t>. masama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okviru svake knjige na prvom mjestu je tzv</a:t>
            </a:r>
            <a:r>
              <a:rPr lang="bs-Latn-BA" dirty="0" smtClean="0"/>
              <a:t>. sabinska </a:t>
            </a:r>
            <a:r>
              <a:rPr lang="bs-Latn-BA" dirty="0"/>
              <a:t>masa sa rješenjima i mišljenjima starog civilnog prava o tom pitanju. </a:t>
            </a:r>
            <a:endParaRPr lang="bs-Latn-BA" dirty="0" smtClean="0"/>
          </a:p>
          <a:p>
            <a:r>
              <a:rPr lang="bs-Latn-BA" dirty="0" smtClean="0"/>
              <a:t>Zatim </a:t>
            </a:r>
            <a:r>
              <a:rPr lang="bs-Latn-BA" dirty="0"/>
              <a:t>slijedi tzv</a:t>
            </a:r>
            <a:r>
              <a:rPr lang="bs-Latn-BA" dirty="0" smtClean="0"/>
              <a:t>. papinijanska </a:t>
            </a:r>
            <a:r>
              <a:rPr lang="bs-Latn-BA" dirty="0"/>
              <a:t>masa, kao pregled mišljenja rimskih klasičnih pravnika o </a:t>
            </a:r>
            <a:r>
              <a:rPr lang="bs-Latn-BA" dirty="0" smtClean="0"/>
              <a:t>datom </a:t>
            </a:r>
            <a:r>
              <a:rPr lang="bs-Latn-BA" dirty="0"/>
              <a:t>pitanju. </a:t>
            </a:r>
          </a:p>
        </p:txBody>
      </p:sp>
    </p:spTree>
    <p:extLst>
      <p:ext uri="{BB962C8B-B14F-4D97-AF65-F5344CB8AC3E}">
        <p14:creationId xmlns:p14="http://schemas.microsoft.com/office/powerpoint/2010/main" val="31097905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r>
              <a:rPr lang="bs-Latn-BA" dirty="0"/>
              <a:t>Institucije su </a:t>
            </a:r>
            <a:r>
              <a:rPr lang="bs-Latn-BA" dirty="0" smtClean="0"/>
              <a:t>urađene </a:t>
            </a:r>
            <a:r>
              <a:rPr lang="bs-Latn-BA" dirty="0"/>
              <a:t>po uzoru na Gajeve institucije i preuzele su trodijelnu podjelu prava na </a:t>
            </a:r>
            <a:r>
              <a:rPr lang="bs-Latn-BA" i="1" dirty="0"/>
              <a:t>res, personae i actiones</a:t>
            </a:r>
            <a:r>
              <a:rPr lang="bs-Latn-BA" dirty="0"/>
              <a:t>. </a:t>
            </a:r>
          </a:p>
          <a:p>
            <a:r>
              <a:rPr lang="bs-Latn-BA" dirty="0"/>
              <a:t>Novele su jedini dio kodifikacije koji nije pisan latinskim već starogrčkim jezikom. </a:t>
            </a:r>
            <a:endParaRPr lang="bs-Latn-BA" dirty="0" smtClean="0"/>
          </a:p>
          <a:p>
            <a:r>
              <a:rPr lang="bs-Latn-BA" dirty="0" smtClean="0"/>
              <a:t>Sadrže </a:t>
            </a:r>
            <a:r>
              <a:rPr lang="bs-Latn-BA" dirty="0"/>
              <a:t>vrlo značajne reforme koje je Justinijan izvršio prvenstveno u oblasti porodičnog i nasljednog prava.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3140858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r>
              <a:rPr lang="bs-Latn-BA" dirty="0"/>
              <a:t>Interpolacije predstavljaju tzv</a:t>
            </a:r>
            <a:r>
              <a:rPr lang="bs-Latn-BA" dirty="0" smtClean="0"/>
              <a:t>. svjesne </a:t>
            </a:r>
            <a:r>
              <a:rPr lang="bs-Latn-BA" dirty="0"/>
              <a:t>izmjene u tekstovima klasičnih rimskih pravnih djela iz kojih su uzimani citati za </a:t>
            </a:r>
            <a:r>
              <a:rPr lang="bs-Latn-BA" dirty="0" smtClean="0"/>
              <a:t>Digesta</a:t>
            </a:r>
            <a:r>
              <a:rPr lang="bs-Latn-BA" dirty="0"/>
              <a:t>, na način da se na mjestima gdje se govori o nekom već </a:t>
            </a:r>
            <a:r>
              <a:rPr lang="bs-Latn-BA" dirty="0" smtClean="0"/>
              <a:t>prevaziđenom </a:t>
            </a:r>
            <a:r>
              <a:rPr lang="bs-Latn-BA" dirty="0"/>
              <a:t>i u praksi napuštenom pravnom institutu stavlja naziv novog aktualnog pravnog instituta – primjenjivog u doba Justinijana. </a:t>
            </a:r>
          </a:p>
        </p:txBody>
      </p:sp>
    </p:spTree>
    <p:extLst>
      <p:ext uri="{BB962C8B-B14F-4D97-AF65-F5344CB8AC3E}">
        <p14:creationId xmlns:p14="http://schemas.microsoft.com/office/powerpoint/2010/main" val="12015632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/>
          </a:bodyPr>
          <a:lstStyle/>
          <a:p>
            <a:r>
              <a:rPr lang="bs-Latn-BA" dirty="0"/>
              <a:t>U nauci se javlja i pravac nazvan interpolacionizam koji sve promjene nastale u vrijeme postklasičnog prava, objašnjava interpolacijama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Vrlo brzo je interpolacijama dato odgovarajuće mjesto, a objašnjenje pojedinih pojava u pravu je davano upotrebom kombinacije različitih naučnih metodoloških postupaka. </a:t>
            </a:r>
          </a:p>
        </p:txBody>
      </p:sp>
    </p:spTree>
    <p:extLst>
      <p:ext uri="{BB962C8B-B14F-4D97-AF65-F5344CB8AC3E}">
        <p14:creationId xmlns:p14="http://schemas.microsoft.com/office/powerpoint/2010/main" val="17751551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RECEPCIJA RIMSKOG PRAVA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bs-Latn-BA" dirty="0"/>
              <a:t>Glosatori u Bolonji su prvi počeli dublje izučavati Justinijanovo pravo (krajem 11. do 13</a:t>
            </a:r>
            <a:r>
              <a:rPr lang="bs-Latn-BA" dirty="0" smtClean="0"/>
              <a:t>. vijeka</a:t>
            </a:r>
            <a:r>
              <a:rPr lang="bs-Latn-BA" dirty="0"/>
              <a:t>). </a:t>
            </a:r>
            <a:endParaRPr lang="bs-Latn-BA" dirty="0" smtClean="0"/>
          </a:p>
          <a:p>
            <a:r>
              <a:rPr lang="bs-Latn-BA" dirty="0" smtClean="0"/>
              <a:t>Proučavali </a:t>
            </a:r>
            <a:r>
              <a:rPr lang="bs-Latn-BA" dirty="0"/>
              <a:t>su tekst egzegetskom i skolastičkom metodom, tumačeći pojedina mjesta, iznalazeći protivrječnosti koje su nastojali izgladiti, a uz analizu se javljaju i prvi pokušaji sinteze. </a:t>
            </a:r>
            <a:endParaRPr lang="bs-Latn-BA" dirty="0" smtClean="0"/>
          </a:p>
          <a:p>
            <a:r>
              <a:rPr lang="bs-Latn-BA" dirty="0" smtClean="0"/>
              <a:t>Njihove </a:t>
            </a:r>
            <a:r>
              <a:rPr lang="bs-Latn-BA" dirty="0"/>
              <a:t>primjedbe zovu se glose a pisali su ih </a:t>
            </a:r>
            <a:r>
              <a:rPr lang="bs-Latn-BA" dirty="0" smtClean="0"/>
              <a:t>između </a:t>
            </a:r>
            <a:r>
              <a:rPr lang="bs-Latn-BA" dirty="0"/>
              <a:t>redova (</a:t>
            </a:r>
            <a:r>
              <a:rPr lang="bs-Latn-BA" i="1" dirty="0"/>
              <a:t>glossa interlinearis</a:t>
            </a:r>
            <a:r>
              <a:rPr lang="bs-Latn-BA" dirty="0"/>
              <a:t>) ili uz rubove teksta (</a:t>
            </a:r>
            <a:r>
              <a:rPr lang="bs-Latn-BA" i="1" dirty="0"/>
              <a:t>glossa marginalis</a:t>
            </a:r>
            <a:r>
              <a:rPr lang="bs-Latn-BA" dirty="0"/>
              <a:t>). </a:t>
            </a:r>
            <a:endParaRPr lang="bs-Latn-BA" dirty="0" smtClean="0"/>
          </a:p>
          <a:p>
            <a:r>
              <a:rPr lang="bs-Latn-BA" dirty="0" smtClean="0"/>
              <a:t>Najznačajniji </a:t>
            </a:r>
            <a:r>
              <a:rPr lang="bs-Latn-BA" dirty="0"/>
              <a:t>je bio posljednji glosator Accursius koji je sakupio glose svojih prethodnika (tzv</a:t>
            </a:r>
            <a:r>
              <a:rPr lang="bs-Latn-BA" dirty="0" smtClean="0"/>
              <a:t>. </a:t>
            </a:r>
            <a:r>
              <a:rPr lang="bs-Latn-BA" i="1" dirty="0" smtClean="0"/>
              <a:t>glossa </a:t>
            </a:r>
            <a:r>
              <a:rPr lang="bs-Latn-BA" i="1" dirty="0"/>
              <a:t>ordinaria </a:t>
            </a:r>
            <a:r>
              <a:rPr lang="bs-Latn-BA" dirty="0"/>
              <a:t>ili </a:t>
            </a:r>
            <a:r>
              <a:rPr lang="bs-Latn-BA" i="1" dirty="0"/>
              <a:t>magistralis</a:t>
            </a:r>
            <a:r>
              <a:rPr lang="bs-Latn-BA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3608179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KLASIČNA </a:t>
            </a:r>
            <a:r>
              <a:rPr lang="bs-Latn-BA" dirty="0"/>
              <a:t>JURISPRUDENCIJA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bs-Latn-BA" dirty="0"/>
              <a:t>U periodu principata dolazi na najvišeg stepena u razvoju rimskog prava. </a:t>
            </a:r>
            <a:endParaRPr lang="bs-Latn-BA" dirty="0" smtClean="0"/>
          </a:p>
          <a:p>
            <a:r>
              <a:rPr lang="bs-Latn-BA" dirty="0" smtClean="0"/>
              <a:t>To </a:t>
            </a:r>
            <a:r>
              <a:rPr lang="bs-Latn-BA" dirty="0"/>
              <a:t>je period klasičnog rimskog prava. </a:t>
            </a:r>
            <a:endParaRPr lang="bs-Latn-BA" dirty="0" smtClean="0"/>
          </a:p>
          <a:p>
            <a:r>
              <a:rPr lang="bs-Latn-BA" dirty="0" smtClean="0"/>
              <a:t>Pravnom </a:t>
            </a:r>
            <a:r>
              <a:rPr lang="bs-Latn-BA" dirty="0"/>
              <a:t>naukom se bave pravnci kojima je pravnički poziv profesionalno zanimanje. </a:t>
            </a:r>
            <a:endParaRPr lang="bs-Latn-BA" dirty="0" smtClean="0"/>
          </a:p>
          <a:p>
            <a:r>
              <a:rPr lang="bs-Latn-BA" dirty="0" smtClean="0"/>
              <a:t>Cjelokupna </a:t>
            </a:r>
            <a:r>
              <a:rPr lang="bs-Latn-BA" dirty="0"/>
              <a:t>djelatnost rimskih pravnika </a:t>
            </a:r>
            <a:r>
              <a:rPr lang="bs-Latn-BA" dirty="0" smtClean="0"/>
              <a:t>može </a:t>
            </a:r>
            <a:r>
              <a:rPr lang="bs-Latn-BA" dirty="0"/>
              <a:t>se izraziti kroz 3 terminološka </a:t>
            </a:r>
            <a:r>
              <a:rPr lang="bs-Latn-BA" dirty="0" smtClean="0"/>
              <a:t>određenja</a:t>
            </a:r>
            <a:r>
              <a:rPr lang="bs-Latn-BA" dirty="0"/>
              <a:t>: </a:t>
            </a:r>
            <a:endParaRPr lang="bs-Latn-BA" dirty="0" smtClean="0"/>
          </a:p>
          <a:p>
            <a:r>
              <a:rPr lang="bs-Latn-BA" dirty="0" smtClean="0"/>
              <a:t>respondere</a:t>
            </a:r>
            <a:r>
              <a:rPr lang="bs-Latn-BA" dirty="0"/>
              <a:t>, </a:t>
            </a:r>
            <a:endParaRPr lang="bs-Latn-BA" dirty="0" smtClean="0"/>
          </a:p>
          <a:p>
            <a:r>
              <a:rPr lang="bs-Latn-BA" dirty="0" smtClean="0"/>
              <a:t>cavere</a:t>
            </a:r>
            <a:r>
              <a:rPr lang="bs-Latn-BA" dirty="0"/>
              <a:t>, </a:t>
            </a:r>
            <a:endParaRPr lang="bs-Latn-BA" dirty="0" smtClean="0"/>
          </a:p>
          <a:p>
            <a:r>
              <a:rPr lang="bs-Latn-BA" dirty="0" smtClean="0"/>
              <a:t>agere.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1489133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/>
          </a:bodyPr>
          <a:lstStyle/>
          <a:p>
            <a:r>
              <a:rPr lang="bs-Latn-BA" dirty="0"/>
              <a:t>Glosatorsku školu je od sredine 13. do 16</a:t>
            </a:r>
            <a:r>
              <a:rPr lang="bs-Latn-BA" dirty="0" smtClean="0"/>
              <a:t>. vijeka </a:t>
            </a:r>
            <a:r>
              <a:rPr lang="bs-Latn-BA" dirty="0"/>
              <a:t>naslijedila škola </a:t>
            </a:r>
            <a:r>
              <a:rPr lang="bs-Latn-BA" dirty="0" smtClean="0"/>
              <a:t>postglosatora </a:t>
            </a:r>
            <a:r>
              <a:rPr lang="bs-Latn-BA" dirty="0"/>
              <a:t>ili komentatora, na univerzitetima sjeverne Italije. </a:t>
            </a:r>
            <a:endParaRPr lang="bs-Latn-BA" dirty="0" smtClean="0"/>
          </a:p>
          <a:p>
            <a:r>
              <a:rPr lang="bs-Latn-BA" dirty="0" smtClean="0"/>
              <a:t>Oni </a:t>
            </a:r>
            <a:r>
              <a:rPr lang="bs-Latn-BA" dirty="0"/>
              <a:t>su najčešće komentarisali glose svojih prethodnika. </a:t>
            </a:r>
            <a:endParaRPr lang="bs-Latn-BA" dirty="0" smtClean="0"/>
          </a:p>
          <a:p>
            <a:r>
              <a:rPr lang="bs-Latn-BA" dirty="0" smtClean="0"/>
              <a:t>Oni </a:t>
            </a:r>
            <a:r>
              <a:rPr lang="bs-Latn-BA" dirty="0"/>
              <a:t>su povezivali i nadopunjavali rimsko pravo pravnim teorijama kanonskog i germanskog (langobardskog) prava, a procvat trgovine je </a:t>
            </a:r>
            <a:r>
              <a:rPr lang="bs-Latn-BA" dirty="0" smtClean="0"/>
              <a:t>tražio </a:t>
            </a:r>
            <a:r>
              <a:rPr lang="bs-Latn-BA" dirty="0"/>
              <a:t>razvijeniji pravni sistem. </a:t>
            </a:r>
            <a:endParaRPr lang="bs-Latn-BA" dirty="0" smtClean="0"/>
          </a:p>
          <a:p>
            <a:r>
              <a:rPr lang="bs-Latn-BA" dirty="0" smtClean="0"/>
              <a:t>Tako </a:t>
            </a:r>
            <a:r>
              <a:rPr lang="bs-Latn-BA" dirty="0"/>
              <a:t>su stvoreni preduslovi za recepciju rimskog prava u obliku srednjevjekovnog “općeg prava”. </a:t>
            </a:r>
          </a:p>
        </p:txBody>
      </p:sp>
    </p:spTree>
    <p:extLst>
      <p:ext uri="{BB962C8B-B14F-4D97-AF65-F5344CB8AC3E}">
        <p14:creationId xmlns:p14="http://schemas.microsoft.com/office/powerpoint/2010/main" val="31965955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r>
              <a:rPr lang="bs-Latn-BA" dirty="0"/>
              <a:t>Najpoznatiji </a:t>
            </a:r>
            <a:r>
              <a:rPr lang="bs-Latn-BA" dirty="0" smtClean="0"/>
              <a:t>među </a:t>
            </a:r>
            <a:r>
              <a:rPr lang="bs-Latn-BA" dirty="0"/>
              <a:t>postglosatorima je bio Bartolus de Sassoferrato, koji je autor tzv</a:t>
            </a:r>
            <a:r>
              <a:rPr lang="bs-Latn-BA" dirty="0" smtClean="0"/>
              <a:t>. teorije </a:t>
            </a:r>
            <a:r>
              <a:rPr lang="bs-Latn-BA" dirty="0"/>
              <a:t>statuta, po kojoj se imaju rješavati rukobi </a:t>
            </a:r>
            <a:r>
              <a:rPr lang="bs-Latn-BA" dirty="0" smtClean="0"/>
              <a:t>između </a:t>
            </a:r>
            <a:r>
              <a:rPr lang="bs-Latn-BA" dirty="0"/>
              <a:t>prava pojedinih gradova. </a:t>
            </a:r>
            <a:endParaRPr lang="bs-Latn-BA" dirty="0" smtClean="0"/>
          </a:p>
          <a:p>
            <a:r>
              <a:rPr lang="bs-Latn-BA" dirty="0" smtClean="0"/>
              <a:t>Time </a:t>
            </a:r>
            <a:r>
              <a:rPr lang="bs-Latn-BA" dirty="0"/>
              <a:t>su udareni temelji kolizionim normama </a:t>
            </a:r>
            <a:r>
              <a:rPr lang="bs-Latn-BA" dirty="0" smtClean="0"/>
              <a:t>međunarodnog </a:t>
            </a:r>
            <a:r>
              <a:rPr lang="bs-Latn-BA" dirty="0"/>
              <a:t>privatnog prava. </a:t>
            </a:r>
          </a:p>
        </p:txBody>
      </p:sp>
    </p:spTree>
    <p:extLst>
      <p:ext uri="{BB962C8B-B14F-4D97-AF65-F5344CB8AC3E}">
        <p14:creationId xmlns:p14="http://schemas.microsoft.com/office/powerpoint/2010/main" val="5488916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38800"/>
          </a:xfrm>
        </p:spPr>
        <p:txBody>
          <a:bodyPr>
            <a:normAutofit fontScale="85000" lnSpcReduction="20000"/>
          </a:bodyPr>
          <a:lstStyle/>
          <a:p>
            <a:r>
              <a:rPr lang="bs-Latn-BA" dirty="0"/>
              <a:t>Justinijanovo rimsko pravo je u tom novom obliku, koji su mu dali glosatori i postglosatori, postalo opet pozitivnim pravom u mnogim </a:t>
            </a:r>
            <a:r>
              <a:rPr lang="bs-Latn-BA" dirty="0" smtClean="0"/>
              <a:t>državama </a:t>
            </a:r>
            <a:r>
              <a:rPr lang="bs-Latn-BA" dirty="0"/>
              <a:t>srednje i zapadne Evrope. </a:t>
            </a:r>
            <a:endParaRPr lang="bs-Latn-BA" dirty="0" smtClean="0"/>
          </a:p>
          <a:p>
            <a:r>
              <a:rPr lang="bs-Latn-BA" dirty="0" smtClean="0"/>
              <a:t>Tu </a:t>
            </a:r>
            <a:r>
              <a:rPr lang="bs-Latn-BA" dirty="0"/>
              <a:t>značajnu historijsku pojavu zovemo recepcijom, a tako recipirano rimsko pravo zove se opće pravo jer se primjenjivalo na teritoriji čitavih </a:t>
            </a:r>
            <a:r>
              <a:rPr lang="bs-Latn-BA" dirty="0" smtClean="0"/>
              <a:t>država</a:t>
            </a:r>
            <a:r>
              <a:rPr lang="bs-Latn-BA" dirty="0"/>
              <a:t>, za razliku od partikularnih prava pojedinih gradova i pokrajina. </a:t>
            </a:r>
            <a:endParaRPr lang="bs-Latn-BA" dirty="0" smtClean="0"/>
          </a:p>
          <a:p>
            <a:r>
              <a:rPr lang="bs-Latn-BA" dirty="0" smtClean="0"/>
              <a:t>Ono </a:t>
            </a:r>
            <a:r>
              <a:rPr lang="bs-Latn-BA" dirty="0"/>
              <a:t>se zove i pandektno pravo, prema </a:t>
            </a:r>
            <a:r>
              <a:rPr lang="bs-Latn-BA" dirty="0" smtClean="0"/>
              <a:t>najvažnijem </a:t>
            </a:r>
            <a:r>
              <a:rPr lang="bs-Latn-BA" dirty="0"/>
              <a:t>dijelu Justinijanove kodifikacije. </a:t>
            </a:r>
            <a:endParaRPr lang="bs-Latn-BA" dirty="0" smtClean="0"/>
          </a:p>
          <a:p>
            <a:r>
              <a:rPr lang="bs-Latn-BA" dirty="0" smtClean="0"/>
              <a:t>Osnovni </a:t>
            </a:r>
            <a:r>
              <a:rPr lang="bs-Latn-BA" dirty="0"/>
              <a:t>uzrok recepcije je razvijanje </a:t>
            </a:r>
            <a:r>
              <a:rPr lang="bs-Latn-BA" dirty="0" smtClean="0"/>
              <a:t>buržoaskih </a:t>
            </a:r>
            <a:r>
              <a:rPr lang="bs-Latn-BA" dirty="0"/>
              <a:t>odnosa u gradovima, te porast trgovine i trgovinsko-bankarske ekonomije. </a:t>
            </a:r>
            <a:endParaRPr lang="bs-Latn-BA" dirty="0" smtClean="0"/>
          </a:p>
          <a:p>
            <a:r>
              <a:rPr lang="bs-Latn-BA" dirty="0" smtClean="0"/>
              <a:t>Osim </a:t>
            </a:r>
            <a:r>
              <a:rPr lang="bs-Latn-BA" dirty="0"/>
              <a:t>u Italiji, do recepcije rimskog prava došlo je i u Francuskoj, Njemačkoj, Holandiji i Škotskoj. </a:t>
            </a:r>
          </a:p>
        </p:txBody>
      </p:sp>
    </p:spTree>
    <p:extLst>
      <p:ext uri="{BB962C8B-B14F-4D97-AF65-F5344CB8AC3E}">
        <p14:creationId xmlns:p14="http://schemas.microsoft.com/office/powerpoint/2010/main" val="8958605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/>
          </a:bodyPr>
          <a:lstStyle/>
          <a:p>
            <a:r>
              <a:rPr lang="bs-Latn-BA" dirty="0"/>
              <a:t>Pod uticajem humanizma u 16</a:t>
            </a:r>
            <a:r>
              <a:rPr lang="bs-Latn-BA" dirty="0" smtClean="0"/>
              <a:t>. vijeku </a:t>
            </a:r>
            <a:r>
              <a:rPr lang="bs-Latn-BA" dirty="0"/>
              <a:t>se javlja tzv</a:t>
            </a:r>
            <a:r>
              <a:rPr lang="bs-Latn-BA" dirty="0" smtClean="0"/>
              <a:t>. Francuska </a:t>
            </a:r>
            <a:r>
              <a:rPr lang="bs-Latn-BA" dirty="0"/>
              <a:t>historička škola (“elegantne jurisprudencije”). </a:t>
            </a:r>
            <a:endParaRPr lang="bs-Latn-BA" dirty="0" smtClean="0"/>
          </a:p>
          <a:p>
            <a:r>
              <a:rPr lang="bs-Latn-BA" dirty="0" smtClean="0"/>
              <a:t>Ona </a:t>
            </a:r>
            <a:r>
              <a:rPr lang="bs-Latn-BA" dirty="0"/>
              <a:t>napušta skolastičke metode i počinje se baviti historičko-kritičkim studijem rimskog prava i rimskih pravnih izvora, gledajući u rimskom pravu rezultat viševjekovnog razvoja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Školi je pripadao i Dionysius Gothofredus koji je prvi izdao Justinijanovu kodifikaciju pod nazivom </a:t>
            </a:r>
            <a:r>
              <a:rPr lang="bs-Latn-BA" i="1" dirty="0"/>
              <a:t>Corpus Iuris Civilis</a:t>
            </a:r>
            <a:r>
              <a:rPr lang="bs-Latn-BA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390575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r>
              <a:rPr lang="bs-Latn-BA" dirty="0"/>
              <a:t>U 18</a:t>
            </a:r>
            <a:r>
              <a:rPr lang="bs-Latn-BA" dirty="0" smtClean="0"/>
              <a:t>. vijeku </a:t>
            </a:r>
            <a:r>
              <a:rPr lang="bs-Latn-BA" dirty="0"/>
              <a:t>vladala je škola prirodnog prava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 </a:t>
            </a:r>
            <a:r>
              <a:rPr lang="bs-Latn-BA" dirty="0"/>
              <a:t>Prema toj školi, postoji “Prirodno pravo” koje </a:t>
            </a:r>
            <a:r>
              <a:rPr lang="bs-Latn-BA" dirty="0" smtClean="0"/>
              <a:t>važi </a:t>
            </a:r>
            <a:r>
              <a:rPr lang="bs-Latn-BA" dirty="0"/>
              <a:t>vječno, samo ga treba racionalnim putem iznaći. </a:t>
            </a:r>
            <a:endParaRPr lang="bs-Latn-BA" dirty="0" smtClean="0"/>
          </a:p>
          <a:p>
            <a:r>
              <a:rPr lang="bs-Latn-BA" dirty="0" smtClean="0"/>
              <a:t>U </a:t>
            </a:r>
            <a:r>
              <a:rPr lang="bs-Latn-BA" dirty="0"/>
              <a:t>rimskom pravu </a:t>
            </a:r>
            <a:r>
              <a:rPr lang="bs-Latn-BA" dirty="0" smtClean="0"/>
              <a:t>traži </a:t>
            </a:r>
            <a:r>
              <a:rPr lang="bs-Latn-BA" dirty="0"/>
              <a:t>elemente prirodnog, nepromjenjivog prava. </a:t>
            </a:r>
            <a:endParaRPr lang="bs-Latn-BA" dirty="0" smtClean="0"/>
          </a:p>
          <a:p>
            <a:r>
              <a:rPr lang="bs-Latn-BA" dirty="0" smtClean="0"/>
              <a:t>Pod </a:t>
            </a:r>
            <a:r>
              <a:rPr lang="bs-Latn-BA" dirty="0"/>
              <a:t>uticajem ove škole donose se </a:t>
            </a:r>
            <a:r>
              <a:rPr lang="bs-Latn-BA" dirty="0" smtClean="0"/>
              <a:t>građanski </a:t>
            </a:r>
            <a:r>
              <a:rPr lang="bs-Latn-BA" dirty="0"/>
              <a:t>zakonici u nizu njemačkih </a:t>
            </a:r>
            <a:r>
              <a:rPr lang="bs-Latn-BA" dirty="0" smtClean="0"/>
              <a:t>država</a:t>
            </a:r>
            <a:r>
              <a:rPr lang="bs-Latn-BA" dirty="0"/>
              <a:t>, kao i Napoleonov </a:t>
            </a:r>
            <a:r>
              <a:rPr lang="bs-Latn-BA" i="1" dirty="0"/>
              <a:t>Code civil </a:t>
            </a:r>
            <a:r>
              <a:rPr lang="bs-Latn-BA" dirty="0"/>
              <a:t>iz 1804</a:t>
            </a:r>
            <a:r>
              <a:rPr lang="bs-Latn-BA" dirty="0" smtClean="0"/>
              <a:t>. godine</a:t>
            </a:r>
            <a:r>
              <a:rPr lang="bs-Latn-BA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95419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r>
              <a:rPr lang="bs-Latn-BA" dirty="0"/>
              <a:t>U 19</a:t>
            </a:r>
            <a:r>
              <a:rPr lang="bs-Latn-BA" dirty="0" smtClean="0"/>
              <a:t>. vijeku </a:t>
            </a:r>
            <a:r>
              <a:rPr lang="bs-Latn-BA" dirty="0"/>
              <a:t>javlja se pravac njemačke historijske škole. </a:t>
            </a:r>
            <a:endParaRPr lang="bs-Latn-BA" dirty="0" smtClean="0"/>
          </a:p>
          <a:p>
            <a:r>
              <a:rPr lang="bs-Latn-BA" dirty="0" smtClean="0"/>
              <a:t>Prema </a:t>
            </a:r>
            <a:r>
              <a:rPr lang="bs-Latn-BA" dirty="0"/>
              <a:t>učenju ove škole, pravo je slično kao i jezik nekog naroda, produkt nacionalne historije i “narodnog duha”. </a:t>
            </a:r>
            <a:endParaRPr lang="bs-Latn-BA" dirty="0" smtClean="0"/>
          </a:p>
          <a:p>
            <a:r>
              <a:rPr lang="bs-Latn-BA" smtClean="0"/>
              <a:t>Po </a:t>
            </a:r>
            <a:r>
              <a:rPr lang="bs-Latn-BA" dirty="0"/>
              <a:t>njima, pravo je uslovljeno nekim mističnim narodnim duhom koji polahko otkriva i manifestuje ono što je u njemu </a:t>
            </a:r>
            <a:r>
              <a:rPr lang="bs-Latn-BA"/>
              <a:t>već </a:t>
            </a:r>
            <a:r>
              <a:rPr lang="bs-Latn-BA" smtClean="0"/>
              <a:t>sadržano</a:t>
            </a:r>
            <a:r>
              <a:rPr lang="bs-Latn-BA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68208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r>
              <a:rPr lang="bs-Latn-BA" i="1" dirty="0"/>
              <a:t>Respondere</a:t>
            </a:r>
            <a:r>
              <a:rPr lang="bs-Latn-BA" dirty="0"/>
              <a:t> znači davanje pravnih mišljenja i odgovora na postavljena pitanja u povodu pravnih sporova. </a:t>
            </a:r>
            <a:endParaRPr lang="bs-Latn-BA" dirty="0" smtClean="0"/>
          </a:p>
          <a:p>
            <a:r>
              <a:rPr lang="bs-Latn-BA" i="1" dirty="0" smtClean="0"/>
              <a:t>Cavere</a:t>
            </a:r>
            <a:r>
              <a:rPr lang="bs-Latn-BA" dirty="0" smtClean="0"/>
              <a:t> </a:t>
            </a:r>
            <a:r>
              <a:rPr lang="bs-Latn-BA" dirty="0"/>
              <a:t>predstavlja sastavljanje obrazaca za pravne sporove (</a:t>
            </a:r>
            <a:r>
              <a:rPr lang="bs-Latn-BA" dirty="0" smtClean="0"/>
              <a:t>tužbe</a:t>
            </a:r>
            <a:r>
              <a:rPr lang="bs-Latn-BA" dirty="0"/>
              <a:t>, </a:t>
            </a:r>
            <a:r>
              <a:rPr lang="bs-Latn-BA" dirty="0" smtClean="0"/>
              <a:t>žalbe </a:t>
            </a:r>
            <a:r>
              <a:rPr lang="bs-Latn-BA" dirty="0"/>
              <a:t>i sl. - tzv</a:t>
            </a:r>
            <a:r>
              <a:rPr lang="bs-Latn-BA" dirty="0" smtClean="0"/>
              <a:t>. kautelarna </a:t>
            </a:r>
            <a:r>
              <a:rPr lang="bs-Latn-BA" dirty="0"/>
              <a:t>jurisprudencija). </a:t>
            </a:r>
            <a:endParaRPr lang="bs-Latn-BA" dirty="0" smtClean="0"/>
          </a:p>
          <a:p>
            <a:r>
              <a:rPr lang="bs-Latn-BA" i="1" dirty="0"/>
              <a:t>Agere</a:t>
            </a:r>
            <a:r>
              <a:rPr lang="bs-Latn-BA" dirty="0"/>
              <a:t> predstavlja aktivnosti zastupanja stranaka pred sudom koje su obavljale </a:t>
            </a:r>
            <a:r>
              <a:rPr lang="bs-Latn-BA" dirty="0" smtClean="0"/>
              <a:t>tzv. niže </a:t>
            </a:r>
            <a:r>
              <a:rPr lang="bs-Latn-BA" dirty="0"/>
              <a:t>pravničke funkcije, advokati, koji nisu imali potpuno pravničko obrazovanje.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521273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/>
          </a:bodyPr>
          <a:lstStyle/>
          <a:p>
            <a:r>
              <a:rPr lang="bs-Latn-BA" dirty="0"/>
              <a:t>Rimski pravnici bili su praktičari, kazuisti (</a:t>
            </a:r>
            <a:r>
              <a:rPr lang="bs-Latn-BA" i="1" dirty="0"/>
              <a:t>casus</a:t>
            </a:r>
            <a:r>
              <a:rPr lang="bs-Latn-BA" dirty="0"/>
              <a:t>-slučaj). </a:t>
            </a:r>
            <a:endParaRPr lang="bs-Latn-BA" dirty="0" smtClean="0"/>
          </a:p>
          <a:p>
            <a:r>
              <a:rPr lang="bs-Latn-BA" dirty="0" smtClean="0"/>
              <a:t>Probleme </a:t>
            </a:r>
            <a:r>
              <a:rPr lang="bs-Latn-BA" dirty="0"/>
              <a:t>su rješavali od slučaja do slučaja, </a:t>
            </a:r>
            <a:r>
              <a:rPr lang="bs-Latn-BA" dirty="0" smtClean="0"/>
              <a:t>može </a:t>
            </a:r>
            <a:r>
              <a:rPr lang="bs-Latn-BA" dirty="0"/>
              <a:t>biti opasno za slobodu pravnog razvoja. </a:t>
            </a:r>
            <a:endParaRPr lang="bs-Latn-BA" dirty="0" smtClean="0"/>
          </a:p>
          <a:p>
            <a:r>
              <a:rPr lang="bs-Latn-BA" dirty="0" smtClean="0"/>
              <a:t>Poznata </a:t>
            </a:r>
            <a:r>
              <a:rPr lang="bs-Latn-BA" dirty="0"/>
              <a:t>je njihova izreka </a:t>
            </a:r>
            <a:r>
              <a:rPr lang="bs-Latn-BA" i="1" dirty="0"/>
              <a:t>omnis definitio periculorum est</a:t>
            </a:r>
            <a:r>
              <a:rPr lang="bs-Latn-BA" dirty="0"/>
              <a:t> = sve definicije su opasne. </a:t>
            </a:r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3897796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r>
              <a:rPr lang="bs-Latn-BA" dirty="0"/>
              <a:t>U periodu principata stvorena je izuzetno bogata tzv. klasična pravna književnost, u okviru koje se susrećemo sa nekoliko tipova pravničkih djela: </a:t>
            </a:r>
            <a:endParaRPr lang="bs-Latn-BA" dirty="0" smtClean="0"/>
          </a:p>
          <a:p>
            <a:r>
              <a:rPr lang="bs-Latn-BA" dirty="0" smtClean="0"/>
              <a:t>institucije</a:t>
            </a:r>
            <a:r>
              <a:rPr lang="bs-Latn-BA" dirty="0"/>
              <a:t>, </a:t>
            </a:r>
            <a:endParaRPr lang="bs-Latn-BA" dirty="0" smtClean="0"/>
          </a:p>
          <a:p>
            <a:r>
              <a:rPr lang="bs-Latn-BA" dirty="0" smtClean="0"/>
              <a:t>kvestiones</a:t>
            </a:r>
            <a:r>
              <a:rPr lang="bs-Latn-BA" dirty="0"/>
              <a:t>, </a:t>
            </a:r>
            <a:endParaRPr lang="bs-Latn-BA" dirty="0" smtClean="0"/>
          </a:p>
          <a:p>
            <a:r>
              <a:rPr lang="bs-Latn-BA" dirty="0" smtClean="0"/>
              <a:t>discutationes</a:t>
            </a:r>
            <a:r>
              <a:rPr lang="bs-Latn-BA" dirty="0"/>
              <a:t>, </a:t>
            </a:r>
            <a:endParaRPr lang="bs-Latn-BA" dirty="0" smtClean="0"/>
          </a:p>
          <a:p>
            <a:r>
              <a:rPr lang="bs-Latn-BA" dirty="0" smtClean="0"/>
              <a:t>epistulae</a:t>
            </a:r>
            <a:r>
              <a:rPr lang="bs-Latn-BA" dirty="0"/>
              <a:t>, </a:t>
            </a:r>
            <a:endParaRPr lang="bs-Latn-BA" dirty="0" smtClean="0"/>
          </a:p>
          <a:p>
            <a:r>
              <a:rPr lang="bs-Latn-BA" dirty="0" smtClean="0"/>
              <a:t>digestae </a:t>
            </a:r>
            <a:r>
              <a:rPr lang="bs-Latn-BA" dirty="0"/>
              <a:t>itd.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07542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Institucije su predstavljale kratka djela pravnih </a:t>
            </a:r>
            <a:r>
              <a:rPr lang="bs-Latn-BA" dirty="0" smtClean="0"/>
              <a:t>udžbenika </a:t>
            </a:r>
            <a:r>
              <a:rPr lang="bs-Latn-BA" dirty="0"/>
              <a:t>za početnike. </a:t>
            </a:r>
            <a:endParaRPr lang="bs-Latn-BA" dirty="0" smtClean="0"/>
          </a:p>
          <a:p>
            <a:r>
              <a:rPr lang="bs-Latn-BA" dirty="0" smtClean="0"/>
              <a:t>Najpoznatije </a:t>
            </a:r>
            <a:r>
              <a:rPr lang="bs-Latn-BA" dirty="0"/>
              <a:t>su Gajeve institucije, u 4 knjige. </a:t>
            </a:r>
            <a:endParaRPr lang="bs-Latn-BA" dirty="0" smtClean="0"/>
          </a:p>
          <a:p>
            <a:r>
              <a:rPr lang="bs-Latn-BA" dirty="0" smtClean="0"/>
              <a:t>Značajne </a:t>
            </a:r>
            <a:r>
              <a:rPr lang="bs-Latn-BA" dirty="0"/>
              <a:t>su po tome što je u njima izvršena prva sistematska podjela prava, tzv</a:t>
            </a:r>
            <a:r>
              <a:rPr lang="bs-Latn-BA" dirty="0" smtClean="0"/>
              <a:t>. trodijelna </a:t>
            </a:r>
            <a:r>
              <a:rPr lang="bs-Latn-BA" dirty="0"/>
              <a:t>podjela prava na </a:t>
            </a:r>
            <a:r>
              <a:rPr lang="bs-Latn-BA" i="1" dirty="0"/>
              <a:t>res, personae i actiones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i="1" dirty="0" smtClean="0"/>
              <a:t>Res</a:t>
            </a:r>
            <a:r>
              <a:rPr lang="bs-Latn-BA" dirty="0" smtClean="0"/>
              <a:t> </a:t>
            </a:r>
            <a:r>
              <a:rPr lang="bs-Latn-BA" dirty="0"/>
              <a:t>obuhvata stvarno pravo, </a:t>
            </a:r>
            <a:r>
              <a:rPr lang="bs-Latn-BA" i="1" dirty="0"/>
              <a:t>personae</a:t>
            </a:r>
            <a:r>
              <a:rPr lang="bs-Latn-BA" dirty="0"/>
              <a:t> statusno i porodično pravo, a </a:t>
            </a:r>
            <a:r>
              <a:rPr lang="bs-Latn-BA" i="1" dirty="0"/>
              <a:t>actiones</a:t>
            </a:r>
            <a:r>
              <a:rPr lang="bs-Latn-BA" dirty="0"/>
              <a:t> sudski postupak. </a:t>
            </a:r>
            <a:endParaRPr lang="bs-Latn-BA" dirty="0" smtClean="0"/>
          </a:p>
          <a:p>
            <a:r>
              <a:rPr lang="bs-Latn-BA" dirty="0" smtClean="0"/>
              <a:t>Gajeve </a:t>
            </a:r>
            <a:r>
              <a:rPr lang="bs-Latn-BA" dirty="0"/>
              <a:t>institucije bile su uzor za donošenje istoimenog djela Justinijanove kodifikacije. </a:t>
            </a:r>
            <a:endParaRPr lang="bs-Latn-BA" dirty="0" smtClean="0"/>
          </a:p>
          <a:p>
            <a:r>
              <a:rPr lang="bs-Latn-BA" dirty="0" smtClean="0"/>
              <a:t>To </a:t>
            </a:r>
            <a:r>
              <a:rPr lang="bs-Latn-BA" dirty="0"/>
              <a:t>je jedino klasično pravno djelo koje je do danas sačuvano u cjelosti. </a:t>
            </a:r>
          </a:p>
        </p:txBody>
      </p:sp>
    </p:spTree>
    <p:extLst>
      <p:ext uri="{BB962C8B-B14F-4D97-AF65-F5344CB8AC3E}">
        <p14:creationId xmlns:p14="http://schemas.microsoft.com/office/powerpoint/2010/main" val="3355996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 lnSpcReduction="10000"/>
          </a:bodyPr>
          <a:lstStyle/>
          <a:p>
            <a:r>
              <a:rPr lang="bs-Latn-BA" dirty="0"/>
              <a:t>Gaj je poznat i po tome što je prvi uveo neke osnovne podjele stvari, npr</a:t>
            </a:r>
            <a:r>
              <a:rPr lang="bs-Latn-BA" dirty="0" smtClean="0"/>
              <a:t>. podjela </a:t>
            </a:r>
            <a:r>
              <a:rPr lang="bs-Latn-BA" dirty="0"/>
              <a:t>na tjelesne i bestjelesne stvari </a:t>
            </a:r>
            <a:r>
              <a:rPr lang="bs-Latn-BA" i="1" dirty="0"/>
              <a:t>res corporales </a:t>
            </a:r>
            <a:r>
              <a:rPr lang="bs-Latn-BA" dirty="0"/>
              <a:t>i </a:t>
            </a:r>
            <a:r>
              <a:rPr lang="bs-Latn-BA" i="1" dirty="0"/>
              <a:t>res incorporales</a:t>
            </a:r>
            <a:r>
              <a:rPr lang="bs-Latn-BA" dirty="0"/>
              <a:t>. </a:t>
            </a:r>
            <a:endParaRPr lang="bs-Latn-BA" dirty="0" smtClean="0"/>
          </a:p>
          <a:p>
            <a:r>
              <a:rPr lang="bs-Latn-BA" dirty="0" smtClean="0"/>
              <a:t>Udario </a:t>
            </a:r>
            <a:r>
              <a:rPr lang="bs-Latn-BA" dirty="0"/>
              <a:t>je i temelje podjele izvora obveza odredivši da obvezni odnos nastaje kako iz kontrakata i delikata, tako i iz različitih drugih pravnih oblika </a:t>
            </a:r>
            <a:r>
              <a:rPr lang="bs-Latn-BA" i="1" dirty="0"/>
              <a:t>ex varium causarum figuris</a:t>
            </a:r>
            <a:r>
              <a:rPr lang="bs-Latn-BA" dirty="0"/>
              <a:t>, što će kasnije biti osnova za postklasično sistematiziranje obveza putem tzv</a:t>
            </a:r>
            <a:r>
              <a:rPr lang="bs-Latn-BA" dirty="0" smtClean="0"/>
              <a:t>. četvorodiobe </a:t>
            </a:r>
            <a:r>
              <a:rPr lang="bs-Latn-BA" dirty="0"/>
              <a:t>na kontrakte, delikte, kvazikontrakte i kvazidelikte kao izvore obveza. </a:t>
            </a:r>
          </a:p>
        </p:txBody>
      </p:sp>
    </p:spTree>
    <p:extLst>
      <p:ext uri="{BB962C8B-B14F-4D97-AF65-F5344CB8AC3E}">
        <p14:creationId xmlns:p14="http://schemas.microsoft.com/office/powerpoint/2010/main" val="2521579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85000" lnSpcReduction="20000"/>
          </a:bodyPr>
          <a:lstStyle/>
          <a:p>
            <a:r>
              <a:rPr lang="bs-Latn-BA" i="1" dirty="0"/>
              <a:t>Questiones</a:t>
            </a:r>
            <a:r>
              <a:rPr lang="bs-Latn-BA" dirty="0"/>
              <a:t> su bila pravnička djela u kojima su u formi postavljenih pitanja i odgovora na ta pitanja rješavani konkretni pravni </a:t>
            </a:r>
            <a:r>
              <a:rPr lang="bs-Latn-BA" dirty="0" smtClean="0"/>
              <a:t>sadržaji</a:t>
            </a:r>
            <a:r>
              <a:rPr lang="bs-Latn-BA" dirty="0"/>
              <a:t>. </a:t>
            </a:r>
          </a:p>
          <a:p>
            <a:r>
              <a:rPr lang="bs-Latn-BA" i="1" dirty="0"/>
              <a:t>Discutationes</a:t>
            </a:r>
            <a:r>
              <a:rPr lang="bs-Latn-BA" dirty="0"/>
              <a:t> su djela u kojima se izlaţu neke zamišljene pravne situacije sa pokušajem njihovih rješenja. </a:t>
            </a:r>
          </a:p>
          <a:p>
            <a:r>
              <a:rPr lang="bs-Latn-BA" dirty="0"/>
              <a:t>Epistule predstavljaju djela za to doba vrlo </a:t>
            </a:r>
            <a:r>
              <a:rPr lang="bs-Latn-BA" dirty="0" smtClean="0"/>
              <a:t>izražene </a:t>
            </a:r>
            <a:r>
              <a:rPr lang="bs-Latn-BA" dirty="0"/>
              <a:t>prakse, </a:t>
            </a:r>
            <a:r>
              <a:rPr lang="bs-Latn-BA" dirty="0" smtClean="0"/>
              <a:t>međusobne </a:t>
            </a:r>
            <a:r>
              <a:rPr lang="bs-Latn-BA" dirty="0"/>
              <a:t>prepiske </a:t>
            </a:r>
            <a:r>
              <a:rPr lang="bs-Latn-BA" dirty="0" smtClean="0"/>
              <a:t>između </a:t>
            </a:r>
            <a:r>
              <a:rPr lang="bs-Latn-BA" dirty="0"/>
              <a:t>pripadnika </a:t>
            </a:r>
            <a:r>
              <a:rPr lang="bs-Latn-BA" dirty="0" smtClean="0"/>
              <a:t>uvaženog </a:t>
            </a:r>
            <a:r>
              <a:rPr lang="bs-Latn-BA" dirty="0"/>
              <a:t>pravničkog sloja. Ta prepiska bila je stručno </a:t>
            </a:r>
            <a:r>
              <a:rPr lang="bs-Latn-BA" dirty="0" smtClean="0"/>
              <a:t>sadržana</a:t>
            </a:r>
            <a:r>
              <a:rPr lang="bs-Latn-BA" dirty="0"/>
              <a:t>. </a:t>
            </a:r>
          </a:p>
          <a:p>
            <a:r>
              <a:rPr lang="bs-Latn-BA" dirty="0"/>
              <a:t>Digesta su djela najobimnija po </a:t>
            </a:r>
            <a:r>
              <a:rPr lang="bs-Latn-BA" dirty="0" smtClean="0"/>
              <a:t>sadržaju </a:t>
            </a:r>
            <a:r>
              <a:rPr lang="bs-Latn-BA" dirty="0"/>
              <a:t>u kojima nalazimo pokušaje sveobuhvatnog prikazivanja pravnog razvoja </a:t>
            </a:r>
            <a:r>
              <a:rPr lang="bs-Latn-BA" dirty="0" smtClean="0"/>
              <a:t>određenog </a:t>
            </a:r>
            <a:r>
              <a:rPr lang="bs-Latn-BA" dirty="0"/>
              <a:t>perioda. Po uzoru na ova djela, najznačajniji dio Justinijanove kodifikacije dobio je ime Digesta (</a:t>
            </a:r>
            <a:r>
              <a:rPr lang="bs-Latn-BA" i="1" dirty="0"/>
              <a:t>digere</a:t>
            </a:r>
            <a:r>
              <a:rPr lang="bs-Latn-BA" dirty="0"/>
              <a:t> – srediti, urediti).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492805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Period principata je vrijeme djelovanja poznatih rimskih pravnih škola. </a:t>
            </a:r>
            <a:endParaRPr lang="bs-Latn-BA" dirty="0" smtClean="0"/>
          </a:p>
          <a:p>
            <a:r>
              <a:rPr lang="bs-Latn-BA" dirty="0" smtClean="0"/>
              <a:t>Najpoznatije </a:t>
            </a:r>
            <a:r>
              <a:rPr lang="bs-Latn-BA" dirty="0"/>
              <a:t>su škola sabinovaca i škola prokulovaca. </a:t>
            </a:r>
            <a:endParaRPr lang="bs-Latn-BA" dirty="0" smtClean="0"/>
          </a:p>
          <a:p>
            <a:r>
              <a:rPr lang="bs-Latn-BA" dirty="0" smtClean="0"/>
              <a:t>Nazive </a:t>
            </a:r>
            <a:r>
              <a:rPr lang="bs-Latn-BA" dirty="0"/>
              <a:t>nisu dobile prema svojim osnivačima, već prema njihovim sljedbenicima koji su </a:t>
            </a:r>
            <a:r>
              <a:rPr lang="bs-Latn-BA" dirty="0" smtClean="0"/>
              <a:t>doživjeli </a:t>
            </a:r>
            <a:r>
              <a:rPr lang="bs-Latn-BA" dirty="0"/>
              <a:t>mnogo veću popularnost. </a:t>
            </a:r>
            <a:endParaRPr lang="bs-Latn-BA" dirty="0" smtClean="0"/>
          </a:p>
          <a:p>
            <a:r>
              <a:rPr lang="bs-Latn-BA" dirty="0" smtClean="0"/>
              <a:t>Ovdje </a:t>
            </a:r>
            <a:r>
              <a:rPr lang="bs-Latn-BA" dirty="0"/>
              <a:t>se radi o tradicionalnom opredjeljivanju pojedinih pravnika za učenja nekih poznatih pravnika, bez neke institucionalne komponente, postojanjem različitih pravnih uglova posmatranja pojedinih škola o mnogim konkretnim pravnim pitanjima. </a:t>
            </a:r>
          </a:p>
        </p:txBody>
      </p:sp>
    </p:spTree>
    <p:extLst>
      <p:ext uri="{BB962C8B-B14F-4D97-AF65-F5344CB8AC3E}">
        <p14:creationId xmlns:p14="http://schemas.microsoft.com/office/powerpoint/2010/main" val="4163953280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že se citirati">
  <a:themeElements>
    <a:clrScheme name="U sivim tonovim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Može se citirati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ože se citirati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</TotalTime>
  <Words>1659</Words>
  <Application>Microsoft Office PowerPoint</Application>
  <PresentationFormat>On-screen Show (4:3)</PresentationFormat>
  <Paragraphs>104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Office Theme</vt:lpstr>
      <vt:lpstr>Može se citirati</vt:lpstr>
      <vt:lpstr>INSTITUCIJE RIMSKOG PRAVA I</vt:lpstr>
      <vt:lpstr>KLASIČNA JURISPRUDENCIJA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JUSTINIJANOVA KODIFIKACIJA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RECEPCIJA RIMSKOG PRAVA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Institucije rimskog prava I</dc:title>
  <dc:creator>PFK2</dc:creator>
  <cp:lastModifiedBy>PFK2</cp:lastModifiedBy>
  <cp:revision>50</cp:revision>
  <dcterms:created xsi:type="dcterms:W3CDTF">2006-08-16T00:00:00Z</dcterms:created>
  <dcterms:modified xsi:type="dcterms:W3CDTF">2017-11-02T11:36:49Z</dcterms:modified>
</cp:coreProperties>
</file>