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664" r:id="rId2"/>
    <p:sldId id="308" r:id="rId3"/>
    <p:sldId id="309" r:id="rId4"/>
    <p:sldId id="310" r:id="rId5"/>
    <p:sldId id="311" r:id="rId6"/>
    <p:sldId id="312" r:id="rId7"/>
    <p:sldId id="313" r:id="rId8"/>
    <p:sldId id="314" r:id="rId9"/>
    <p:sldId id="315" r:id="rId10"/>
    <p:sldId id="316" r:id="rId11"/>
    <p:sldId id="317" r:id="rId12"/>
    <p:sldId id="318" r:id="rId13"/>
    <p:sldId id="319" r:id="rId14"/>
    <p:sldId id="320" r:id="rId15"/>
    <p:sldId id="321" r:id="rId16"/>
    <p:sldId id="322" r:id="rId17"/>
    <p:sldId id="323" r:id="rId18"/>
    <p:sldId id="324" r:id="rId19"/>
    <p:sldId id="325" r:id="rId20"/>
    <p:sldId id="32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7950" y="1700213"/>
            <a:ext cx="9144000" cy="184467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bs-Latn-BA" altLang="sr-Latn-RS" smtClean="0">
                <a:solidFill>
                  <a:schemeClr val="tx1"/>
                </a:solidFill>
                <a:cs typeface="Trebuchet MS" pitchFamily="34" charset="0"/>
              </a:rPr>
              <a:t>Institucije rimskog prava I</a:t>
            </a:r>
            <a:endParaRPr lang="bs-Latn-BA" altLang="sr-Latn-RS" dirty="0" smtClean="0">
              <a:solidFill>
                <a:schemeClr val="tx1"/>
              </a:solidFill>
              <a:cs typeface="Trebuchet MS" pitchFamily="34" charset="0"/>
            </a:endParaRPr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>
          <a:xfrm>
            <a:off x="809625" y="2924175"/>
            <a:ext cx="7650163" cy="3817938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FontTx/>
              <a:buNone/>
              <a:defRPr/>
            </a:pPr>
            <a:r>
              <a:rPr lang="bs-Latn-BA" altLang="sr-Latn-R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Prof. </a:t>
            </a:r>
            <a:r>
              <a:rPr lang="bs-Latn-BA" altLang="sr-Latn-RS" sz="28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dr. Omer Hamzić</a:t>
            </a:r>
          </a:p>
          <a:p>
            <a:pPr marL="0" indent="0" algn="ctr" fontAlgn="auto">
              <a:spcAft>
                <a:spcPts val="0"/>
              </a:spcAft>
              <a:buFontTx/>
              <a:buNone/>
              <a:defRPr/>
            </a:pPr>
            <a:r>
              <a:rPr lang="bs-Latn-BA" altLang="sr-Latn-RS" sz="28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Viši asistent </a:t>
            </a:r>
            <a:r>
              <a:rPr lang="bs-Latn-BA" altLang="sr-Latn-R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Benjamina </a:t>
            </a:r>
            <a:r>
              <a:rPr lang="bs-Latn-BA" altLang="sr-Latn-RS" sz="28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Londrc</a:t>
            </a:r>
            <a:r>
              <a:rPr lang="bs-Latn-BA" altLang="sr-Latn-R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MA</a:t>
            </a:r>
            <a:endParaRPr lang="bs-Latn-BA" altLang="sr-Latn-RS" sz="28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ctr" fontAlgn="auto">
              <a:spcAft>
                <a:spcPts val="0"/>
              </a:spcAft>
              <a:buFontTx/>
              <a:buNone/>
              <a:defRPr/>
            </a:pPr>
            <a:endParaRPr lang="bs-Latn-BA" altLang="sr-Latn-RS" sz="28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ctr" fontAlgn="auto">
              <a:spcAft>
                <a:spcPts val="0"/>
              </a:spcAft>
              <a:buFontTx/>
              <a:buNone/>
              <a:defRPr/>
            </a:pPr>
            <a:r>
              <a:rPr lang="bs-Latn-BA" altLang="sr-Latn-RS" sz="28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Kiseljak, </a:t>
            </a:r>
            <a:r>
              <a:rPr lang="bs-Latn-BA" altLang="sr-Latn-R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2017/18. </a:t>
            </a:r>
            <a:r>
              <a:rPr lang="bs-Latn-BA" altLang="sr-Latn-RS" sz="28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godine</a:t>
            </a:r>
            <a:endParaRPr lang="en-US" altLang="sr-Latn-RS" sz="28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31750"/>
            <a:ext cx="2017713" cy="178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3446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r>
              <a:rPr lang="bs-Latn-BA" dirty="0"/>
              <a:t>Zakon XII ploča donesen je 451</a:t>
            </a:r>
            <a:r>
              <a:rPr lang="bs-Latn-BA" dirty="0" smtClean="0"/>
              <a:t>. godine </a:t>
            </a:r>
            <a:r>
              <a:rPr lang="bs-Latn-BA" dirty="0"/>
              <a:t>p.n.e. od strane narodne skupštine. </a:t>
            </a:r>
            <a:endParaRPr lang="bs-Latn-BA" dirty="0" smtClean="0"/>
          </a:p>
          <a:p>
            <a:r>
              <a:rPr lang="bs-Latn-BA" dirty="0" smtClean="0"/>
              <a:t>Oformljena </a:t>
            </a:r>
            <a:r>
              <a:rPr lang="bs-Latn-BA" dirty="0"/>
              <a:t>je posebna komisija od 10 patricija nazvana </a:t>
            </a:r>
            <a:r>
              <a:rPr lang="bs-Latn-BA" i="1" dirty="0"/>
              <a:t>decenviri legibus scribundis</a:t>
            </a:r>
            <a:r>
              <a:rPr lang="bs-Latn-BA" dirty="0"/>
              <a:t>, koji su prije pisanja zakona boravili u Grčkoj, da bi se upoznali sa tzv</a:t>
            </a:r>
            <a:r>
              <a:rPr lang="bs-Latn-BA" dirty="0" smtClean="0"/>
              <a:t>. Solonovim </a:t>
            </a:r>
            <a:r>
              <a:rPr lang="bs-Latn-BA" dirty="0"/>
              <a:t>zakonima. </a:t>
            </a:r>
            <a:endParaRPr lang="bs-Latn-BA" dirty="0" smtClean="0"/>
          </a:p>
          <a:p>
            <a:r>
              <a:rPr lang="bs-Latn-BA" dirty="0" smtClean="0"/>
              <a:t>Tekst </a:t>
            </a:r>
            <a:r>
              <a:rPr lang="bs-Latn-BA" dirty="0"/>
              <a:t>zakona napisan je na 12 bronzanih ploča koje su bile </a:t>
            </a:r>
            <a:r>
              <a:rPr lang="bs-Latn-BA" dirty="0" smtClean="0"/>
              <a:t>izložene </a:t>
            </a:r>
            <a:r>
              <a:rPr lang="bs-Latn-BA" dirty="0"/>
              <a:t>na rimskom trgu (</a:t>
            </a:r>
            <a:r>
              <a:rPr lang="bs-Latn-BA" i="1" dirty="0"/>
              <a:t>forum romanum</a:t>
            </a:r>
            <a:r>
              <a:rPr lang="bs-Latn-BA" dirty="0"/>
              <a:t>), tako da su svi </a:t>
            </a:r>
            <a:r>
              <a:rPr lang="bs-Latn-BA" dirty="0" smtClean="0"/>
              <a:t>građani </a:t>
            </a:r>
            <a:r>
              <a:rPr lang="bs-Latn-BA" dirty="0"/>
              <a:t>imali priliku da se upoznaju sa </a:t>
            </a:r>
            <a:r>
              <a:rPr lang="bs-Latn-BA" dirty="0" smtClean="0"/>
              <a:t>sadržajem </a:t>
            </a:r>
            <a:r>
              <a:rPr lang="bs-Latn-BA" dirty="0"/>
              <a:t>pravnih pravila. </a:t>
            </a:r>
          </a:p>
        </p:txBody>
      </p:sp>
    </p:spTree>
    <p:extLst>
      <p:ext uri="{BB962C8B-B14F-4D97-AF65-F5344CB8AC3E}">
        <p14:creationId xmlns:p14="http://schemas.microsoft.com/office/powerpoint/2010/main" val="2795743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 lnSpcReduction="10000"/>
          </a:bodyPr>
          <a:lstStyle/>
          <a:p>
            <a:r>
              <a:rPr lang="bs-Latn-BA" dirty="0"/>
              <a:t>Prve 3 ploče zakona XII ploča bile su posvećene sudskom postupku. </a:t>
            </a:r>
            <a:endParaRPr lang="bs-Latn-BA" dirty="0" smtClean="0"/>
          </a:p>
          <a:p>
            <a:r>
              <a:rPr lang="bs-Latn-BA" dirty="0" smtClean="0"/>
              <a:t>Prva </a:t>
            </a:r>
            <a:r>
              <a:rPr lang="bs-Latn-BA" dirty="0"/>
              <a:t>ploča je </a:t>
            </a:r>
            <a:r>
              <a:rPr lang="bs-Latn-BA" dirty="0" smtClean="0"/>
              <a:t>obrađivala </a:t>
            </a:r>
            <a:r>
              <a:rPr lang="bs-Latn-BA" dirty="0"/>
              <a:t>pitanja pozivanja na sud (</a:t>
            </a:r>
            <a:r>
              <a:rPr lang="bs-Latn-BA" i="1" dirty="0"/>
              <a:t>in ius vocatio</a:t>
            </a:r>
            <a:r>
              <a:rPr lang="bs-Latn-BA" dirty="0"/>
              <a:t>), </a:t>
            </a:r>
            <a:endParaRPr lang="bs-Latn-BA" dirty="0" smtClean="0"/>
          </a:p>
          <a:p>
            <a:r>
              <a:rPr lang="bs-Latn-BA" dirty="0" smtClean="0"/>
              <a:t>druga </a:t>
            </a:r>
            <a:r>
              <a:rPr lang="bs-Latn-BA" dirty="0"/>
              <a:t>raspravljanja pred sudom, </a:t>
            </a:r>
            <a:endParaRPr lang="bs-Latn-BA" dirty="0" smtClean="0"/>
          </a:p>
          <a:p>
            <a:r>
              <a:rPr lang="bs-Latn-BA" dirty="0" smtClean="0"/>
              <a:t>a </a:t>
            </a:r>
            <a:r>
              <a:rPr lang="bs-Latn-BA" dirty="0"/>
              <a:t>treća je razmatrala pitanja izvršenja sudske </a:t>
            </a:r>
            <a:r>
              <a:rPr lang="bs-Latn-BA" dirty="0" smtClean="0"/>
              <a:t>presude. </a:t>
            </a:r>
          </a:p>
          <a:p>
            <a:r>
              <a:rPr lang="bs-Latn-BA" dirty="0" smtClean="0"/>
              <a:t>Plebejci </a:t>
            </a:r>
            <a:r>
              <a:rPr lang="bs-Latn-BA" dirty="0"/>
              <a:t>su insistirali upravo na što preciznijem regulisanju ovih pitanja kako bi se stalo u kraj dotadašnjoj zloupotrebi koja je bila </a:t>
            </a:r>
            <a:r>
              <a:rPr lang="bs-Latn-BA" dirty="0" smtClean="0"/>
              <a:t>najizraženija </a:t>
            </a:r>
            <a:r>
              <a:rPr lang="bs-Latn-BA" dirty="0"/>
              <a:t>upravo u primjeni sudskih postupaka. </a:t>
            </a:r>
            <a:endParaRPr lang="bs-Latn-BA" dirty="0" smtClean="0"/>
          </a:p>
        </p:txBody>
      </p:sp>
    </p:spTree>
    <p:extLst>
      <p:ext uri="{BB962C8B-B14F-4D97-AF65-F5344CB8AC3E}">
        <p14:creationId xmlns:p14="http://schemas.microsoft.com/office/powerpoint/2010/main" val="7334737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bs-Latn-BA" dirty="0"/>
              <a:t>Pored ovih pitanja, Zakon je regulisao i: </a:t>
            </a:r>
          </a:p>
          <a:p>
            <a:r>
              <a:rPr lang="bs-Latn-BA" dirty="0"/>
              <a:t>vlasništvo i </a:t>
            </a:r>
            <a:r>
              <a:rPr lang="bs-Latn-BA" dirty="0" smtClean="0"/>
              <a:t>način </a:t>
            </a:r>
            <a:r>
              <a:rPr lang="bs-Latn-BA" dirty="0"/>
              <a:t>njegovog sticanja, </a:t>
            </a:r>
            <a:endParaRPr lang="bs-Latn-BA" dirty="0" smtClean="0"/>
          </a:p>
          <a:p>
            <a:r>
              <a:rPr lang="bs-Latn-BA" dirty="0" smtClean="0"/>
              <a:t>oblike </a:t>
            </a:r>
            <a:r>
              <a:rPr lang="bs-Latn-BA" dirty="0"/>
              <a:t>pravne zaštite vlasništva; </a:t>
            </a:r>
            <a:endParaRPr lang="bs-Latn-BA" dirty="0" smtClean="0"/>
          </a:p>
          <a:p>
            <a:r>
              <a:rPr lang="bs-Latn-BA" dirty="0" smtClean="0"/>
              <a:t>statusno</a:t>
            </a:r>
            <a:r>
              <a:rPr lang="bs-Latn-BA" dirty="0"/>
              <a:t>, </a:t>
            </a:r>
            <a:r>
              <a:rPr lang="bs-Latn-BA" dirty="0" smtClean="0"/>
              <a:t>porodično</a:t>
            </a:r>
            <a:r>
              <a:rPr lang="bs-Latn-BA" dirty="0"/>
              <a:t>, nasljedno, </a:t>
            </a:r>
            <a:r>
              <a:rPr lang="bs-Latn-BA" dirty="0" smtClean="0"/>
              <a:t>krivično </a:t>
            </a:r>
            <a:r>
              <a:rPr lang="bs-Latn-BA" dirty="0"/>
              <a:t>pravo</a:t>
            </a:r>
            <a:r>
              <a:rPr lang="bs-Latn-BA" dirty="0" smtClean="0"/>
              <a:t>;</a:t>
            </a:r>
          </a:p>
          <a:p>
            <a:r>
              <a:rPr lang="bs-Latn-BA" dirty="0" smtClean="0"/>
              <a:t> </a:t>
            </a:r>
            <a:r>
              <a:rPr lang="bs-Latn-BA" dirty="0"/>
              <a:t>susjedske i </a:t>
            </a:r>
            <a:r>
              <a:rPr lang="bs-Latn-BA" dirty="0" smtClean="0"/>
              <a:t>međašne </a:t>
            </a:r>
            <a:r>
              <a:rPr lang="bs-Latn-BA" dirty="0"/>
              <a:t>odnose; </a:t>
            </a:r>
            <a:endParaRPr lang="bs-Latn-BA" dirty="0" smtClean="0"/>
          </a:p>
          <a:p>
            <a:r>
              <a:rPr lang="bs-Latn-BA" dirty="0" smtClean="0"/>
              <a:t>obvezno </a:t>
            </a:r>
            <a:r>
              <a:rPr lang="bs-Latn-BA" dirty="0"/>
              <a:t>pravo. </a:t>
            </a:r>
            <a:endParaRPr lang="bs-Latn-BA" dirty="0" smtClean="0"/>
          </a:p>
          <a:p>
            <a:r>
              <a:rPr lang="bs-Latn-BA" dirty="0" smtClean="0"/>
              <a:t>Posljednje </a:t>
            </a:r>
            <a:r>
              <a:rPr lang="bs-Latn-BA" dirty="0"/>
              <a:t>2 ploče predstavljaju dopunu za prvih 10.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21994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019800"/>
          </a:xfrm>
        </p:spPr>
        <p:txBody>
          <a:bodyPr>
            <a:normAutofit fontScale="85000" lnSpcReduction="20000"/>
          </a:bodyPr>
          <a:lstStyle/>
          <a:p>
            <a:r>
              <a:rPr lang="bs-Latn-BA" dirty="0"/>
              <a:t>Zakon </a:t>
            </a:r>
            <a:r>
              <a:rPr lang="bs-Latn-BA" dirty="0" smtClean="0"/>
              <a:t>sadrži određene </a:t>
            </a:r>
            <a:r>
              <a:rPr lang="bs-Latn-BA" dirty="0"/>
              <a:t>progresivne, ali i nazadne principe. </a:t>
            </a:r>
            <a:endParaRPr lang="bs-Latn-BA" dirty="0" smtClean="0"/>
          </a:p>
          <a:p>
            <a:r>
              <a:rPr lang="bs-Latn-BA" dirty="0" smtClean="0"/>
              <a:t>Među </a:t>
            </a:r>
            <a:r>
              <a:rPr lang="bs-Latn-BA" dirty="0"/>
              <a:t>nazadne se mogu ubrojati princip taliona u </a:t>
            </a:r>
            <a:r>
              <a:rPr lang="bs-Latn-BA" dirty="0" smtClean="0"/>
              <a:t>kažnjavanju </a:t>
            </a:r>
            <a:r>
              <a:rPr lang="bs-Latn-BA" dirty="0"/>
              <a:t>(oko za oko, zub za zub). </a:t>
            </a:r>
            <a:endParaRPr lang="bs-Latn-BA" dirty="0" smtClean="0"/>
          </a:p>
          <a:p>
            <a:r>
              <a:rPr lang="bs-Latn-BA" dirty="0" smtClean="0"/>
              <a:t>Vrlo </a:t>
            </a:r>
            <a:r>
              <a:rPr lang="bs-Latn-BA" dirty="0"/>
              <a:t>malo odredaba Zakon posvećuje regulisanju obveznih odnosa, što ukazuje na nizak nivo razvoja privrede u ovom periodu i na njen naturalni oblik. </a:t>
            </a:r>
            <a:endParaRPr lang="bs-Latn-BA" dirty="0" smtClean="0"/>
          </a:p>
          <a:p>
            <a:r>
              <a:rPr lang="bs-Latn-BA" dirty="0" smtClean="0"/>
              <a:t>Zakon </a:t>
            </a:r>
            <a:r>
              <a:rPr lang="bs-Latn-BA" dirty="0"/>
              <a:t>predstavlja kodifikaciju dotadašnjeg običajnog prava. </a:t>
            </a:r>
            <a:endParaRPr lang="bs-Latn-BA" dirty="0" smtClean="0"/>
          </a:p>
          <a:p>
            <a:r>
              <a:rPr lang="bs-Latn-BA" dirty="0" smtClean="0"/>
              <a:t>Formalno </a:t>
            </a:r>
            <a:r>
              <a:rPr lang="bs-Latn-BA" dirty="0"/>
              <a:t>pravno je bio na snazi sve do Justinijanove kodifikacije, a faktički je u mnogim svojim rješenjima vremenom bio </a:t>
            </a:r>
            <a:r>
              <a:rPr lang="bs-Latn-BA" dirty="0" smtClean="0"/>
              <a:t>prevaziđen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Bio </a:t>
            </a:r>
            <a:r>
              <a:rPr lang="bs-Latn-BA" dirty="0"/>
              <a:t>je predmetom mnogobrojnih komentara i tumačenja rimskih pravnika. </a:t>
            </a:r>
            <a:endParaRPr lang="bs-Latn-BA" dirty="0" smtClean="0"/>
          </a:p>
          <a:p>
            <a:r>
              <a:rPr lang="bs-Latn-BA" dirty="0" smtClean="0"/>
              <a:t>Ovi </a:t>
            </a:r>
            <a:r>
              <a:rPr lang="bs-Latn-BA" dirty="0"/>
              <a:t>komentari predstavljaju </a:t>
            </a:r>
            <a:r>
              <a:rPr lang="bs-Latn-BA" dirty="0" smtClean="0"/>
              <a:t>sadržaj </a:t>
            </a:r>
            <a:r>
              <a:rPr lang="bs-Latn-BA" dirty="0"/>
              <a:t>civilnog prava u širem smislu. </a:t>
            </a:r>
          </a:p>
        </p:txBody>
      </p:sp>
    </p:spTree>
    <p:extLst>
      <p:ext uri="{BB962C8B-B14F-4D97-AF65-F5344CB8AC3E}">
        <p14:creationId xmlns:p14="http://schemas.microsoft.com/office/powerpoint/2010/main" val="32102420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IUS HONORARIUM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77500" lnSpcReduction="20000"/>
          </a:bodyPr>
          <a:lstStyle/>
          <a:p>
            <a:r>
              <a:rPr lang="bs-Latn-BA" dirty="0"/>
              <a:t>Staro civilno pravo (</a:t>
            </a:r>
            <a:r>
              <a:rPr lang="bs-Latn-BA" i="1" dirty="0"/>
              <a:t>ius civile</a:t>
            </a:r>
            <a:r>
              <a:rPr lang="bs-Latn-BA" dirty="0"/>
              <a:t>) bilo je izrazito formalističko i ceremonijalno. </a:t>
            </a:r>
            <a:endParaRPr lang="bs-Latn-BA" dirty="0" smtClean="0"/>
          </a:p>
          <a:p>
            <a:r>
              <a:rPr lang="bs-Latn-BA" dirty="0" smtClean="0"/>
              <a:t>Za </a:t>
            </a:r>
            <a:r>
              <a:rPr lang="bs-Latn-BA" dirty="0"/>
              <a:t>njega je karakterističan legisakcioni postupak, koji je pokretan </a:t>
            </a:r>
            <a:r>
              <a:rPr lang="bs-Latn-BA" dirty="0" smtClean="0"/>
              <a:t>tužbama </a:t>
            </a:r>
            <a:r>
              <a:rPr lang="bs-Latn-BA" dirty="0"/>
              <a:t>(</a:t>
            </a:r>
            <a:r>
              <a:rPr lang="bs-Latn-BA" i="1" dirty="0"/>
              <a:t>actio</a:t>
            </a:r>
            <a:r>
              <a:rPr lang="bs-Latn-BA" dirty="0"/>
              <a:t>) zasnovanim na zakonu (</a:t>
            </a:r>
            <a:r>
              <a:rPr lang="bs-Latn-BA" i="1" dirty="0"/>
              <a:t>legis</a:t>
            </a:r>
            <a:r>
              <a:rPr lang="bs-Latn-BA" dirty="0"/>
              <a:t>). </a:t>
            </a:r>
            <a:endParaRPr lang="bs-Latn-BA" dirty="0" smtClean="0"/>
          </a:p>
          <a:p>
            <a:r>
              <a:rPr lang="bs-Latn-BA" dirty="0" smtClean="0"/>
              <a:t>Postupak </a:t>
            </a:r>
            <a:r>
              <a:rPr lang="bs-Latn-BA" dirty="0"/>
              <a:t>je obavljan usmeno, a legis akcije su bile vrlo stroge u smislu da su se pri njihovoj upotrebi morale izgovarati tačno zakonom </a:t>
            </a:r>
            <a:r>
              <a:rPr lang="bs-Latn-BA" dirty="0" smtClean="0"/>
              <a:t>određene </a:t>
            </a:r>
            <a:r>
              <a:rPr lang="bs-Latn-BA" dirty="0"/>
              <a:t>riječi. </a:t>
            </a:r>
            <a:endParaRPr lang="bs-Latn-BA" dirty="0" smtClean="0"/>
          </a:p>
          <a:p>
            <a:r>
              <a:rPr lang="bs-Latn-BA" dirty="0" smtClean="0"/>
              <a:t>Najmanja </a:t>
            </a:r>
            <a:r>
              <a:rPr lang="bs-Latn-BA" dirty="0"/>
              <a:t>odstupanja dovodila bi do gubljenja sudskog spora. </a:t>
            </a:r>
            <a:endParaRPr lang="bs-Latn-BA" dirty="0" smtClean="0"/>
          </a:p>
          <a:p>
            <a:r>
              <a:rPr lang="bs-Latn-BA" dirty="0" smtClean="0"/>
              <a:t>Rimsko </a:t>
            </a:r>
            <a:r>
              <a:rPr lang="bs-Latn-BA" dirty="0"/>
              <a:t>civilno pravo sa ovakvim karakteristikama postalo je kočnicom društvenog razvoja, pa je pravosudni magistrat pretor izvršio reformu civilnog prava, izgradivši jedan novi pravni sloj, </a:t>
            </a:r>
            <a:r>
              <a:rPr lang="bs-Latn-BA" i="1" dirty="0"/>
              <a:t>ius honorarium</a:t>
            </a:r>
            <a:r>
              <a:rPr lang="bs-Latn-BA" dirty="0"/>
              <a:t> (pretorska, kao i svaka magistarska </a:t>
            </a:r>
            <a:r>
              <a:rPr lang="bs-Latn-BA" dirty="0" smtClean="0"/>
              <a:t>služba </a:t>
            </a:r>
            <a:r>
              <a:rPr lang="bs-Latn-BA" dirty="0"/>
              <a:t>bila je besplatna: honor-čast). </a:t>
            </a:r>
          </a:p>
        </p:txBody>
      </p:sp>
    </p:spTree>
    <p:extLst>
      <p:ext uri="{BB962C8B-B14F-4D97-AF65-F5344CB8AC3E}">
        <p14:creationId xmlns:p14="http://schemas.microsoft.com/office/powerpoint/2010/main" val="33212882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85000" lnSpcReduction="10000"/>
          </a:bodyPr>
          <a:lstStyle/>
          <a:p>
            <a:r>
              <a:rPr lang="bs-Latn-BA" dirty="0"/>
              <a:t>Pošto rimska </a:t>
            </a:r>
            <a:r>
              <a:rPr lang="bs-Latn-BA" dirty="0" smtClean="0"/>
              <a:t>država </a:t>
            </a:r>
            <a:r>
              <a:rPr lang="bs-Latn-BA" dirty="0"/>
              <a:t>dolazi u privredne odnose sa mnogim narodima i </a:t>
            </a:r>
            <a:r>
              <a:rPr lang="bs-Latn-BA" dirty="0" smtClean="0"/>
              <a:t>državama </a:t>
            </a:r>
            <a:r>
              <a:rPr lang="bs-Latn-BA" dirty="0"/>
              <a:t>čijim pripadnicima koji su označavani kao stranci nije bila dozvoljena primjena civilnog rimskog prava, postavljalo se pitanje koje pravo će biti primijenjeno u konkretnom slučaju. </a:t>
            </a:r>
            <a:endParaRPr lang="bs-Latn-BA" dirty="0" smtClean="0"/>
          </a:p>
          <a:p>
            <a:r>
              <a:rPr lang="bs-Latn-BA" dirty="0" smtClean="0"/>
              <a:t>Tu </a:t>
            </a:r>
            <a:r>
              <a:rPr lang="bs-Latn-BA" dirty="0"/>
              <a:t>se susrećemo sa novom pravnom kategorijom </a:t>
            </a:r>
            <a:r>
              <a:rPr lang="bs-Latn-BA" i="1" dirty="0"/>
              <a:t>ius gentium</a:t>
            </a:r>
            <a:r>
              <a:rPr lang="bs-Latn-BA" dirty="0"/>
              <a:t>, kao pravom stranaca i naroda koje predstavlja preteču </a:t>
            </a:r>
            <a:r>
              <a:rPr lang="bs-Latn-BA" dirty="0" smtClean="0"/>
              <a:t>međunarodnog </a:t>
            </a:r>
            <a:r>
              <a:rPr lang="bs-Latn-BA" dirty="0"/>
              <a:t>prava. </a:t>
            </a:r>
            <a:endParaRPr lang="bs-Latn-BA" dirty="0" smtClean="0"/>
          </a:p>
          <a:p>
            <a:r>
              <a:rPr lang="bs-Latn-BA" dirty="0" smtClean="0"/>
              <a:t>Njega </a:t>
            </a:r>
            <a:r>
              <a:rPr lang="bs-Latn-BA" dirty="0"/>
              <a:t>čine </a:t>
            </a:r>
            <a:r>
              <a:rPr lang="bs-Latn-BA" dirty="0" smtClean="0"/>
              <a:t>određeni </a:t>
            </a:r>
            <a:r>
              <a:rPr lang="bs-Latn-BA" dirty="0"/>
              <a:t>principi i pravila koja su se mogla naći u pravima svih naroda. </a:t>
            </a:r>
            <a:endParaRPr lang="bs-Latn-BA" dirty="0" smtClean="0"/>
          </a:p>
          <a:p>
            <a:r>
              <a:rPr lang="bs-Latn-BA" dirty="0" smtClean="0"/>
              <a:t>Upravo </a:t>
            </a:r>
            <a:r>
              <a:rPr lang="bs-Latn-BA" dirty="0"/>
              <a:t>su pretori ta pravila uvodili u primjenu i u okvirima civilnog prava, a iz te prakse je </a:t>
            </a:r>
            <a:r>
              <a:rPr lang="bs-Latn-BA" dirty="0" smtClean="0"/>
              <a:t>rođeno </a:t>
            </a:r>
            <a:r>
              <a:rPr lang="bs-Latn-BA" dirty="0"/>
              <a:t>novo pretorsko pravo. </a:t>
            </a:r>
          </a:p>
        </p:txBody>
      </p:sp>
    </p:spTree>
    <p:extLst>
      <p:ext uri="{BB962C8B-B14F-4D97-AF65-F5344CB8AC3E}">
        <p14:creationId xmlns:p14="http://schemas.microsoft.com/office/powerpoint/2010/main" val="11498562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>
            <a:normAutofit fontScale="77500" lnSpcReduction="20000"/>
          </a:bodyPr>
          <a:lstStyle/>
          <a:p>
            <a:r>
              <a:rPr lang="bs-Latn-BA" dirty="0"/>
              <a:t>Postojale su 2 vrste pretora: </a:t>
            </a:r>
            <a:endParaRPr lang="bs-Latn-BA" dirty="0" smtClean="0"/>
          </a:p>
          <a:p>
            <a:r>
              <a:rPr lang="bs-Latn-BA" dirty="0" smtClean="0"/>
              <a:t>praetor </a:t>
            </a:r>
            <a:r>
              <a:rPr lang="bs-Latn-BA" dirty="0"/>
              <a:t>urbanus rješavao je odnose i sporove </a:t>
            </a:r>
            <a:r>
              <a:rPr lang="bs-Latn-BA" dirty="0" smtClean="0"/>
              <a:t>između </a:t>
            </a:r>
            <a:r>
              <a:rPr lang="bs-Latn-BA" dirty="0"/>
              <a:t>rimskih gradova, a </a:t>
            </a:r>
            <a:endParaRPr lang="bs-Latn-BA" dirty="0" smtClean="0"/>
          </a:p>
          <a:p>
            <a:r>
              <a:rPr lang="bs-Latn-BA" dirty="0" smtClean="0"/>
              <a:t>praetor </a:t>
            </a:r>
            <a:r>
              <a:rPr lang="bs-Latn-BA" dirty="0"/>
              <a:t>peregrinus rješavao je odnose </a:t>
            </a:r>
            <a:r>
              <a:rPr lang="bs-Latn-BA" dirty="0" smtClean="0"/>
              <a:t>između </a:t>
            </a:r>
            <a:r>
              <a:rPr lang="bs-Latn-BA" dirty="0"/>
              <a:t>Rimljana i stranaca. </a:t>
            </a:r>
            <a:endParaRPr lang="bs-Latn-BA" dirty="0" smtClean="0"/>
          </a:p>
          <a:p>
            <a:r>
              <a:rPr lang="bs-Latn-BA" dirty="0" smtClean="0"/>
              <a:t>Svaki </a:t>
            </a:r>
            <a:r>
              <a:rPr lang="bs-Latn-BA" dirty="0"/>
              <a:t>pretor donosio je tzv</a:t>
            </a:r>
            <a:r>
              <a:rPr lang="bs-Latn-BA" dirty="0" smtClean="0"/>
              <a:t>. pretorski </a:t>
            </a:r>
            <a:r>
              <a:rPr lang="bs-Latn-BA" dirty="0"/>
              <a:t>edikt kao program svog rada, u kome je nabrajao principe i odnose kojima će on </a:t>
            </a:r>
            <a:r>
              <a:rPr lang="bs-Latn-BA" dirty="0" smtClean="0"/>
              <a:t>pružati </a:t>
            </a:r>
            <a:r>
              <a:rPr lang="bs-Latn-BA" dirty="0"/>
              <a:t>zaštite, kao i formule </a:t>
            </a:r>
            <a:r>
              <a:rPr lang="bs-Latn-BA" dirty="0" smtClean="0"/>
              <a:t>tužbi </a:t>
            </a:r>
            <a:r>
              <a:rPr lang="bs-Latn-BA" dirty="0"/>
              <a:t>koje će biti primjenjivane u njegovom radu. </a:t>
            </a:r>
            <a:endParaRPr lang="bs-Latn-BA" dirty="0" smtClean="0"/>
          </a:p>
          <a:p>
            <a:r>
              <a:rPr lang="bs-Latn-BA" dirty="0" smtClean="0"/>
              <a:t>Edikt </a:t>
            </a:r>
            <a:r>
              <a:rPr lang="bs-Latn-BA" dirty="0"/>
              <a:t>jednog pretora nije obavezivao narednog pretora, ali su se vremenom izdiferencirala </a:t>
            </a:r>
            <a:r>
              <a:rPr lang="bs-Latn-BA" dirty="0" smtClean="0"/>
              <a:t>određena </a:t>
            </a:r>
            <a:r>
              <a:rPr lang="bs-Latn-BA" dirty="0"/>
              <a:t>rješenja koja su prihvatana od strane novih pretora i preuzimana u njihov edikt. </a:t>
            </a:r>
            <a:endParaRPr lang="bs-Latn-BA" dirty="0" smtClean="0"/>
          </a:p>
          <a:p>
            <a:r>
              <a:rPr lang="bs-Latn-BA" dirty="0" smtClean="0"/>
              <a:t>Na </a:t>
            </a:r>
            <a:r>
              <a:rPr lang="bs-Latn-BA" dirty="0"/>
              <a:t>taj način stvoren je tzv</a:t>
            </a:r>
            <a:r>
              <a:rPr lang="bs-Latn-BA" dirty="0" smtClean="0"/>
              <a:t>. prenosni </a:t>
            </a:r>
            <a:r>
              <a:rPr lang="bs-Latn-BA" dirty="0"/>
              <a:t>dio edikta ili </a:t>
            </a:r>
            <a:r>
              <a:rPr lang="bs-Latn-BA" i="1" dirty="0"/>
              <a:t>edictum translatitium</a:t>
            </a:r>
            <a:r>
              <a:rPr lang="bs-Latn-BA" dirty="0"/>
              <a:t> koji se nalazio u ediktima svih pretora. </a:t>
            </a:r>
          </a:p>
        </p:txBody>
      </p:sp>
    </p:spTree>
    <p:extLst>
      <p:ext uri="{BB962C8B-B14F-4D97-AF65-F5344CB8AC3E}">
        <p14:creationId xmlns:p14="http://schemas.microsoft.com/office/powerpoint/2010/main" val="42735148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85000" lnSpcReduction="20000"/>
          </a:bodyPr>
          <a:lstStyle/>
          <a:p>
            <a:r>
              <a:rPr lang="bs-Latn-BA" dirty="0"/>
              <a:t>Pretor je reforme mogao provoditi na osnovu izuzetno velikih ovlaštenja koja je imao u okviru sudskog postupka. Sudski postupak se dijelio u 2 osnovne faze: </a:t>
            </a:r>
          </a:p>
          <a:p>
            <a:r>
              <a:rPr lang="bs-Latn-BA" dirty="0"/>
              <a:t>1) Faza </a:t>
            </a:r>
            <a:r>
              <a:rPr lang="bs-Latn-BA" i="1" dirty="0"/>
              <a:t>in iure </a:t>
            </a:r>
            <a:r>
              <a:rPr lang="bs-Latn-BA" dirty="0"/>
              <a:t>predstavljala je raspravu pred pretorom u kojoj su stranke iznosile svoje oprečne tvrdnje sa potrebnim dokazima, a pretor je odlučivao da li je njihov spor pogodan za </a:t>
            </a:r>
            <a:r>
              <a:rPr lang="bs-Latn-BA" dirty="0" smtClean="0"/>
              <a:t>presuđivanje</a:t>
            </a:r>
            <a:r>
              <a:rPr lang="bs-Latn-BA" dirty="0"/>
              <a:t>. Ukoliko bi dao potvrdan odgovor na to pitanje, postupak je prelazio u drugu fazu. </a:t>
            </a:r>
          </a:p>
          <a:p>
            <a:r>
              <a:rPr lang="bs-Latn-BA" dirty="0"/>
              <a:t>2) Faza </a:t>
            </a:r>
            <a:r>
              <a:rPr lang="bs-Latn-BA" i="1" dirty="0"/>
              <a:t>apud judicem </a:t>
            </a:r>
            <a:r>
              <a:rPr lang="bs-Latn-BA" dirty="0"/>
              <a:t>je rasprava i donošenje presude od strane izabranog sudije. Pošto bi sproveo dokazni postupak, pretor bi davao upute izabranom sudiji kako da presudi konkretni spor, dok bi se sudija striktno </a:t>
            </a:r>
            <a:r>
              <a:rPr lang="bs-Latn-BA" dirty="0" smtClean="0"/>
              <a:t>pridržavao </a:t>
            </a:r>
            <a:r>
              <a:rPr lang="bs-Latn-BA" dirty="0"/>
              <a:t>tih uputa pretora.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9613847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096000"/>
          </a:xfrm>
        </p:spPr>
        <p:txBody>
          <a:bodyPr>
            <a:normAutofit fontScale="77500" lnSpcReduction="20000"/>
          </a:bodyPr>
          <a:lstStyle/>
          <a:p>
            <a:r>
              <a:rPr lang="bs-Latn-BA" dirty="0"/>
              <a:t>U prvoj fazi sudskog postupka pretor je imao 2 najznačajnija ovlaštenja označena terminima </a:t>
            </a:r>
            <a:r>
              <a:rPr lang="bs-Latn-BA" i="1" dirty="0"/>
              <a:t>actionem dare</a:t>
            </a:r>
            <a:r>
              <a:rPr lang="bs-Latn-BA" dirty="0"/>
              <a:t> i </a:t>
            </a:r>
            <a:r>
              <a:rPr lang="bs-Latn-BA" i="1" dirty="0"/>
              <a:t>actionem denegare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Actionem </a:t>
            </a:r>
            <a:r>
              <a:rPr lang="bs-Latn-BA" dirty="0"/>
              <a:t>dare predstavlja ovlaštenje prema kome je pretor mogao uvoditi nove </a:t>
            </a:r>
            <a:r>
              <a:rPr lang="bs-Latn-BA" dirty="0" smtClean="0"/>
              <a:t>tužbe </a:t>
            </a:r>
            <a:r>
              <a:rPr lang="bs-Latn-BA" dirty="0"/>
              <a:t>koje do tada nisu bile priznate po zakonu. </a:t>
            </a:r>
            <a:endParaRPr lang="bs-Latn-BA" dirty="0" smtClean="0"/>
          </a:p>
          <a:p>
            <a:r>
              <a:rPr lang="bs-Latn-BA" dirty="0" smtClean="0"/>
              <a:t>To </a:t>
            </a:r>
            <a:r>
              <a:rPr lang="bs-Latn-BA" dirty="0"/>
              <a:t>nisu zakonske </a:t>
            </a:r>
            <a:r>
              <a:rPr lang="bs-Latn-BA" dirty="0" smtClean="0"/>
              <a:t>tužbe </a:t>
            </a:r>
            <a:r>
              <a:rPr lang="bs-Latn-BA" dirty="0"/>
              <a:t>legis akcije, već pretorske </a:t>
            </a:r>
            <a:r>
              <a:rPr lang="bs-Latn-BA" dirty="0" smtClean="0"/>
              <a:t>tužbe </a:t>
            </a:r>
            <a:r>
              <a:rPr lang="bs-Latn-BA" dirty="0"/>
              <a:t>– </a:t>
            </a:r>
            <a:r>
              <a:rPr lang="bs-Latn-BA" i="1" dirty="0"/>
              <a:t>actiones in factum</a:t>
            </a:r>
            <a:r>
              <a:rPr lang="bs-Latn-BA" dirty="0"/>
              <a:t>, odnosno </a:t>
            </a:r>
            <a:r>
              <a:rPr lang="bs-Latn-BA" dirty="0" smtClean="0"/>
              <a:t>tužbe </a:t>
            </a:r>
            <a:r>
              <a:rPr lang="bs-Latn-BA" dirty="0"/>
              <a:t>sa naznakom činjeničnog stanja. </a:t>
            </a:r>
            <a:endParaRPr lang="bs-Latn-BA" dirty="0" smtClean="0"/>
          </a:p>
          <a:p>
            <a:r>
              <a:rPr lang="bs-Latn-BA" dirty="0" smtClean="0"/>
              <a:t>Ove tužbe </a:t>
            </a:r>
            <a:r>
              <a:rPr lang="bs-Latn-BA" dirty="0"/>
              <a:t>svoju primjenjivost crpe iz pretorovog autoriteta, njegovog imperijuma, vlasti. </a:t>
            </a:r>
            <a:endParaRPr lang="bs-Latn-BA" dirty="0" smtClean="0"/>
          </a:p>
          <a:p>
            <a:r>
              <a:rPr lang="bs-Latn-BA" dirty="0" smtClean="0"/>
              <a:t>Ovim tužbama </a:t>
            </a:r>
            <a:r>
              <a:rPr lang="bs-Latn-BA" dirty="0"/>
              <a:t>pretor </a:t>
            </a:r>
            <a:r>
              <a:rPr lang="bs-Latn-BA" dirty="0" smtClean="0"/>
              <a:t>pruža </a:t>
            </a:r>
            <a:r>
              <a:rPr lang="bs-Latn-BA" dirty="0"/>
              <a:t>zaštitu novonastalim društvenim odnosima za koje civilno pravo nije imalo rješenja. </a:t>
            </a:r>
            <a:endParaRPr lang="bs-Latn-BA" dirty="0" smtClean="0"/>
          </a:p>
          <a:p>
            <a:r>
              <a:rPr lang="bs-Latn-BA" dirty="0" smtClean="0"/>
              <a:t>One </a:t>
            </a:r>
            <a:r>
              <a:rPr lang="bs-Latn-BA" dirty="0"/>
              <a:t>su dobile naziv </a:t>
            </a:r>
            <a:r>
              <a:rPr lang="bs-Latn-BA" dirty="0" smtClean="0"/>
              <a:t>tužbi </a:t>
            </a:r>
            <a:r>
              <a:rPr lang="bs-Latn-BA" dirty="0"/>
              <a:t>sa opisom činjeničnog stanja jer se pretor u njihovom utemeljenju nije mogao pozivati na neki već postojeći zakon, već je u formuli te </a:t>
            </a:r>
            <a:r>
              <a:rPr lang="bs-Latn-BA" dirty="0" smtClean="0"/>
              <a:t>tužbe </a:t>
            </a:r>
            <a:r>
              <a:rPr lang="bs-Latn-BA" dirty="0"/>
              <a:t>davao opis tog odnosa </a:t>
            </a:r>
            <a:r>
              <a:rPr lang="bs-Latn-BA" dirty="0" smtClean="0"/>
              <a:t>izlažući </a:t>
            </a:r>
            <a:r>
              <a:rPr lang="bs-Latn-BA" dirty="0"/>
              <a:t>faktičke činjenice.</a:t>
            </a:r>
          </a:p>
        </p:txBody>
      </p:sp>
    </p:spTree>
    <p:extLst>
      <p:ext uri="{BB962C8B-B14F-4D97-AF65-F5344CB8AC3E}">
        <p14:creationId xmlns:p14="http://schemas.microsoft.com/office/powerpoint/2010/main" val="24552706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/>
              <a:t>Drugo ovlaštenje, </a:t>
            </a:r>
            <a:r>
              <a:rPr lang="bs-Latn-BA" i="1" dirty="0"/>
              <a:t>actionem denegare</a:t>
            </a:r>
            <a:r>
              <a:rPr lang="bs-Latn-BA" dirty="0"/>
              <a:t>, predstavlja pretorovu ovlast da nekoj stranci uskrati neku legis akciju, čiju upotrebu civilno pravo dozvoljava. </a:t>
            </a:r>
            <a:endParaRPr lang="bs-Latn-BA" dirty="0" smtClean="0"/>
          </a:p>
          <a:p>
            <a:r>
              <a:rPr lang="bs-Latn-BA" dirty="0" smtClean="0"/>
              <a:t>Obično </a:t>
            </a:r>
            <a:r>
              <a:rPr lang="bs-Latn-BA" dirty="0"/>
              <a:t>je odbacuje stavljanjem nekog prigovora na tu </a:t>
            </a:r>
            <a:r>
              <a:rPr lang="bs-Latn-BA" dirty="0" smtClean="0"/>
              <a:t>tužbu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Pošto </a:t>
            </a:r>
            <a:r>
              <a:rPr lang="bs-Latn-BA" dirty="0"/>
              <a:t>se radi o pokušaju zaštite nekog već u praksi </a:t>
            </a:r>
            <a:r>
              <a:rPr lang="bs-Latn-BA" dirty="0" smtClean="0"/>
              <a:t>prevaziđenog </a:t>
            </a:r>
            <a:r>
              <a:rPr lang="bs-Latn-BA" dirty="0"/>
              <a:t>pravnog odnosa, na ovaj način stvaran je tzv</a:t>
            </a:r>
            <a:r>
              <a:rPr lang="bs-Latn-BA" dirty="0" smtClean="0"/>
              <a:t>. duplicitet </a:t>
            </a:r>
            <a:r>
              <a:rPr lang="bs-Latn-BA" dirty="0"/>
              <a:t>pravnih rješenja.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praksi istovremeno egzistiraju rješenja koja daje civilno pravo i novonastala pretorska rješenja, a pravni razvoj i tok će ići u pravcu prihvatanja pretorskih rješenja. </a:t>
            </a:r>
          </a:p>
        </p:txBody>
      </p:sp>
    </p:spTree>
    <p:extLst>
      <p:ext uri="{BB962C8B-B14F-4D97-AF65-F5344CB8AC3E}">
        <p14:creationId xmlns:p14="http://schemas.microsoft.com/office/powerpoint/2010/main" val="2344088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IZVORI RIMSKOG PRAVA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bs-Latn-BA" dirty="0"/>
              <a:t>U nauci se razlikuju izvori prava u materijalnom i u formalnom smislu. </a:t>
            </a:r>
          </a:p>
          <a:p>
            <a:r>
              <a:rPr lang="bs-Latn-BA" dirty="0"/>
              <a:t>Izvori prava u materijalnom smislu su faktori koji stvaraju pravo</a:t>
            </a:r>
            <a:r>
              <a:rPr lang="bs-Latn-BA" dirty="0" smtClean="0"/>
              <a:t>, odnosno </a:t>
            </a:r>
            <a:r>
              <a:rPr lang="bs-Latn-BA" dirty="0"/>
              <a:t>akti kojima ti faktori stvaraju pravo.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rimskom pravu kao izvori prava u materijalnom smislu </a:t>
            </a:r>
            <a:r>
              <a:rPr lang="bs-Latn-BA" dirty="0" smtClean="0"/>
              <a:t>služili </a:t>
            </a:r>
            <a:r>
              <a:rPr lang="bs-Latn-BA" dirty="0"/>
              <a:t>su: običajno pravo, zakoni, magistarski edikti, djelatnost pravnika (jurisprudencija), </a:t>
            </a:r>
            <a:r>
              <a:rPr lang="bs-Latn-BA" i="1" dirty="0" smtClean="0"/>
              <a:t>senatus-consulta</a:t>
            </a:r>
            <a:r>
              <a:rPr lang="bs-Latn-BA" dirty="0" smtClean="0"/>
              <a:t> </a:t>
            </a:r>
            <a:r>
              <a:rPr lang="bs-Latn-BA" dirty="0"/>
              <a:t>i carske konstitucije.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5868311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/>
              <a:t>Po nalogu cara Hadrijana, oko 130.godine n.e. redigiran je stalni i jedinstveni tekst pretorskog edikta </a:t>
            </a:r>
            <a:r>
              <a:rPr lang="bs-Latn-BA" i="1" dirty="0"/>
              <a:t>edictum perpetuum </a:t>
            </a:r>
            <a:r>
              <a:rPr lang="bs-Latn-BA" dirty="0"/>
              <a:t>(trajni edikt), čiju redakciju je izvršio čuveni pravnik tog doba Salvius Iulianus. </a:t>
            </a:r>
            <a:endParaRPr lang="bs-Latn-BA" dirty="0" smtClean="0"/>
          </a:p>
          <a:p>
            <a:r>
              <a:rPr lang="bs-Latn-BA" dirty="0" smtClean="0"/>
              <a:t>Na </a:t>
            </a:r>
            <a:r>
              <a:rPr lang="bs-Latn-BA" dirty="0"/>
              <a:t>prijedlog cara prihvaćen je u Senatu, te su svi pretori ubuduće mogli objavljivati edikte samo sa tako </a:t>
            </a:r>
            <a:r>
              <a:rPr lang="bs-Latn-BA" dirty="0" smtClean="0"/>
              <a:t>utvrđenim </a:t>
            </a:r>
            <a:r>
              <a:rPr lang="bs-Latn-BA" dirty="0"/>
              <a:t>sadrţajem, a sve nejasnoće, dopune i promjene rješavao je samo car. </a:t>
            </a:r>
            <a:endParaRPr lang="bs-Latn-BA" dirty="0" smtClean="0"/>
          </a:p>
          <a:p>
            <a:r>
              <a:rPr lang="bs-Latn-BA" dirty="0" smtClean="0"/>
              <a:t>Donošenjem </a:t>
            </a:r>
            <a:r>
              <a:rPr lang="bs-Latn-BA" dirty="0"/>
              <a:t>stalnog edikta prestaje sloboda pretorskog stvaranja, što za posljedicu ima opadanje kvaliteta pravnih rješenja u kasnijem periodu razvoja rimskog prava. </a:t>
            </a:r>
          </a:p>
        </p:txBody>
      </p:sp>
    </p:spTree>
    <p:extLst>
      <p:ext uri="{BB962C8B-B14F-4D97-AF65-F5344CB8AC3E}">
        <p14:creationId xmlns:p14="http://schemas.microsoft.com/office/powerpoint/2010/main" val="3576486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10000"/>
          </a:bodyPr>
          <a:lstStyle/>
          <a:p>
            <a:r>
              <a:rPr lang="bs-Latn-BA" dirty="0"/>
              <a:t>Pod izvorima prava u formalnom smislu podrazumijevaju se sve one pojave iz kojih moţemo crpiti poznavanje nekog prava. </a:t>
            </a:r>
            <a:endParaRPr lang="bs-Latn-BA" dirty="0" smtClean="0"/>
          </a:p>
          <a:p>
            <a:r>
              <a:rPr lang="bs-Latn-BA" dirty="0" smtClean="0"/>
              <a:t>To </a:t>
            </a:r>
            <a:r>
              <a:rPr lang="bs-Latn-BA" dirty="0"/>
              <a:t>su prvenstveno pisana djela rimskih pravnika (npr</a:t>
            </a:r>
            <a:r>
              <a:rPr lang="bs-Latn-BA" dirty="0" smtClean="0"/>
              <a:t>. Gajeve </a:t>
            </a:r>
            <a:r>
              <a:rPr lang="bs-Latn-BA" dirty="0"/>
              <a:t>institucije i Justinijanova kodifikacija), </a:t>
            </a:r>
            <a:r>
              <a:rPr lang="bs-Latn-BA" dirty="0" smtClean="0"/>
              <a:t>djela </a:t>
            </a:r>
            <a:r>
              <a:rPr lang="bs-Latn-BA" dirty="0"/>
              <a:t>različitih nepravnih pisaca (historičara, rimskih govornika itd). </a:t>
            </a:r>
            <a:endParaRPr lang="bs-Latn-BA" dirty="0" smtClean="0"/>
          </a:p>
          <a:p>
            <a:r>
              <a:rPr lang="bs-Latn-BA" dirty="0" smtClean="0"/>
              <a:t>Važan </a:t>
            </a:r>
            <a:r>
              <a:rPr lang="bs-Latn-BA" dirty="0"/>
              <a:t>izvor su i pravni spomenici, odnosno tekstovi zakona, </a:t>
            </a:r>
            <a:r>
              <a:rPr lang="bs-Latn-BA" dirty="0" smtClean="0"/>
              <a:t>senatus-consulta </a:t>
            </a:r>
            <a:r>
              <a:rPr lang="bs-Latn-BA" dirty="0"/>
              <a:t>i magistarskih edikata, te isprava o različitim pravnim poslovima (ugovori, oporuke, presude itd). </a:t>
            </a:r>
          </a:p>
        </p:txBody>
      </p:sp>
    </p:spTree>
    <p:extLst>
      <p:ext uri="{BB962C8B-B14F-4D97-AF65-F5344CB8AC3E}">
        <p14:creationId xmlns:p14="http://schemas.microsoft.com/office/powerpoint/2010/main" val="3737531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bs-Latn-BA" dirty="0"/>
              <a:t>Kako je prethodno rečeno, prva faza u razvoju rimskog prava je faza civilnog prava (ius civile). </a:t>
            </a:r>
            <a:endParaRPr lang="bs-Latn-BA" dirty="0" smtClean="0"/>
          </a:p>
          <a:p>
            <a:r>
              <a:rPr lang="bs-Latn-BA" dirty="0" smtClean="0"/>
              <a:t>Odgovara </a:t>
            </a:r>
            <a:r>
              <a:rPr lang="bs-Latn-BA" dirty="0"/>
              <a:t>periodu kraljevstva i rane republike. Izvori prava u ovoj fazi bili su običajno pravo i Zakonik XII ploča. </a:t>
            </a:r>
          </a:p>
        </p:txBody>
      </p:sp>
    </p:spTree>
    <p:extLst>
      <p:ext uri="{BB962C8B-B14F-4D97-AF65-F5344CB8AC3E}">
        <p14:creationId xmlns:p14="http://schemas.microsoft.com/office/powerpoint/2010/main" val="1468273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lnSpcReduction="10000"/>
          </a:bodyPr>
          <a:lstStyle/>
          <a:p>
            <a:r>
              <a:rPr lang="bs-Latn-BA" dirty="0"/>
              <a:t>Periodu kasne republike odgovara pretorsko ili honorarno pravo (</a:t>
            </a:r>
            <a:r>
              <a:rPr lang="bs-Latn-BA" i="1" dirty="0"/>
              <a:t>ius honorarium</a:t>
            </a:r>
            <a:r>
              <a:rPr lang="bs-Latn-BA" dirty="0"/>
              <a:t>).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doba republike zakone su donosile centurijatske i tributske narodne skupštine</a:t>
            </a:r>
            <a:r>
              <a:rPr lang="bs-Latn-BA" dirty="0" smtClean="0"/>
              <a:t>.</a:t>
            </a:r>
          </a:p>
          <a:p>
            <a:r>
              <a:rPr lang="bs-Latn-BA" dirty="0" smtClean="0"/>
              <a:t> </a:t>
            </a:r>
            <a:r>
              <a:rPr lang="bs-Latn-BA" dirty="0"/>
              <a:t>Zakon izglasan u narodnim skupštinama zvao se </a:t>
            </a:r>
            <a:r>
              <a:rPr lang="bs-Latn-BA" i="1" dirty="0"/>
              <a:t>lex</a:t>
            </a:r>
            <a:r>
              <a:rPr lang="bs-Latn-BA" dirty="0"/>
              <a:t>, a zakoni koje su donosili samo plebejci u plebejskim skupštinama zvali su se plebisciti</a:t>
            </a:r>
            <a:r>
              <a:rPr lang="bs-Latn-BA" dirty="0" smtClean="0"/>
              <a:t>.</a:t>
            </a:r>
          </a:p>
          <a:p>
            <a:r>
              <a:rPr lang="bs-Latn-BA" dirty="0" smtClean="0"/>
              <a:t> </a:t>
            </a:r>
            <a:r>
              <a:rPr lang="bs-Latn-BA" dirty="0"/>
              <a:t>U ovom periodu uz </a:t>
            </a:r>
            <a:r>
              <a:rPr lang="bs-Latn-BA" i="1" dirty="0"/>
              <a:t>ius civile </a:t>
            </a:r>
            <a:r>
              <a:rPr lang="bs-Latn-BA" dirty="0"/>
              <a:t>počinje se stvarati </a:t>
            </a:r>
            <a:r>
              <a:rPr lang="bs-Latn-BA" i="1" dirty="0"/>
              <a:t>ius honorarium</a:t>
            </a:r>
            <a:r>
              <a:rPr lang="bs-Latn-BA" dirty="0"/>
              <a:t>, a kao izvor prava javljaju se pretorski edikti i djelatnost pravnika kroz </a:t>
            </a:r>
            <a:r>
              <a:rPr lang="bs-Latn-BA" i="1" dirty="0"/>
              <a:t>respondere, cavere i agere</a:t>
            </a:r>
            <a:r>
              <a:rPr lang="bs-Latn-BA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41365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/>
              <a:t>Rimsko </a:t>
            </a:r>
            <a:r>
              <a:rPr lang="bs-Latn-BA" dirty="0" smtClean="0"/>
              <a:t>klasično </a:t>
            </a:r>
            <a:r>
              <a:rPr lang="bs-Latn-BA" dirty="0"/>
              <a:t>pravo – </a:t>
            </a:r>
            <a:r>
              <a:rPr lang="bs-Latn-BA" dirty="0" smtClean="0"/>
              <a:t>klasična </a:t>
            </a:r>
            <a:r>
              <a:rPr lang="bs-Latn-BA" dirty="0"/>
              <a:t>jurisprudencija odgovara periodu principata. </a:t>
            </a:r>
            <a:endParaRPr lang="bs-Latn-BA" dirty="0" smtClean="0"/>
          </a:p>
          <a:p>
            <a:r>
              <a:rPr lang="bs-Latn-BA" dirty="0" smtClean="0"/>
              <a:t>Izvori </a:t>
            </a:r>
            <a:r>
              <a:rPr lang="bs-Latn-BA" dirty="0"/>
              <a:t>prava </a:t>
            </a:r>
            <a:r>
              <a:rPr lang="bs-Latn-BA" dirty="0" smtClean="0"/>
              <a:t>su:</a:t>
            </a:r>
          </a:p>
          <a:p>
            <a:r>
              <a:rPr lang="bs-Latn-BA" dirty="0" smtClean="0"/>
              <a:t> običajno </a:t>
            </a:r>
            <a:r>
              <a:rPr lang="bs-Latn-BA" dirty="0"/>
              <a:t>pravo, </a:t>
            </a:r>
            <a:endParaRPr lang="bs-Latn-BA" dirty="0" smtClean="0"/>
          </a:p>
          <a:p>
            <a:r>
              <a:rPr lang="bs-Latn-BA" dirty="0" smtClean="0"/>
              <a:t>zakoni</a:t>
            </a:r>
            <a:r>
              <a:rPr lang="bs-Latn-BA" dirty="0"/>
              <a:t>, </a:t>
            </a:r>
            <a:endParaRPr lang="bs-Latn-BA" dirty="0" smtClean="0"/>
          </a:p>
          <a:p>
            <a:r>
              <a:rPr lang="bs-Latn-BA" dirty="0" smtClean="0"/>
              <a:t>pretorski </a:t>
            </a:r>
            <a:r>
              <a:rPr lang="bs-Latn-BA" dirty="0"/>
              <a:t>edikti, </a:t>
            </a:r>
            <a:endParaRPr lang="bs-Latn-BA" dirty="0" smtClean="0"/>
          </a:p>
          <a:p>
            <a:r>
              <a:rPr lang="bs-Latn-BA" i="1" dirty="0" smtClean="0"/>
              <a:t>senatus </a:t>
            </a:r>
            <a:r>
              <a:rPr lang="bs-Latn-BA" i="1" dirty="0"/>
              <a:t>consulta </a:t>
            </a:r>
            <a:r>
              <a:rPr lang="bs-Latn-BA" dirty="0"/>
              <a:t>(zakonodavna djelatnost prešla je sa narodnih skupština na Senat, a zbog jakog uticaja princepsa </a:t>
            </a:r>
            <a:r>
              <a:rPr lang="bs-Latn-BA" i="1" dirty="0"/>
              <a:t>senatus consulta</a:t>
            </a:r>
            <a:r>
              <a:rPr lang="bs-Latn-BA" dirty="0"/>
              <a:t> ustvari postaju carski zakoni koji su se objavljivali u Senatu</a:t>
            </a:r>
            <a:r>
              <a:rPr lang="bs-Latn-BA" dirty="0" smtClean="0"/>
              <a:t>),</a:t>
            </a:r>
          </a:p>
          <a:p>
            <a:r>
              <a:rPr lang="bs-Latn-BA" dirty="0" smtClean="0"/>
              <a:t> </a:t>
            </a:r>
            <a:r>
              <a:rPr lang="bs-Latn-BA" dirty="0"/>
              <a:t>constitutiones principum (carske konstitucije), </a:t>
            </a:r>
            <a:r>
              <a:rPr lang="bs-Latn-BA" dirty="0" smtClean="0"/>
              <a:t>te</a:t>
            </a:r>
          </a:p>
          <a:p>
            <a:r>
              <a:rPr lang="bs-Latn-BA" dirty="0" smtClean="0"/>
              <a:t> </a:t>
            </a:r>
            <a:r>
              <a:rPr lang="bs-Latn-BA" dirty="0"/>
              <a:t>jurisprudencija. </a:t>
            </a:r>
          </a:p>
        </p:txBody>
      </p:sp>
    </p:spTree>
    <p:extLst>
      <p:ext uri="{BB962C8B-B14F-4D97-AF65-F5344CB8AC3E}">
        <p14:creationId xmlns:p14="http://schemas.microsoft.com/office/powerpoint/2010/main" val="3546698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 smtClean="0"/>
              <a:t>Postklasično </a:t>
            </a:r>
            <a:r>
              <a:rPr lang="bs-Latn-BA" dirty="0"/>
              <a:t>– vulgarno rimsko pravo odgovara periodu dominata. </a:t>
            </a:r>
            <a:endParaRPr lang="bs-Latn-BA" dirty="0" smtClean="0"/>
          </a:p>
          <a:p>
            <a:r>
              <a:rPr lang="bs-Latn-BA" dirty="0" smtClean="0"/>
              <a:t>Car </a:t>
            </a:r>
            <a:r>
              <a:rPr lang="bs-Latn-BA" dirty="0"/>
              <a:t>je postao jedinim zakonodavcem. </a:t>
            </a:r>
            <a:endParaRPr lang="bs-Latn-BA" dirty="0" smtClean="0"/>
          </a:p>
          <a:p>
            <a:r>
              <a:rPr lang="bs-Latn-BA" dirty="0" smtClean="0"/>
              <a:t>Za </a:t>
            </a:r>
            <a:r>
              <a:rPr lang="bs-Latn-BA" dirty="0"/>
              <a:t>potrebe postklasične prakse nastajale su različite zbirke sastavljene iz djela klasičnih pravnika (</a:t>
            </a:r>
            <a:r>
              <a:rPr lang="bs-Latn-BA" i="1" dirty="0"/>
              <a:t>ius</a:t>
            </a:r>
            <a:r>
              <a:rPr lang="bs-Latn-BA" dirty="0"/>
              <a:t>) ili carskih konstitucija (</a:t>
            </a:r>
            <a:r>
              <a:rPr lang="bs-Latn-BA" i="1" dirty="0"/>
              <a:t>leges</a:t>
            </a:r>
            <a:r>
              <a:rPr lang="bs-Latn-BA" dirty="0"/>
              <a:t>). </a:t>
            </a:r>
            <a:endParaRPr lang="bs-Latn-BA" dirty="0" smtClean="0"/>
          </a:p>
          <a:p>
            <a:r>
              <a:rPr lang="bs-Latn-BA" dirty="0" smtClean="0"/>
              <a:t>Prije </a:t>
            </a:r>
            <a:r>
              <a:rPr lang="bs-Latn-BA" dirty="0"/>
              <a:t>Justinijanove </a:t>
            </a:r>
            <a:r>
              <a:rPr lang="bs-Latn-BA" dirty="0" smtClean="0"/>
              <a:t>kodifikacije </a:t>
            </a:r>
            <a:r>
              <a:rPr lang="bs-Latn-BA" dirty="0"/>
              <a:t>nastale su 3 zbirke carskih konstitucija – 2 privatne i 1 </a:t>
            </a:r>
            <a:r>
              <a:rPr lang="bs-Latn-BA" dirty="0" smtClean="0"/>
              <a:t>službena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Privatne </a:t>
            </a:r>
            <a:r>
              <a:rPr lang="bs-Latn-BA" dirty="0"/>
              <a:t>su bile Codex Gregorianus iz 291.g. </a:t>
            </a:r>
            <a:r>
              <a:rPr lang="bs-Latn-BA" dirty="0" smtClean="0"/>
              <a:t>n. e</a:t>
            </a:r>
            <a:r>
              <a:rPr lang="bs-Latn-BA" dirty="0"/>
              <a:t>. (</a:t>
            </a:r>
            <a:r>
              <a:rPr lang="bs-Latn-BA" dirty="0" smtClean="0"/>
              <a:t>sadrži </a:t>
            </a:r>
            <a:r>
              <a:rPr lang="bs-Latn-BA" dirty="0"/>
              <a:t>konstitucije od Hadrijana do Dioklecijana) i Codex Hermogenianus iz 295.g. n.e. (dodatak prvoj). </a:t>
            </a:r>
          </a:p>
        </p:txBody>
      </p:sp>
    </p:spTree>
    <p:extLst>
      <p:ext uri="{BB962C8B-B14F-4D97-AF65-F5344CB8AC3E}">
        <p14:creationId xmlns:p14="http://schemas.microsoft.com/office/powerpoint/2010/main" val="2657795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 lnSpcReduction="20000"/>
          </a:bodyPr>
          <a:lstStyle/>
          <a:p>
            <a:endParaRPr lang="bs-Latn-BA" dirty="0"/>
          </a:p>
          <a:p>
            <a:r>
              <a:rPr lang="bs-Latn-BA" dirty="0"/>
              <a:t>Prva </a:t>
            </a:r>
            <a:r>
              <a:rPr lang="bs-Latn-BA" dirty="0" smtClean="0"/>
              <a:t>službena </a:t>
            </a:r>
            <a:r>
              <a:rPr lang="bs-Latn-BA" dirty="0"/>
              <a:t>zbirka carskih konstitucija bila je Codex Theodosianus iz 438</a:t>
            </a:r>
            <a:r>
              <a:rPr lang="bs-Latn-BA" dirty="0" smtClean="0"/>
              <a:t>. g</a:t>
            </a:r>
            <a:r>
              <a:rPr lang="bs-Latn-BA" dirty="0"/>
              <a:t>, sačinjena po nalogu Teodosija II, a </a:t>
            </a:r>
            <a:r>
              <a:rPr lang="bs-Latn-BA" dirty="0" smtClean="0"/>
              <a:t>sadrži </a:t>
            </a:r>
            <a:r>
              <a:rPr lang="bs-Latn-BA" dirty="0"/>
              <a:t>konstitucije od Konstantina nadalje. </a:t>
            </a:r>
            <a:endParaRPr lang="bs-Latn-BA" dirty="0" smtClean="0"/>
          </a:p>
          <a:p>
            <a:r>
              <a:rPr lang="bs-Latn-BA" dirty="0" smtClean="0"/>
              <a:t>Dijeli </a:t>
            </a:r>
            <a:r>
              <a:rPr lang="bs-Latn-BA" dirty="0"/>
              <a:t>se na 16 knjiga.</a:t>
            </a:r>
          </a:p>
          <a:p>
            <a:r>
              <a:rPr lang="bs-Latn-BA" dirty="0"/>
              <a:t>Iz ovog perioda poznato je nekoliko zbirki koje </a:t>
            </a:r>
            <a:r>
              <a:rPr lang="bs-Latn-BA" dirty="0" smtClean="0"/>
              <a:t>sadrže </a:t>
            </a:r>
            <a:r>
              <a:rPr lang="bs-Latn-BA" dirty="0"/>
              <a:t>i </a:t>
            </a:r>
            <a:r>
              <a:rPr lang="bs-Latn-BA" i="1" dirty="0"/>
              <a:t>ius</a:t>
            </a:r>
            <a:r>
              <a:rPr lang="bs-Latn-BA" dirty="0"/>
              <a:t> i </a:t>
            </a:r>
            <a:r>
              <a:rPr lang="bs-Latn-BA" i="1" dirty="0"/>
              <a:t>leges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Tu </a:t>
            </a:r>
            <a:r>
              <a:rPr lang="bs-Latn-BA" dirty="0"/>
              <a:t>spadaju </a:t>
            </a:r>
            <a:r>
              <a:rPr lang="bs-Latn-BA" i="1" dirty="0"/>
              <a:t>Fragmenta Vaticana</a:t>
            </a:r>
            <a:r>
              <a:rPr lang="bs-Latn-BA" dirty="0"/>
              <a:t>, otkrivena 1821</a:t>
            </a:r>
            <a:r>
              <a:rPr lang="bs-Latn-BA" dirty="0" smtClean="0"/>
              <a:t>. godine </a:t>
            </a:r>
            <a:r>
              <a:rPr lang="bs-Latn-BA" dirty="0"/>
              <a:t>u Vatikanskoj biblioteci, zatim </a:t>
            </a:r>
            <a:r>
              <a:rPr lang="bs-Latn-BA" i="1" dirty="0"/>
              <a:t>Collatio legum Mosaicarum et Romanarum </a:t>
            </a:r>
            <a:r>
              <a:rPr lang="bs-Latn-BA" dirty="0"/>
              <a:t>u kojoj se Mojsijevo zakonodavstvo </a:t>
            </a:r>
            <a:r>
              <a:rPr lang="bs-Latn-BA" dirty="0" smtClean="0"/>
              <a:t>upoređuje </a:t>
            </a:r>
            <a:r>
              <a:rPr lang="bs-Latn-BA" dirty="0"/>
              <a:t>sa rimskim pravom.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7104814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dirty="0"/>
              <a:t/>
            </a:r>
            <a:br>
              <a:rPr lang="bs-Latn-BA" dirty="0"/>
            </a:br>
            <a:r>
              <a:rPr lang="bs-Latn-BA" dirty="0"/>
              <a:t>ZAKON XII </a:t>
            </a:r>
            <a:r>
              <a:rPr lang="bs-Latn-BA" dirty="0" smtClean="0"/>
              <a:t>PLOČA </a:t>
            </a:r>
            <a:r>
              <a:rPr lang="bs-Latn-BA" dirty="0"/>
              <a:t/>
            </a:r>
            <a:br>
              <a:rPr lang="bs-Latn-BA" dirty="0"/>
            </a:b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bs-Latn-BA" dirty="0"/>
              <a:t>Za prvi period razvoja rimske </a:t>
            </a:r>
            <a:r>
              <a:rPr lang="bs-Latn-BA" dirty="0" smtClean="0"/>
              <a:t>države </a:t>
            </a:r>
            <a:r>
              <a:rPr lang="bs-Latn-BA" dirty="0"/>
              <a:t>karakteristična je uska povezanost pravnih pravila (</a:t>
            </a:r>
            <a:r>
              <a:rPr lang="bs-Latn-BA" i="1" dirty="0"/>
              <a:t>ius</a:t>
            </a:r>
            <a:r>
              <a:rPr lang="bs-Latn-BA" dirty="0"/>
              <a:t>) sa vjerskim pravilima (</a:t>
            </a:r>
            <a:r>
              <a:rPr lang="bs-Latn-BA" i="1" dirty="0"/>
              <a:t>fas</a:t>
            </a:r>
            <a:r>
              <a:rPr lang="bs-Latn-BA" dirty="0" smtClean="0"/>
              <a:t>).</a:t>
            </a:r>
          </a:p>
          <a:p>
            <a:r>
              <a:rPr lang="bs-Latn-BA" dirty="0" smtClean="0"/>
              <a:t> </a:t>
            </a:r>
            <a:r>
              <a:rPr lang="bs-Latn-BA" dirty="0"/>
              <a:t>Pravo primjenjuju i tumače sveštenici – pontifici, pa se za pravo ovog perioda upotrebljava termin pontifikalno pravo</a:t>
            </a:r>
            <a:r>
              <a:rPr lang="bs-Latn-BA" dirty="0" smtClean="0"/>
              <a:t>.</a:t>
            </a:r>
          </a:p>
          <a:p>
            <a:r>
              <a:rPr lang="bs-Latn-BA" dirty="0" smtClean="0"/>
              <a:t> </a:t>
            </a:r>
            <a:r>
              <a:rPr lang="bs-Latn-BA" dirty="0"/>
              <a:t>Sveštenici su zloupotrebljavali svoj monopol na tumačenje i primjenu prava, vršeći različite oblike šikaniranja i različito postupajući u istim pravnim situacijama. </a:t>
            </a:r>
            <a:endParaRPr lang="bs-Latn-BA" dirty="0" smtClean="0"/>
          </a:p>
          <a:p>
            <a:r>
              <a:rPr lang="bs-Latn-BA" dirty="0"/>
              <a:t>Ž</a:t>
            </a:r>
            <a:r>
              <a:rPr lang="bs-Latn-BA" dirty="0" smtClean="0"/>
              <a:t>rtva </a:t>
            </a:r>
            <a:r>
              <a:rPr lang="bs-Latn-BA" dirty="0"/>
              <a:t>ovih zloupotreba bili su plebejci, čiji najprioritetniji zadatak političke borbe postaje objavljivanje prava, odnosno njegova dostupnost svim članovima društva. </a:t>
            </a:r>
            <a:endParaRPr lang="bs-Latn-BA" dirty="0" smtClean="0"/>
          </a:p>
          <a:p>
            <a:r>
              <a:rPr lang="bs-Latn-BA" dirty="0" smtClean="0"/>
              <a:t>Taj </a:t>
            </a:r>
            <a:r>
              <a:rPr lang="bs-Latn-BA" dirty="0"/>
              <a:t>cilj ostvaren je donošenjem Zakona XII ploča (</a:t>
            </a:r>
            <a:r>
              <a:rPr lang="bs-Latn-BA" i="1" dirty="0"/>
              <a:t>lex duodecim tabularum</a:t>
            </a:r>
            <a:r>
              <a:rPr lang="bs-Latn-BA" dirty="0"/>
              <a:t>), koji predstavlja prvu kodifikaciju u rimskoj pravnoj </a:t>
            </a:r>
            <a:r>
              <a:rPr lang="bs-Latn-BA" dirty="0" smtClean="0"/>
              <a:t>historiji. 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8449606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775</TotalTime>
  <Words>1672</Words>
  <Application>Microsoft Office PowerPoint</Application>
  <PresentationFormat>On-screen Show (4:3)</PresentationFormat>
  <Paragraphs>96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Institucije rimskog prava I</vt:lpstr>
      <vt:lpstr>IZVORI RIMSKOG PRAVA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ZAKON XII PLOČA  </vt:lpstr>
      <vt:lpstr>PowerPoint Presentation</vt:lpstr>
      <vt:lpstr>PowerPoint Presentation</vt:lpstr>
      <vt:lpstr>PowerPoint Presentation</vt:lpstr>
      <vt:lpstr>PowerPoint Presentation</vt:lpstr>
      <vt:lpstr>IUS HONORARIUM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Institucije rimskog prava I</dc:title>
  <dc:creator>PFK2</dc:creator>
  <cp:lastModifiedBy>Benjamina Londrc</cp:lastModifiedBy>
  <cp:revision>49</cp:revision>
  <dcterms:created xsi:type="dcterms:W3CDTF">2006-08-16T00:00:00Z</dcterms:created>
  <dcterms:modified xsi:type="dcterms:W3CDTF">2017-10-24T16:26:45Z</dcterms:modified>
</cp:coreProperties>
</file>