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307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87" r:id="rId21"/>
    <p:sldId id="288" r:id="rId22"/>
    <p:sldId id="289" r:id="rId23"/>
    <p:sldId id="291" r:id="rId24"/>
    <p:sldId id="292" r:id="rId25"/>
    <p:sldId id="290" r:id="rId26"/>
    <p:sldId id="293" r:id="rId27"/>
    <p:sldId id="294" r:id="rId28"/>
    <p:sldId id="295" r:id="rId29"/>
    <p:sldId id="296" r:id="rId30"/>
    <p:sldId id="297" r:id="rId31"/>
    <p:sldId id="298" r:id="rId32"/>
    <p:sldId id="299" r:id="rId33"/>
    <p:sldId id="300" r:id="rId34"/>
    <p:sldId id="301" r:id="rId35"/>
    <p:sldId id="302" r:id="rId36"/>
    <p:sldId id="303" r:id="rId37"/>
    <p:sldId id="304" r:id="rId38"/>
    <p:sldId id="305" r:id="rId39"/>
    <p:sldId id="306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54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naslo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 bwMode="auto">
          <a:xfrm>
            <a:off x="0" y="-3175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31" y="1449146"/>
            <a:ext cx="7526338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8831" y="5280847"/>
            <a:ext cx="7526338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bs-Latn-BA" smtClean="0"/>
              <a:t>Kliknite da biste dodali stil podnaslova prototipa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967175-5A0A-4734-B52E-7AA94665F9F4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10/10/2017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60D11D2-1F31-4C12-822E-BF0BFE5001F1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51978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997" y="2222287"/>
            <a:ext cx="7524003" cy="3636510"/>
          </a:xfrm>
        </p:spPr>
        <p:txBody>
          <a:bodyPr/>
          <a:lstStyle/>
          <a:p>
            <a:pPr lvl="0"/>
            <a:r>
              <a:rPr lang="bs-Latn-BA" smtClean="0"/>
              <a:t>Kliknite da biste uredili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F1F544-B289-4D73-AD22-D0446E19DD14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10/10/2017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00E2EAE-4E9F-42BA-98F3-8C0AEF5F8368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2098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lo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/>
          <p:nvPr/>
        </p:nvSpPr>
        <p:spPr bwMode="auto">
          <a:xfrm>
            <a:off x="0" y="0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2951396"/>
            <a:ext cx="7526337" cy="1468800"/>
          </a:xfrm>
        </p:spPr>
        <p:txBody>
          <a:bodyPr/>
          <a:lstStyle>
            <a:lvl1pPr algn="r">
              <a:defRPr sz="4800" b="1" cap="none"/>
            </a:lvl1pPr>
          </a:lstStyle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4863" y="5281200"/>
            <a:ext cx="7526337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s-Latn-BA" smtClean="0"/>
              <a:t>Kliknite da biste uredili stilove teksta prototipa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9ABEE6-800B-4F28-A12E-1B3EE08AF779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10/10/2017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25FFD63-94C0-4496-B145-38AA81F8165F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4011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Naslov i 2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996" y="2222287"/>
            <a:ext cx="3670723" cy="3638763"/>
          </a:xfrm>
        </p:spPr>
        <p:txBody>
          <a:bodyPr/>
          <a:lstStyle/>
          <a:p>
            <a:pPr lvl="0"/>
            <a:r>
              <a:rPr lang="bs-Latn-BA" smtClean="0"/>
              <a:t>Kliknite da biste uredili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0" y="2222287"/>
            <a:ext cx="3670720" cy="3638763"/>
          </a:xfrm>
        </p:spPr>
        <p:txBody>
          <a:bodyPr/>
          <a:lstStyle/>
          <a:p>
            <a:pPr lvl="0"/>
            <a:r>
              <a:rPr lang="bs-Latn-BA" smtClean="0"/>
              <a:t>Kliknite da biste uredili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478326-3025-4234-B178-DFCC53C7DF8F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10/10/2017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9EBF754-6AC6-4916-9A66-5692EC7EF093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01265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6" y="2174875"/>
            <a:ext cx="367072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s-Latn-BA" smtClean="0"/>
              <a:t>Kliknite da biste uredili stilove teksta prototipa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9996" y="2751137"/>
            <a:ext cx="3687391" cy="3109913"/>
          </a:xfrm>
        </p:spPr>
        <p:txBody>
          <a:bodyPr anchor="t"/>
          <a:lstStyle/>
          <a:p>
            <a:pPr lvl="0"/>
            <a:r>
              <a:rPr lang="bs-Latn-BA" smtClean="0"/>
              <a:t>Kliknite da biste uredili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2174875"/>
            <a:ext cx="3670720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s-Latn-BA" smtClean="0"/>
              <a:t>Kliknite da biste uredili stilove teksta prototipa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751137"/>
            <a:ext cx="3670720" cy="3109913"/>
          </a:xfrm>
        </p:spPr>
        <p:txBody>
          <a:bodyPr anchor="t"/>
          <a:lstStyle/>
          <a:p>
            <a:pPr lvl="0"/>
            <a:r>
              <a:rPr lang="bs-Latn-BA" smtClean="0"/>
              <a:t>Kliknite da biste uredili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A24BEA-A85A-4144-8F88-CBDBC0382B6A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10/10/2017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2D9EAD6-1E76-4E86-9117-41D0F65F9F35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7696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69D637-47FE-4B4B-9004-799F4C53D8AE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10/10/2017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944F9BC-3391-47AC-BD6C-EBD18E1C291F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2938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4A27D-8F28-468B-95E0-C1D179CA01D8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10/10/2017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45D7B-BF5D-4160-99BF-C6E924B20FFE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64461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opisom sli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 noChangeAspect="1"/>
          </p:cNvSpPr>
          <p:nvPr/>
        </p:nvSpPr>
        <p:spPr bwMode="auto">
          <a:xfrm>
            <a:off x="804863" y="446086"/>
            <a:ext cx="2660650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46088"/>
            <a:ext cx="2660650" cy="1618396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4" y="446087"/>
            <a:ext cx="4689475" cy="5414963"/>
          </a:xfrm>
        </p:spPr>
        <p:txBody>
          <a:bodyPr/>
          <a:lstStyle/>
          <a:p>
            <a:pPr lvl="0"/>
            <a:r>
              <a:rPr lang="bs-Latn-BA" smtClean="0"/>
              <a:t>Kliknite da biste uredili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2260737"/>
            <a:ext cx="2660650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s-Latn-BA" smtClean="0"/>
              <a:t>Kliknite da biste uredili stilove teksta prototipa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B19C9-EBB5-46BC-890F-C003FCFA6A56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10/10/2017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B1E782F-9781-4DF3-AB4D-43B7C9F31909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600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opisom sli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996" y="727521"/>
            <a:ext cx="3501548" cy="1617163"/>
          </a:xfrm>
        </p:spPr>
        <p:txBody>
          <a:bodyPr>
            <a:normAutofit/>
          </a:bodyPr>
          <a:lstStyle>
            <a:lvl1pPr algn="l">
              <a:defRPr sz="2400" b="0"/>
            </a:lvl1pPr>
          </a:lstStyle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4573588" y="0"/>
            <a:ext cx="4570412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algn="ctr">
              <a:buFontTx/>
              <a:buNone/>
              <a:defRPr sz="1400"/>
            </a:lvl1pPr>
          </a:lstStyle>
          <a:p>
            <a:pPr lvl="0"/>
            <a:r>
              <a:rPr lang="bs-Latn-BA" noProof="0" smtClean="0"/>
              <a:t>Klinite na ikonu kako bi dodali sliku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9996" y="2344684"/>
            <a:ext cx="3501548" cy="3516365"/>
          </a:xfrm>
        </p:spPr>
        <p:txBody>
          <a:bodyPr anchor="t"/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s-Latn-BA" smtClean="0"/>
              <a:t>Kliknite da biste uredili stilove teksta prototipa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4"/>
          </p:nvPr>
        </p:nvSpPr>
        <p:spPr>
          <a:xfrm>
            <a:off x="2914650" y="6042025"/>
            <a:ext cx="7318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AE1A6B-88A7-4E2C-BBDA-C635C4B67FA0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10/10/2017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5"/>
          </p:nvPr>
        </p:nvSpPr>
        <p:spPr>
          <a:xfrm>
            <a:off x="442913" y="6042025"/>
            <a:ext cx="247173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3646488" y="5916613"/>
            <a:ext cx="796925" cy="490537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D489BF5-D702-4FF0-A8CF-548885A6BF32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7888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800600"/>
            <a:ext cx="7526337" cy="566738"/>
          </a:xfrm>
        </p:spPr>
        <p:txBody>
          <a:bodyPr>
            <a:normAutofit/>
          </a:bodyPr>
          <a:lstStyle>
            <a:lvl1pPr algn="l">
              <a:defRPr sz="2400" b="0"/>
            </a:lvl1pPr>
          </a:lstStyle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9144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</a:bodyPr>
          <a:lstStyle>
            <a:lvl1pPr marL="0" indent="0" algn="ctr">
              <a:buFontTx/>
              <a:buNone/>
              <a:defRPr sz="1600"/>
            </a:lvl1pPr>
          </a:lstStyle>
          <a:p>
            <a:pPr lvl="0"/>
            <a:r>
              <a:rPr lang="bs-Latn-BA" noProof="0" smtClean="0"/>
              <a:t>Klinite na ikonu kako bi dodali sliku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5367338"/>
            <a:ext cx="7526337" cy="493712"/>
          </a:xfrm>
        </p:spPr>
        <p:txBody>
          <a:bodyPr/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s-Latn-BA" smtClean="0"/>
              <a:t>Kliknite da biste uredili stilove teksta prototipa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DB720C-3788-45B2-862F-59038D2D2675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10/10/2017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D4D3F6-F2BD-4BF1-AF87-53A3F3727255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94283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 noChangeAspect="1"/>
          </p:cNvSpPr>
          <p:nvPr/>
        </p:nvSpPr>
        <p:spPr bwMode="auto">
          <a:xfrm>
            <a:off x="485107" y="1338479"/>
            <a:ext cx="4749312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573" y="1495525"/>
            <a:ext cx="4420380" cy="2645912"/>
          </a:xfrm>
        </p:spPr>
        <p:txBody>
          <a:bodyPr/>
          <a:lstStyle>
            <a:lvl1pPr algn="l">
              <a:defRPr sz="4200" b="1" cap="none"/>
            </a:lvl1pPr>
          </a:lstStyle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1226" y="4700702"/>
            <a:ext cx="4418727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s-Latn-BA" smtClean="0"/>
              <a:t>Kliknite da biste uredili stilove teksta prototipa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5398884" y="1338479"/>
            <a:ext cx="3302316" cy="4075464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bs-Latn-BA" smtClean="0"/>
              <a:t>Kliknite da biste uredili stilove teksta prototipa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6CD01-9B89-4E2B-B642-898A1EE3BD98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10/10/2017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EAEFDD9-09B6-4708-8E0B-FD85D249C474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8319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 noChangeAspect="1"/>
          </p:cNvSpPr>
          <p:nvPr/>
        </p:nvSpPr>
        <p:spPr bwMode="auto">
          <a:xfrm>
            <a:off x="855663" y="2286585"/>
            <a:ext cx="3671336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017816" y="2435956"/>
            <a:ext cx="328689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616450" y="2286000"/>
            <a:ext cx="3671888" cy="2300288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bs-Latn-BA" smtClean="0"/>
              <a:t>Kliknite da biste uredili stilove teksta prototipa</a:t>
            </a:r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E0C70-EF86-4579-8B5B-D19201429200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10/10/2017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15872F7-C3CB-422A-A318-E2A73A6C0558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604061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bs-Latn-BA" smtClean="0"/>
              <a:t>Kliknite da biste uredili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03CB0-FEBC-4E0B-A5DA-778D7C3952B2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10/10/2017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BEB5859-E87A-4633-B766-097205835AE3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490080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 noChangeAspect="1"/>
          </p:cNvSpPr>
          <p:nvPr/>
        </p:nvSpPr>
        <p:spPr bwMode="auto">
          <a:xfrm>
            <a:off x="5752238" y="446089"/>
            <a:ext cx="3391762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" name="AutoShape 4"/>
          <p:cNvSpPr>
            <a:spLocks noChangeAspect="1" noChangeArrowheads="1" noTextEdit="1"/>
          </p:cNvSpPr>
          <p:nvPr/>
        </p:nvSpPr>
        <p:spPr bwMode="auto">
          <a:xfrm>
            <a:off x="5233988" y="0"/>
            <a:ext cx="3910012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bs-Latn-BA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37655" y="586171"/>
            <a:ext cx="1701800" cy="5134798"/>
          </a:xfrm>
        </p:spPr>
        <p:txBody>
          <a:bodyPr vert="eaVert"/>
          <a:lstStyle/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4862" y="446089"/>
            <a:ext cx="4947376" cy="5414962"/>
          </a:xfrm>
        </p:spPr>
        <p:txBody>
          <a:bodyPr vert="eaVert" anchor="t"/>
          <a:lstStyle/>
          <a:p>
            <a:pPr lvl="0"/>
            <a:r>
              <a:rPr lang="bs-Latn-BA" smtClean="0"/>
              <a:t>Kliknite da biste uredili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64286-A0EC-4E7E-8810-BEB7DBFED578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10/10/2017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AC644A8-7292-4395-9D68-A0C7E22B306B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0820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9625" y="447675"/>
            <a:ext cx="7524750" cy="969963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625" y="2184400"/>
            <a:ext cx="7524750" cy="3675063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bs-Latn-BA" smtClean="0"/>
              <a:t>Kliknite da biste uredili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2913" y="6042025"/>
            <a:ext cx="6289675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1975" y="6042025"/>
            <a:ext cx="992188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2EAF300D-9D49-44D2-8137-51A948FC5EE2}" type="datetimeFigureOut">
              <a:rPr lang="en-US" altLang="sr-Latn-RS">
                <a:solidFill>
                  <a:prstClr val="white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10/10/2017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04163" y="5916613"/>
            <a:ext cx="796925" cy="490537"/>
          </a:xfrm>
          <a:prstGeom prst="rect">
            <a:avLst/>
          </a:prstGeom>
        </p:spPr>
        <p:txBody>
          <a:bodyPr vert="horz" wrap="square" lIns="91440" tIns="45720" rIns="91440" bIns="10800" numCol="1" anchor="b" anchorCtr="0" compatLnSpc="1">
            <a:prstTxWarp prst="textNoShape">
              <a:avLst/>
            </a:prstTxWarp>
          </a:bodyPr>
          <a:lstStyle>
            <a:lvl1pPr algn="r">
              <a:defRPr sz="2000" smtClean="0">
                <a:solidFill>
                  <a:schemeClr val="accent1"/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775D4145-689B-49D5-89B5-153A7034FFD9}" type="slidenum">
              <a:rPr lang="bs-Latn-BA" altLang="sr-Latn-RS">
                <a:solidFill>
                  <a:srgbClr val="DDDDDD"/>
                </a:solidFill>
                <a:cs typeface="Arial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10380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4000" b="1" kern="1200">
          <a:solidFill>
            <a:srgbClr val="FEFEFE"/>
          </a:solidFill>
          <a:latin typeface="+mj-lt"/>
          <a:ea typeface="Trebuchet MS" panose="020B0603020202020204" pitchFamily="34" charset="0"/>
          <a:cs typeface="Trebuchet M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EFEFE"/>
          </a:solidFill>
          <a:latin typeface="Arial Black" panose="020B0A04020102020204" pitchFamily="34" charset="0"/>
          <a:ea typeface="Trebuchet MS" panose="020B0603020202020204" pitchFamily="34" charset="0"/>
          <a:cs typeface="Trebuchet MS" panose="020B0603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EFEFE"/>
          </a:solidFill>
          <a:latin typeface="Arial Black" panose="020B0A04020102020204" pitchFamily="34" charset="0"/>
          <a:ea typeface="Trebuchet MS" panose="020B0603020202020204" pitchFamily="34" charset="0"/>
          <a:cs typeface="Trebuchet MS" panose="020B0603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EFEFE"/>
          </a:solidFill>
          <a:latin typeface="Arial Black" panose="020B0A04020102020204" pitchFamily="34" charset="0"/>
          <a:ea typeface="Trebuchet MS" panose="020B0603020202020204" pitchFamily="34" charset="0"/>
          <a:cs typeface="Trebuchet MS" panose="020B0603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EFEFE"/>
          </a:solidFill>
          <a:latin typeface="Arial Black" panose="020B0A04020102020204" pitchFamily="34" charset="0"/>
          <a:ea typeface="Trebuchet MS" panose="020B0603020202020204" pitchFamily="34" charset="0"/>
          <a:cs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ts val="600"/>
        </a:spcAft>
        <a:buClr>
          <a:schemeClr val="accent1"/>
        </a:buClr>
        <a:buFont typeface="Wingdings 2" pitchFamily="18" charset="2"/>
        <a:buChar char="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ts val="600"/>
        </a:spcAft>
        <a:buClr>
          <a:schemeClr val="accent1"/>
        </a:buClr>
        <a:buFont typeface="Wingdings 2" pitchFamily="18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ts val="600"/>
        </a:spcAft>
        <a:buClr>
          <a:schemeClr val="accent1"/>
        </a:buClr>
        <a:buFont typeface="Wingdings 2" pitchFamily="18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ts val="600"/>
        </a:spcAft>
        <a:buClr>
          <a:schemeClr val="accent1"/>
        </a:buClr>
        <a:buFont typeface="Wingdings 2" pitchFamily="18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ts val="600"/>
        </a:spcAft>
        <a:buClr>
          <a:schemeClr val="accent1"/>
        </a:buClr>
        <a:buFont typeface="Wingdings 2" pitchFamily="18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7950" y="1700213"/>
            <a:ext cx="9144000" cy="184467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bs-Latn-BA" altLang="sr-Latn-RS" smtClean="0">
                <a:solidFill>
                  <a:schemeClr val="tx1"/>
                </a:solidFill>
                <a:cs typeface="Trebuchet MS" pitchFamily="34" charset="0"/>
              </a:rPr>
              <a:t>Institucije rimskog prava I</a:t>
            </a:r>
            <a:endParaRPr lang="bs-Latn-BA" altLang="sr-Latn-RS" dirty="0" smtClean="0">
              <a:solidFill>
                <a:schemeClr val="tx1"/>
              </a:solidFill>
              <a:cs typeface="Trebuchet MS" pitchFamily="34" charset="0"/>
            </a:endParaRPr>
          </a:p>
        </p:txBody>
      </p:sp>
      <p:sp>
        <p:nvSpPr>
          <p:cNvPr id="3" name="Čuvar mjesta sadržaja 2"/>
          <p:cNvSpPr>
            <a:spLocks noGrp="1"/>
          </p:cNvSpPr>
          <p:nvPr>
            <p:ph idx="1"/>
          </p:nvPr>
        </p:nvSpPr>
        <p:spPr>
          <a:xfrm>
            <a:off x="809625" y="2924175"/>
            <a:ext cx="7650163" cy="3817938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FontTx/>
              <a:buNone/>
              <a:defRPr/>
            </a:pPr>
            <a:r>
              <a:rPr lang="bs-Latn-BA" altLang="sr-Latn-R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Prof. </a:t>
            </a:r>
            <a:r>
              <a:rPr lang="bs-Latn-BA" altLang="sr-Latn-RS" sz="28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dr. Omer Hamzić</a:t>
            </a:r>
          </a:p>
          <a:p>
            <a:pPr marL="0" indent="0" algn="ctr" fontAlgn="auto">
              <a:spcAft>
                <a:spcPts val="0"/>
              </a:spcAft>
              <a:buFontTx/>
              <a:buNone/>
              <a:defRPr/>
            </a:pPr>
            <a:r>
              <a:rPr lang="bs-Latn-BA" altLang="sr-Latn-RS" sz="28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Viši asistent </a:t>
            </a:r>
            <a:r>
              <a:rPr lang="bs-Latn-BA" altLang="sr-Latn-R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Benjamina </a:t>
            </a:r>
            <a:r>
              <a:rPr lang="bs-Latn-BA" altLang="sr-Latn-RS" sz="28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Londrc</a:t>
            </a:r>
            <a:r>
              <a:rPr lang="bs-Latn-BA" altLang="sr-Latn-R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MA</a:t>
            </a:r>
            <a:endParaRPr lang="bs-Latn-BA" altLang="sr-Latn-RS" sz="28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ctr" fontAlgn="auto">
              <a:spcAft>
                <a:spcPts val="0"/>
              </a:spcAft>
              <a:buFontTx/>
              <a:buNone/>
              <a:defRPr/>
            </a:pPr>
            <a:endParaRPr lang="bs-Latn-BA" altLang="sr-Latn-RS" sz="28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ctr" fontAlgn="auto">
              <a:spcAft>
                <a:spcPts val="0"/>
              </a:spcAft>
              <a:buFontTx/>
              <a:buNone/>
              <a:defRPr/>
            </a:pPr>
            <a:r>
              <a:rPr lang="bs-Latn-BA" altLang="sr-Latn-RS" sz="28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Kiseljak, </a:t>
            </a:r>
            <a:r>
              <a:rPr lang="bs-Latn-BA" altLang="sr-Latn-R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2017/18. </a:t>
            </a:r>
            <a:r>
              <a:rPr lang="bs-Latn-BA" altLang="sr-Latn-RS" sz="28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godine</a:t>
            </a:r>
            <a:endParaRPr lang="en-US" altLang="sr-Latn-RS" sz="28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31750"/>
            <a:ext cx="2017713" cy="178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9162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lnSpcReduction="10000"/>
          </a:bodyPr>
          <a:lstStyle/>
          <a:p>
            <a:endParaRPr lang="bs-Latn-BA" dirty="0"/>
          </a:p>
          <a:p>
            <a:r>
              <a:rPr lang="bs-Latn-BA" dirty="0"/>
              <a:t>Senat je bio treći organ vlasti. </a:t>
            </a:r>
            <a:endParaRPr lang="bs-Latn-BA" dirty="0" smtClean="0"/>
          </a:p>
          <a:p>
            <a:r>
              <a:rPr lang="bs-Latn-BA" dirty="0" smtClean="0"/>
              <a:t>Najvažniji </a:t>
            </a:r>
            <a:r>
              <a:rPr lang="bs-Latn-BA" dirty="0"/>
              <a:t>je politički organ u rimskoj historiji. </a:t>
            </a:r>
            <a:endParaRPr lang="bs-Latn-BA" dirty="0" smtClean="0"/>
          </a:p>
          <a:p>
            <a:r>
              <a:rPr lang="bs-Latn-BA" dirty="0" smtClean="0"/>
              <a:t>Postojao </a:t>
            </a:r>
            <a:r>
              <a:rPr lang="bs-Latn-BA" dirty="0"/>
              <a:t>je u svim periodima rimske </a:t>
            </a:r>
            <a:r>
              <a:rPr lang="bs-Latn-BA" dirty="0" smtClean="0"/>
              <a:t>države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Riječ </a:t>
            </a:r>
            <a:r>
              <a:rPr lang="bs-Latn-BA" dirty="0"/>
              <a:t>senat potiče od </a:t>
            </a:r>
            <a:r>
              <a:rPr lang="bs-Latn-BA" i="1" dirty="0"/>
              <a:t>senex</a:t>
            </a:r>
            <a:r>
              <a:rPr lang="bs-Latn-BA" dirty="0"/>
              <a:t>, što znači starac. </a:t>
            </a:r>
            <a:endParaRPr lang="bs-Latn-BA" dirty="0" smtClean="0"/>
          </a:p>
          <a:p>
            <a:r>
              <a:rPr lang="bs-Latn-BA" dirty="0" smtClean="0"/>
              <a:t>U </a:t>
            </a:r>
            <a:r>
              <a:rPr lang="bs-Latn-BA" dirty="0"/>
              <a:t>sastav senata ulazilo je 300 starješina gensova. </a:t>
            </a:r>
            <a:endParaRPr lang="bs-Latn-BA" dirty="0" smtClean="0"/>
          </a:p>
          <a:p>
            <a:r>
              <a:rPr lang="bs-Latn-BA" dirty="0" smtClean="0"/>
              <a:t>U </a:t>
            </a:r>
            <a:r>
              <a:rPr lang="bs-Latn-BA" dirty="0"/>
              <a:t>prvom periodu senat je imao savjetodavnu ulogu pri donošenju kraljevih odluka i </a:t>
            </a:r>
            <a:r>
              <a:rPr lang="bs-Latn-BA" dirty="0" smtClean="0"/>
              <a:t>vođenju </a:t>
            </a:r>
            <a:r>
              <a:rPr lang="bs-Latn-BA" dirty="0"/>
              <a:t>vanjske politike.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4719382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85000" lnSpcReduction="20000"/>
          </a:bodyPr>
          <a:lstStyle/>
          <a:p>
            <a:r>
              <a:rPr lang="bs-Latn-BA" u="sng" dirty="0"/>
              <a:t>Rimom je vladalo 7 kraljeva, od kojih je značajno spomenuti 3: </a:t>
            </a:r>
          </a:p>
          <a:p>
            <a:pPr marL="0" indent="0">
              <a:buNone/>
            </a:pPr>
            <a:r>
              <a:rPr lang="bs-Latn-BA" dirty="0"/>
              <a:t>1. Romul, po legendi osnivač Rima. </a:t>
            </a:r>
            <a:endParaRPr lang="bs-Latn-BA" dirty="0" smtClean="0"/>
          </a:p>
          <a:p>
            <a:r>
              <a:rPr lang="bs-Latn-BA" dirty="0" smtClean="0"/>
              <a:t>Odredio </a:t>
            </a:r>
            <a:r>
              <a:rPr lang="bs-Latn-BA" dirty="0"/>
              <a:t>je “svete” granice Rima koje niko nije smio prelaziti bez njegovog odobrenja. </a:t>
            </a:r>
            <a:endParaRPr lang="bs-Latn-BA" dirty="0" smtClean="0"/>
          </a:p>
          <a:p>
            <a:r>
              <a:rPr lang="bs-Latn-BA" dirty="0" smtClean="0"/>
              <a:t>Njegov </a:t>
            </a:r>
            <a:r>
              <a:rPr lang="bs-Latn-BA" dirty="0"/>
              <a:t>brat Rem je prešao granicu i on ga je ubio. </a:t>
            </a:r>
            <a:endParaRPr lang="bs-Latn-BA" dirty="0" smtClean="0"/>
          </a:p>
          <a:p>
            <a:r>
              <a:rPr lang="bs-Latn-BA" dirty="0" smtClean="0"/>
              <a:t>Granica </a:t>
            </a:r>
            <a:r>
              <a:rPr lang="bs-Latn-BA" dirty="0"/>
              <a:t>je povučena jer se u ovom periodu javlja imovinska diferencijacija, odnosno ekonomsko raslojavanje. </a:t>
            </a:r>
            <a:endParaRPr lang="bs-Latn-BA" dirty="0" smtClean="0"/>
          </a:p>
          <a:p>
            <a:r>
              <a:rPr lang="bs-Latn-BA" dirty="0" smtClean="0"/>
              <a:t>Osnovni </a:t>
            </a:r>
            <a:r>
              <a:rPr lang="bs-Latn-BA" dirty="0"/>
              <a:t>oblik prihoda bio je ratni plijen. </a:t>
            </a:r>
            <a:endParaRPr lang="bs-Latn-BA" dirty="0" smtClean="0"/>
          </a:p>
          <a:p>
            <a:r>
              <a:rPr lang="bs-Latn-BA" dirty="0" smtClean="0"/>
              <a:t>Jači </a:t>
            </a:r>
            <a:r>
              <a:rPr lang="bs-Latn-BA" dirty="0"/>
              <a:t>pojedinci vodili su jedinice u osvajanja, uzimajući veći dio ratnog plijena. </a:t>
            </a:r>
            <a:endParaRPr lang="bs-Latn-BA" dirty="0" smtClean="0"/>
          </a:p>
          <a:p>
            <a:r>
              <a:rPr lang="bs-Latn-BA" dirty="0" smtClean="0"/>
              <a:t>Rimska država </a:t>
            </a:r>
            <a:r>
              <a:rPr lang="bs-Latn-BA" dirty="0"/>
              <a:t>orijentisana je ka osvajanju i imovinska diferencijacija se pojačava.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0210517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bs-Latn-BA" dirty="0"/>
              <a:t>2. Servije Tulije bio je pretposljednji kralj. </a:t>
            </a:r>
            <a:endParaRPr lang="bs-Latn-BA" dirty="0" smtClean="0"/>
          </a:p>
          <a:p>
            <a:r>
              <a:rPr lang="bs-Latn-BA" dirty="0" smtClean="0"/>
              <a:t>Izvršio </a:t>
            </a:r>
            <a:r>
              <a:rPr lang="bs-Latn-BA" dirty="0"/>
              <a:t>je reforme u rimskoj </a:t>
            </a:r>
            <a:r>
              <a:rPr lang="bs-Latn-BA" dirty="0" smtClean="0"/>
              <a:t>državi</a:t>
            </a:r>
            <a:r>
              <a:rPr lang="bs-Latn-BA" dirty="0"/>
              <a:t>, tzv</a:t>
            </a:r>
            <a:r>
              <a:rPr lang="bs-Latn-BA" dirty="0" smtClean="0"/>
              <a:t>. ”</a:t>
            </a:r>
            <a:r>
              <a:rPr lang="bs-Latn-BA" dirty="0"/>
              <a:t>Servijev ustav”. </a:t>
            </a:r>
            <a:endParaRPr lang="bs-Latn-BA" dirty="0" smtClean="0"/>
          </a:p>
          <a:p>
            <a:r>
              <a:rPr lang="bs-Latn-BA" dirty="0" smtClean="0"/>
              <a:t>Ozakonivši </a:t>
            </a:r>
            <a:r>
              <a:rPr lang="bs-Latn-BA" dirty="0"/>
              <a:t>postojeće stanje, on mu je dao politički značaj i </a:t>
            </a:r>
            <a:r>
              <a:rPr lang="bs-Latn-BA" dirty="0" smtClean="0"/>
              <a:t>težinu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Servije </a:t>
            </a:r>
            <a:r>
              <a:rPr lang="bs-Latn-BA" dirty="0"/>
              <a:t>Tulije je slobodno stanovništvo podijelio na 5 imovinskih razreda. </a:t>
            </a:r>
            <a:endParaRPr lang="bs-Latn-BA" dirty="0" smtClean="0"/>
          </a:p>
          <a:p>
            <a:r>
              <a:rPr lang="bs-Latn-BA" dirty="0" smtClean="0"/>
              <a:t>Oni </a:t>
            </a:r>
            <a:r>
              <a:rPr lang="bs-Latn-BA" dirty="0"/>
              <a:t>koji nisu mogli ući ni u </a:t>
            </a:r>
            <a:r>
              <a:rPr lang="bs-Latn-BA" dirty="0" smtClean="0"/>
              <a:t>najniži </a:t>
            </a:r>
            <a:r>
              <a:rPr lang="bs-Latn-BA" dirty="0"/>
              <a:t>(peti) razred zvali su se </a:t>
            </a:r>
            <a:r>
              <a:rPr lang="bs-Latn-BA" dirty="0" smtClean="0"/>
              <a:t>proleteri </a:t>
            </a:r>
            <a:r>
              <a:rPr lang="bs-Latn-BA" dirty="0"/>
              <a:t>(bijeda). </a:t>
            </a:r>
            <a:endParaRPr lang="bs-Latn-BA" dirty="0" smtClean="0"/>
          </a:p>
          <a:p>
            <a:r>
              <a:rPr lang="bs-Latn-BA" dirty="0" smtClean="0"/>
              <a:t>Smatrani </a:t>
            </a:r>
            <a:r>
              <a:rPr lang="bs-Latn-BA" dirty="0"/>
              <a:t>su samo mašinama za davanje potomstva rimskoj </a:t>
            </a:r>
            <a:r>
              <a:rPr lang="bs-Latn-BA" dirty="0" smtClean="0"/>
              <a:t>državi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Po proleterima </a:t>
            </a:r>
            <a:r>
              <a:rPr lang="bs-Latn-BA" dirty="0"/>
              <a:t>radnička klasa je dobila ime proleteri. </a:t>
            </a:r>
          </a:p>
        </p:txBody>
      </p:sp>
    </p:spTree>
    <p:extLst>
      <p:ext uri="{BB962C8B-B14F-4D97-AF65-F5344CB8AC3E}">
        <p14:creationId xmlns:p14="http://schemas.microsoft.com/office/powerpoint/2010/main" val="26318229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77500" lnSpcReduction="20000"/>
          </a:bodyPr>
          <a:lstStyle/>
          <a:p>
            <a:r>
              <a:rPr lang="bs-Latn-BA" dirty="0"/>
              <a:t>Svaki imovinski razred bio je </a:t>
            </a:r>
            <a:r>
              <a:rPr lang="bs-Latn-BA" dirty="0" smtClean="0"/>
              <a:t>dužan </a:t>
            </a:r>
            <a:r>
              <a:rPr lang="bs-Latn-BA" dirty="0"/>
              <a:t>formirati </a:t>
            </a:r>
            <a:r>
              <a:rPr lang="bs-Latn-BA" dirty="0" smtClean="0"/>
              <a:t>određeni </a:t>
            </a:r>
            <a:r>
              <a:rPr lang="bs-Latn-BA" dirty="0"/>
              <a:t>broj vojnih jedinica – centurija (100 vojnika). </a:t>
            </a:r>
            <a:endParaRPr lang="bs-Latn-BA" dirty="0" smtClean="0"/>
          </a:p>
          <a:p>
            <a:r>
              <a:rPr lang="bs-Latn-BA" dirty="0" smtClean="0"/>
              <a:t>Prva </a:t>
            </a:r>
            <a:r>
              <a:rPr lang="bs-Latn-BA" dirty="0"/>
              <a:t>2 imovinska razreda formirali su veliki broj centurija – veći u odnosu na sve ostale razrede. </a:t>
            </a:r>
            <a:endParaRPr lang="bs-Latn-BA" dirty="0" smtClean="0"/>
          </a:p>
          <a:p>
            <a:r>
              <a:rPr lang="bs-Latn-BA" dirty="0" smtClean="0"/>
              <a:t>Njihove </a:t>
            </a:r>
            <a:r>
              <a:rPr lang="bs-Latn-BA" dirty="0"/>
              <a:t>jedinice moraju biti najopremljenije, koristile su konjicu, a bili su i u ratu privilegirani u smislu uzimanja najvećeg plijena. </a:t>
            </a:r>
            <a:endParaRPr lang="bs-Latn-BA" dirty="0" smtClean="0"/>
          </a:p>
          <a:p>
            <a:r>
              <a:rPr lang="bs-Latn-BA" dirty="0" smtClean="0"/>
              <a:t>Na </a:t>
            </a:r>
            <a:r>
              <a:rPr lang="bs-Latn-BA" dirty="0"/>
              <a:t>osnovu ove podjele formirane su nove narodne skupštine koje su nazvane centurijatske skupštine. </a:t>
            </a:r>
            <a:endParaRPr lang="bs-Latn-BA" dirty="0" smtClean="0"/>
          </a:p>
          <a:p>
            <a:r>
              <a:rPr lang="bs-Latn-BA" dirty="0" smtClean="0"/>
              <a:t>Glasanje </a:t>
            </a:r>
            <a:r>
              <a:rPr lang="bs-Latn-BA" dirty="0"/>
              <a:t>u centurijatskim skupštinama vrši se prema glasovima centurija. </a:t>
            </a:r>
            <a:endParaRPr lang="bs-Latn-BA" dirty="0" smtClean="0"/>
          </a:p>
          <a:p>
            <a:r>
              <a:rPr lang="bs-Latn-BA" dirty="0" smtClean="0"/>
              <a:t>Pošto </a:t>
            </a:r>
            <a:r>
              <a:rPr lang="bs-Latn-BA" dirty="0"/>
              <a:t>u prva 2 razreda ima najviše centurija, oni svoje interese nameću i drugima. </a:t>
            </a:r>
            <a:endParaRPr lang="bs-Latn-BA" dirty="0" smtClean="0"/>
          </a:p>
          <a:p>
            <a:r>
              <a:rPr lang="bs-Latn-BA" dirty="0" smtClean="0"/>
              <a:t>Od </a:t>
            </a:r>
            <a:r>
              <a:rPr lang="bs-Latn-BA" dirty="0"/>
              <a:t>ukupno 193 centurije, najbogatiji </a:t>
            </a:r>
            <a:r>
              <a:rPr lang="bs-Latn-BA" dirty="0" smtClean="0"/>
              <a:t>građani </a:t>
            </a:r>
            <a:r>
              <a:rPr lang="bs-Latn-BA" dirty="0"/>
              <a:t>imali su 98 centurija i tako apsolutnu većinu. </a:t>
            </a:r>
          </a:p>
        </p:txBody>
      </p:sp>
    </p:spTree>
    <p:extLst>
      <p:ext uri="{BB962C8B-B14F-4D97-AF65-F5344CB8AC3E}">
        <p14:creationId xmlns:p14="http://schemas.microsoft.com/office/powerpoint/2010/main" val="25361320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/>
          </a:bodyPr>
          <a:lstStyle/>
          <a:p>
            <a:r>
              <a:rPr lang="bs-Latn-BA" dirty="0"/>
              <a:t>Servije Tulije je pored ove podjele podijelio stanovništvo i prema teritorijalnom principu, na tribuse – 4 gradska (</a:t>
            </a:r>
            <a:r>
              <a:rPr lang="bs-Latn-BA" i="1" dirty="0"/>
              <a:t>tribus urbanae</a:t>
            </a:r>
            <a:r>
              <a:rPr lang="bs-Latn-BA" dirty="0"/>
              <a:t>) i 16 seoskih (</a:t>
            </a:r>
            <a:r>
              <a:rPr lang="bs-Latn-BA" i="1" dirty="0"/>
              <a:t>tribus rusticae</a:t>
            </a:r>
            <a:r>
              <a:rPr lang="bs-Latn-BA" dirty="0"/>
              <a:t>). </a:t>
            </a:r>
            <a:endParaRPr lang="bs-Latn-BA" dirty="0" smtClean="0"/>
          </a:p>
          <a:p>
            <a:r>
              <a:rPr lang="bs-Latn-BA" dirty="0" smtClean="0"/>
              <a:t>U </a:t>
            </a:r>
            <a:r>
              <a:rPr lang="bs-Latn-BA" dirty="0"/>
              <a:t>gradu je </a:t>
            </a:r>
            <a:r>
              <a:rPr lang="bs-Latn-BA" dirty="0" smtClean="0"/>
              <a:t>živjela </a:t>
            </a:r>
            <a:r>
              <a:rPr lang="bs-Latn-BA" dirty="0"/>
              <a:t>sirotinja – plebs, a bogati su </a:t>
            </a:r>
            <a:r>
              <a:rPr lang="bs-Latn-BA" dirty="0" smtClean="0"/>
              <a:t>živjeli </a:t>
            </a:r>
            <a:r>
              <a:rPr lang="bs-Latn-BA" dirty="0"/>
              <a:t>oko grada i u početku im je dato 16 tribusa. </a:t>
            </a:r>
            <a:endParaRPr lang="bs-Latn-BA" dirty="0" smtClean="0"/>
          </a:p>
          <a:p>
            <a:r>
              <a:rPr lang="bs-Latn-BA" dirty="0" smtClean="0"/>
              <a:t>Na </a:t>
            </a:r>
            <a:r>
              <a:rPr lang="bs-Latn-BA" dirty="0"/>
              <a:t>osnovu podjele stanovništva na tribuse, formirana je tributska skupština (</a:t>
            </a:r>
            <a:r>
              <a:rPr lang="bs-Latn-BA" i="1" dirty="0"/>
              <a:t>comitia tributa</a:t>
            </a:r>
            <a:r>
              <a:rPr lang="bs-Latn-BA" dirty="0"/>
              <a:t>). </a:t>
            </a:r>
            <a:endParaRPr lang="bs-Latn-BA" dirty="0" smtClean="0"/>
          </a:p>
          <a:p>
            <a:r>
              <a:rPr lang="bs-Latn-BA" dirty="0" smtClean="0"/>
              <a:t>U </a:t>
            </a:r>
            <a:r>
              <a:rPr lang="bs-Latn-BA" dirty="0"/>
              <a:t>njoj se glasa po tribusima, tako da i ovdje bogati imaju političku privilegiju pri donošenju odluka. </a:t>
            </a:r>
          </a:p>
        </p:txBody>
      </p:sp>
    </p:spTree>
    <p:extLst>
      <p:ext uri="{BB962C8B-B14F-4D97-AF65-F5344CB8AC3E}">
        <p14:creationId xmlns:p14="http://schemas.microsoft.com/office/powerpoint/2010/main" val="11875736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marL="0" indent="0">
              <a:buNone/>
            </a:pPr>
            <a:r>
              <a:rPr lang="bs-Latn-BA" dirty="0"/>
              <a:t>3. Tarkvinije Superbus (oholi) bio je posljednji kralj. </a:t>
            </a:r>
            <a:endParaRPr lang="bs-Latn-BA" dirty="0" smtClean="0"/>
          </a:p>
          <a:p>
            <a:r>
              <a:rPr lang="bs-Latn-BA" dirty="0" smtClean="0"/>
              <a:t>Nakon </a:t>
            </a:r>
            <a:r>
              <a:rPr lang="bs-Latn-BA" dirty="0"/>
              <a:t>pobune rimskog naroda protiv njega, Tarkvinije je protjeran, nakon čega počinje period republike. </a:t>
            </a:r>
            <a:endParaRPr lang="bs-Latn-BA" dirty="0" smtClean="0"/>
          </a:p>
          <a:p>
            <a:r>
              <a:rPr lang="bs-Latn-BA" dirty="0" smtClean="0"/>
              <a:t>Protjerivanjem </a:t>
            </a:r>
            <a:r>
              <a:rPr lang="bs-Latn-BA" dirty="0"/>
              <a:t>posljednjeg kralja, na čelo </a:t>
            </a:r>
            <a:r>
              <a:rPr lang="bs-Latn-BA" dirty="0" smtClean="0"/>
              <a:t>države </a:t>
            </a:r>
            <a:r>
              <a:rPr lang="bs-Latn-BA" dirty="0"/>
              <a:t>dolaze 2 konzula. </a:t>
            </a:r>
          </a:p>
        </p:txBody>
      </p:sp>
    </p:spTree>
    <p:extLst>
      <p:ext uri="{BB962C8B-B14F-4D97-AF65-F5344CB8AC3E}">
        <p14:creationId xmlns:p14="http://schemas.microsoft.com/office/powerpoint/2010/main" val="11649219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92500" lnSpcReduction="20000"/>
          </a:bodyPr>
          <a:lstStyle/>
          <a:p>
            <a:r>
              <a:rPr lang="bs-Latn-BA" dirty="0"/>
              <a:t>U periodu kraljevstva dominirala je naturalna privreda, koju karakteriše odsustvo novca, mali stepen razmjene dobara, ekonomska zatvorenost. </a:t>
            </a:r>
            <a:endParaRPr lang="bs-Latn-BA" dirty="0" smtClean="0"/>
          </a:p>
          <a:p>
            <a:r>
              <a:rPr lang="bs-Latn-BA" dirty="0" smtClean="0"/>
              <a:t>Osnovna </a:t>
            </a:r>
            <a:r>
              <a:rPr lang="bs-Latn-BA" dirty="0"/>
              <a:t>privredna grana je zemljoradnja. </a:t>
            </a:r>
            <a:endParaRPr lang="bs-Latn-BA" dirty="0" smtClean="0"/>
          </a:p>
          <a:p>
            <a:r>
              <a:rPr lang="bs-Latn-BA" dirty="0" smtClean="0"/>
              <a:t>U </a:t>
            </a:r>
            <a:r>
              <a:rPr lang="bs-Latn-BA" dirty="0"/>
              <a:t>ovom periodu egzistiralo je patrijarhalno ropstvo. </a:t>
            </a:r>
            <a:endParaRPr lang="bs-Latn-BA" dirty="0" smtClean="0"/>
          </a:p>
          <a:p>
            <a:r>
              <a:rPr lang="bs-Latn-BA" dirty="0" smtClean="0"/>
              <a:t>Robovi </a:t>
            </a:r>
            <a:r>
              <a:rPr lang="bs-Latn-BA" dirty="0"/>
              <a:t>su </a:t>
            </a:r>
            <a:r>
              <a:rPr lang="bs-Latn-BA" dirty="0" smtClean="0"/>
              <a:t>živjeli </a:t>
            </a:r>
            <a:r>
              <a:rPr lang="bs-Latn-BA" dirty="0"/>
              <a:t>i radili sa svojim gospodarima. </a:t>
            </a:r>
            <a:endParaRPr lang="bs-Latn-BA" dirty="0" smtClean="0"/>
          </a:p>
          <a:p>
            <a:r>
              <a:rPr lang="bs-Latn-BA" dirty="0" smtClean="0"/>
              <a:t>Slobodno </a:t>
            </a:r>
            <a:r>
              <a:rPr lang="bs-Latn-BA" dirty="0"/>
              <a:t>stanovništvo dijelilo se na patricije, klijente i plebejce. </a:t>
            </a:r>
            <a:endParaRPr lang="bs-Latn-BA" dirty="0" smtClean="0"/>
          </a:p>
          <a:p>
            <a:r>
              <a:rPr lang="bs-Latn-BA" dirty="0" smtClean="0"/>
              <a:t>Patriciji </a:t>
            </a:r>
            <a:r>
              <a:rPr lang="bs-Latn-BA" dirty="0"/>
              <a:t>su punopravni pripadnici stare gentilne organizacije i bogati zemljoposjednici, te se pretvaraju u neku vrstu nasljedne aristokracije. </a:t>
            </a:r>
          </a:p>
        </p:txBody>
      </p:sp>
    </p:spTree>
    <p:extLst>
      <p:ext uri="{BB962C8B-B14F-4D97-AF65-F5344CB8AC3E}">
        <p14:creationId xmlns:p14="http://schemas.microsoft.com/office/powerpoint/2010/main" val="17323936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92500" lnSpcReduction="20000"/>
          </a:bodyPr>
          <a:lstStyle/>
          <a:p>
            <a:r>
              <a:rPr lang="bs-Latn-BA" dirty="0"/>
              <a:t>Klijenti su bili, prema svojim patronima u nasljednom odnosu zavisnosti i zaštite, a bili su im obavezni na poslušnost i </a:t>
            </a:r>
            <a:r>
              <a:rPr lang="bs-Latn-BA" dirty="0" smtClean="0"/>
              <a:t>određena </a:t>
            </a:r>
            <a:r>
              <a:rPr lang="bs-Latn-BA" dirty="0"/>
              <a:t>davanja i </a:t>
            </a:r>
            <a:r>
              <a:rPr lang="bs-Latn-BA" dirty="0" smtClean="0"/>
              <a:t>službe</a:t>
            </a:r>
            <a:r>
              <a:rPr lang="bs-Latn-BA" dirty="0"/>
              <a:t>, dok je patron bio </a:t>
            </a:r>
            <a:r>
              <a:rPr lang="bs-Latn-BA" dirty="0" smtClean="0"/>
              <a:t>dužan </a:t>
            </a:r>
            <a:r>
              <a:rPr lang="bs-Latn-BA" dirty="0"/>
              <a:t>klijente štititi pod prijetnjom kazne seceriteta, </a:t>
            </a:r>
            <a:r>
              <a:rPr lang="bs-Latn-BA" dirty="0" smtClean="0"/>
              <a:t>predviđene </a:t>
            </a:r>
            <a:r>
              <a:rPr lang="bs-Latn-BA" dirty="0"/>
              <a:t>već u Zakoniku XII ploča</a:t>
            </a:r>
            <a:r>
              <a:rPr lang="bs-Latn-BA" dirty="0" smtClean="0"/>
              <a:t>.</a:t>
            </a:r>
          </a:p>
          <a:p>
            <a:r>
              <a:rPr lang="bs-Latn-BA" dirty="0" smtClean="0"/>
              <a:t> </a:t>
            </a:r>
            <a:r>
              <a:rPr lang="bs-Latn-BA" dirty="0"/>
              <a:t>Plebejci su bili rimski </a:t>
            </a:r>
            <a:r>
              <a:rPr lang="bs-Latn-BA" dirty="0" smtClean="0"/>
              <a:t>građani</a:t>
            </a:r>
            <a:r>
              <a:rPr lang="bs-Latn-BA" dirty="0"/>
              <a:t>, ali sa manje političkih prava. </a:t>
            </a:r>
            <a:endParaRPr lang="bs-Latn-BA" dirty="0" smtClean="0"/>
          </a:p>
          <a:p>
            <a:r>
              <a:rPr lang="bs-Latn-BA" dirty="0" smtClean="0"/>
              <a:t>To </a:t>
            </a:r>
            <a:r>
              <a:rPr lang="bs-Latn-BA" dirty="0"/>
              <a:t>su manji poljoprivrednici, obrtnici i trgovci, često </a:t>
            </a:r>
            <a:r>
              <a:rPr lang="bs-Latn-BA" dirty="0" smtClean="0"/>
              <a:t>prezaduženi </a:t>
            </a:r>
            <a:r>
              <a:rPr lang="bs-Latn-BA" dirty="0"/>
              <a:t>kod patricijskih veleposjednika. </a:t>
            </a:r>
            <a:endParaRPr lang="bs-Latn-BA" dirty="0" smtClean="0"/>
          </a:p>
          <a:p>
            <a:r>
              <a:rPr lang="bs-Latn-BA" dirty="0" smtClean="0"/>
              <a:t>Snosili </a:t>
            </a:r>
            <a:r>
              <a:rPr lang="bs-Latn-BA" dirty="0"/>
              <a:t>su vojne i porezne terete, nisu imali pristupa do rimskih magistratura ni svešteničkih </a:t>
            </a:r>
            <a:r>
              <a:rPr lang="bs-Latn-BA" dirty="0" smtClean="0"/>
              <a:t>službi</a:t>
            </a:r>
            <a:r>
              <a:rPr lang="bs-Latn-BA" dirty="0"/>
              <a:t>, kao ni sklapanje braka sa patricijima. </a:t>
            </a:r>
          </a:p>
        </p:txBody>
      </p:sp>
    </p:spTree>
    <p:extLst>
      <p:ext uri="{BB962C8B-B14F-4D97-AF65-F5344CB8AC3E}">
        <p14:creationId xmlns:p14="http://schemas.microsoft.com/office/powerpoint/2010/main" val="33512786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Period republike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 fontScale="77500" lnSpcReduction="20000"/>
          </a:bodyPr>
          <a:lstStyle/>
          <a:p>
            <a:r>
              <a:rPr lang="bs-Latn-BA" dirty="0"/>
              <a:t>U prva 3 stoljeća republike plebejci se bore za pristup do rimskih magistratura i drugih patricijskih funkcija, te omogućavanje uţivanja osvojene </a:t>
            </a:r>
            <a:r>
              <a:rPr lang="bs-Latn-BA" dirty="0" smtClean="0"/>
              <a:t>državne </a:t>
            </a:r>
            <a:r>
              <a:rPr lang="bs-Latn-BA" dirty="0"/>
              <a:t>zemlje. </a:t>
            </a:r>
            <a:endParaRPr lang="bs-Latn-BA" dirty="0" smtClean="0"/>
          </a:p>
          <a:p>
            <a:r>
              <a:rPr lang="bs-Latn-BA" dirty="0" smtClean="0"/>
              <a:t>Na </a:t>
            </a:r>
            <a:r>
              <a:rPr lang="bs-Latn-BA" dirty="0"/>
              <a:t>političkom planu dolazi do samoorganizovanja plebejaca, koji su počeli </a:t>
            </a:r>
            <a:r>
              <a:rPr lang="bs-Latn-BA" dirty="0" smtClean="0"/>
              <a:t>održavati </a:t>
            </a:r>
            <a:r>
              <a:rPr lang="bs-Latn-BA" dirty="0"/>
              <a:t>skupštine – plebejske skupštine. </a:t>
            </a:r>
            <a:endParaRPr lang="bs-Latn-BA" dirty="0" smtClean="0"/>
          </a:p>
          <a:p>
            <a:r>
              <a:rPr lang="bs-Latn-BA" dirty="0" smtClean="0"/>
              <a:t>Odluke </a:t>
            </a:r>
            <a:r>
              <a:rPr lang="bs-Latn-BA" dirty="0"/>
              <a:t>plebejskih skupština (plebisciti) imale su obavezujući karakter samo za njih. </a:t>
            </a:r>
            <a:endParaRPr lang="bs-Latn-BA" dirty="0" smtClean="0"/>
          </a:p>
          <a:p>
            <a:r>
              <a:rPr lang="bs-Latn-BA" dirty="0" smtClean="0"/>
              <a:t>Pošto </a:t>
            </a:r>
            <a:r>
              <a:rPr lang="bs-Latn-BA" dirty="0"/>
              <a:t>nisu imali pristup magistraturi, plebejci su odabrali svog narodnog tribuna (tribuni plebis). </a:t>
            </a:r>
            <a:endParaRPr lang="bs-Latn-BA" dirty="0" smtClean="0"/>
          </a:p>
          <a:p>
            <a:r>
              <a:rPr lang="bs-Latn-BA" dirty="0" smtClean="0"/>
              <a:t>Svako </a:t>
            </a:r>
            <a:r>
              <a:rPr lang="bs-Latn-BA" dirty="0"/>
              <a:t>ko se usprotivi radu tribuna ili dovede u pitanje njegove odluke biće kaţnjen smrću. </a:t>
            </a:r>
            <a:endParaRPr lang="bs-Latn-BA" dirty="0" smtClean="0"/>
          </a:p>
          <a:p>
            <a:r>
              <a:rPr lang="bs-Latn-BA" dirty="0" smtClean="0"/>
              <a:t>Ličnost </a:t>
            </a:r>
            <a:r>
              <a:rPr lang="bs-Latn-BA" dirty="0"/>
              <a:t>tog tribuna bila je </a:t>
            </a:r>
            <a:r>
              <a:rPr lang="bs-Latn-BA" i="1" dirty="0"/>
              <a:t>sankrosantus</a:t>
            </a:r>
            <a:r>
              <a:rPr lang="bs-Latn-BA" dirty="0"/>
              <a:t> – zaštićena kao </a:t>
            </a:r>
            <a:r>
              <a:rPr lang="bs-Latn-BA" dirty="0" smtClean="0"/>
              <a:t>božanstvo</a:t>
            </a:r>
            <a:r>
              <a:rPr lang="bs-Latn-BA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889354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r>
              <a:rPr lang="bs-Latn-BA" dirty="0"/>
              <a:t>Rezultat borbe plebejaca je i prvi rimski zakon XII ploča; </a:t>
            </a:r>
            <a:endParaRPr lang="bs-Latn-BA" dirty="0" smtClean="0"/>
          </a:p>
          <a:p>
            <a:r>
              <a:rPr lang="bs-Latn-BA" dirty="0" smtClean="0"/>
              <a:t>plebejci </a:t>
            </a:r>
            <a:r>
              <a:rPr lang="bs-Latn-BA" dirty="0"/>
              <a:t>su dobili i pravo sklapanja braka sa patricijima, a i pristup do svih ostalih magistratura. </a:t>
            </a:r>
            <a:endParaRPr lang="bs-Latn-BA" dirty="0" smtClean="0"/>
          </a:p>
          <a:p>
            <a:r>
              <a:rPr lang="bs-Latn-BA" dirty="0" smtClean="0"/>
              <a:t>Formalni rezultat borbe </a:t>
            </a:r>
            <a:r>
              <a:rPr lang="bs-Latn-BA" dirty="0"/>
              <a:t>plebejaca bio je </a:t>
            </a:r>
            <a:r>
              <a:rPr lang="bs-Latn-BA" i="1" dirty="0"/>
              <a:t>lex hortensia</a:t>
            </a:r>
            <a:r>
              <a:rPr lang="bs-Latn-BA" dirty="0"/>
              <a:t> iz godine 287.p.n.e. kojim je </a:t>
            </a:r>
            <a:r>
              <a:rPr lang="bs-Latn-BA" dirty="0" smtClean="0"/>
              <a:t>određeno </a:t>
            </a:r>
            <a:r>
              <a:rPr lang="bs-Latn-BA" dirty="0"/>
              <a:t>da zaključci plebejskih skupština (plebiscita) obavezuju čitav narod – patricije i plebejce. </a:t>
            </a:r>
          </a:p>
        </p:txBody>
      </p:sp>
    </p:spTree>
    <p:extLst>
      <p:ext uri="{BB962C8B-B14F-4D97-AF65-F5344CB8AC3E}">
        <p14:creationId xmlns:p14="http://schemas.microsoft.com/office/powerpoint/2010/main" val="1413809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PERIODIZACIJA U RAZVOJU RIMSKE </a:t>
            </a:r>
            <a:r>
              <a:rPr lang="es-ES" dirty="0" smtClean="0"/>
              <a:t>DR</a:t>
            </a:r>
            <a:r>
              <a:rPr lang="bs-Latn-BA" dirty="0"/>
              <a:t>Ž</a:t>
            </a:r>
            <a:r>
              <a:rPr lang="es-ES" dirty="0" smtClean="0"/>
              <a:t>AVE 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bs-Latn-BA" dirty="0"/>
              <a:t>Rimska </a:t>
            </a:r>
            <a:r>
              <a:rPr lang="bs-Latn-BA" dirty="0" smtClean="0"/>
              <a:t>država </a:t>
            </a:r>
            <a:r>
              <a:rPr lang="bs-Latn-BA" dirty="0"/>
              <a:t>egzistirala je oko 13 vijekova</a:t>
            </a:r>
            <a:r>
              <a:rPr lang="bs-Latn-BA" dirty="0" smtClean="0"/>
              <a:t>.</a:t>
            </a:r>
          </a:p>
          <a:p>
            <a:r>
              <a:rPr lang="bs-Latn-BA" dirty="0" smtClean="0"/>
              <a:t> </a:t>
            </a:r>
            <a:r>
              <a:rPr lang="bs-Latn-BA" dirty="0"/>
              <a:t>Imajući u vidu </a:t>
            </a:r>
            <a:r>
              <a:rPr lang="bs-Latn-BA" dirty="0" smtClean="0"/>
              <a:t>najvažnije </a:t>
            </a:r>
            <a:r>
              <a:rPr lang="bs-Latn-BA" dirty="0"/>
              <a:t>prekretnice u razvoju društveno-ekonomskih odnosa i privatnog prava, to vrijeme </a:t>
            </a:r>
            <a:r>
              <a:rPr lang="bs-Latn-BA" dirty="0" smtClean="0"/>
              <a:t>može </a:t>
            </a:r>
            <a:r>
              <a:rPr lang="bs-Latn-BA" dirty="0"/>
              <a:t>se podijeliti na 4 razdoblja: </a:t>
            </a:r>
          </a:p>
          <a:p>
            <a:r>
              <a:rPr lang="bs-Latn-BA" dirty="0"/>
              <a:t>1. Period kraljevstva (754.-510.p.n.e) </a:t>
            </a:r>
          </a:p>
          <a:p>
            <a:r>
              <a:rPr lang="bs-Latn-BA" dirty="0"/>
              <a:t>2. Period republike, koji se </a:t>
            </a:r>
            <a:r>
              <a:rPr lang="bs-Latn-BA" dirty="0" smtClean="0"/>
              <a:t>moţe </a:t>
            </a:r>
            <a:r>
              <a:rPr lang="bs-Latn-BA" dirty="0"/>
              <a:t>podijeliti na </a:t>
            </a:r>
          </a:p>
          <a:p>
            <a:r>
              <a:rPr lang="bs-Latn-BA" dirty="0"/>
              <a:t>a) Rana republika (510.-201.p.n.e.) </a:t>
            </a:r>
          </a:p>
          <a:p>
            <a:r>
              <a:rPr lang="bs-Latn-BA" dirty="0"/>
              <a:t>b) Kasna republika (201.-27.p.n.e.) </a:t>
            </a:r>
          </a:p>
          <a:p>
            <a:r>
              <a:rPr lang="bs-Latn-BA" dirty="0"/>
              <a:t>3. Principat (27.p.n.e.-235.n.e.) </a:t>
            </a:r>
          </a:p>
          <a:p>
            <a:r>
              <a:rPr lang="bs-Latn-BA" dirty="0"/>
              <a:t>4. Dominat (235.-565.n.e.)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9001731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92500"/>
          </a:bodyPr>
          <a:lstStyle/>
          <a:p>
            <a:r>
              <a:rPr lang="bs-Latn-BA" dirty="0"/>
              <a:t>Na ekonomskom planu, politička borba plebejaca </a:t>
            </a:r>
            <a:r>
              <a:rPr lang="bs-Latn-BA" dirty="0" smtClean="0"/>
              <a:t>obilježena </a:t>
            </a:r>
            <a:r>
              <a:rPr lang="bs-Latn-BA" dirty="0"/>
              <a:t>je pokušajem agrarnih reformi. </a:t>
            </a:r>
            <a:endParaRPr lang="bs-Latn-BA" dirty="0" smtClean="0"/>
          </a:p>
          <a:p>
            <a:r>
              <a:rPr lang="bs-Latn-BA" dirty="0" smtClean="0"/>
              <a:t>Politički </a:t>
            </a:r>
            <a:r>
              <a:rPr lang="bs-Latn-BA" dirty="0"/>
              <a:t>predstavnici na čelu sa braćom Grah pripremili su u narodnoj skupštini čitav set agrarnih zakona, čiji je cilj bio radikalna izmjena sistema raspodjele novoosvojene zemlje, </a:t>
            </a:r>
            <a:r>
              <a:rPr lang="bs-Latn-BA" dirty="0" smtClean="0"/>
              <a:t>uvođenje </a:t>
            </a:r>
            <a:r>
              <a:rPr lang="bs-Latn-BA" dirty="0"/>
              <a:t>zemljišnog maksimuma, obrazovanje posebnih </a:t>
            </a:r>
            <a:r>
              <a:rPr lang="bs-Latn-BA" dirty="0" smtClean="0"/>
              <a:t>državnih </a:t>
            </a:r>
            <a:r>
              <a:rPr lang="bs-Latn-BA" dirty="0"/>
              <a:t>komisija za raspodjelu zemlje i </a:t>
            </a:r>
            <a:r>
              <a:rPr lang="bs-Latn-BA" dirty="0" smtClean="0"/>
              <a:t>utvrđivanje </a:t>
            </a:r>
            <a:r>
              <a:rPr lang="bs-Latn-BA" dirty="0"/>
              <a:t>kriterija za raspodjelu. </a:t>
            </a:r>
            <a:endParaRPr lang="bs-Latn-BA" dirty="0" smtClean="0"/>
          </a:p>
          <a:p>
            <a:r>
              <a:rPr lang="bs-Latn-BA" dirty="0" smtClean="0"/>
              <a:t>Braća </a:t>
            </a:r>
            <a:r>
              <a:rPr lang="bs-Latn-BA" dirty="0"/>
              <a:t>Grah su ubijeni, a pitanje agrarne imovine nikada nije riješeno u rimskoj </a:t>
            </a:r>
            <a:r>
              <a:rPr lang="bs-Latn-BA" dirty="0" smtClean="0"/>
              <a:t>državi</a:t>
            </a:r>
            <a:r>
              <a:rPr lang="bs-Latn-BA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576899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r>
              <a:rPr lang="bs-Latn-BA" dirty="0"/>
              <a:t>U doba republike, osnovni organi vlasti su senat, narodna skupština i magistrature. </a:t>
            </a:r>
          </a:p>
          <a:p>
            <a:r>
              <a:rPr lang="bs-Latn-BA" dirty="0"/>
              <a:t>Senat ima dominantan politički uticaj. </a:t>
            </a:r>
            <a:endParaRPr lang="bs-Latn-BA" dirty="0" smtClean="0"/>
          </a:p>
          <a:p>
            <a:r>
              <a:rPr lang="bs-Latn-BA" dirty="0" smtClean="0"/>
              <a:t>Njega </a:t>
            </a:r>
            <a:r>
              <a:rPr lang="bs-Latn-BA" dirty="0"/>
              <a:t>više ne čine starješine gensa, već tzv</a:t>
            </a:r>
            <a:r>
              <a:rPr lang="bs-Latn-BA" dirty="0" smtClean="0"/>
              <a:t>. isluženi </a:t>
            </a:r>
            <a:r>
              <a:rPr lang="bs-Latn-BA" dirty="0"/>
              <a:t>magistrati. </a:t>
            </a:r>
            <a:endParaRPr lang="bs-Latn-BA" dirty="0" smtClean="0"/>
          </a:p>
          <a:p>
            <a:r>
              <a:rPr lang="bs-Latn-BA" dirty="0" smtClean="0"/>
              <a:t>Pošto </a:t>
            </a:r>
            <a:r>
              <a:rPr lang="bs-Latn-BA" dirty="0"/>
              <a:t>je ulazak magistrata u senat bio uslovljen prethodnim bespogovornim </a:t>
            </a:r>
            <a:r>
              <a:rPr lang="bs-Latn-BA" dirty="0" smtClean="0"/>
              <a:t>sprovođenjem </a:t>
            </a:r>
            <a:r>
              <a:rPr lang="bs-Latn-BA" dirty="0"/>
              <a:t>senatske politike, tim uslovljavanjem senat </a:t>
            </a:r>
            <a:r>
              <a:rPr lang="bs-Latn-BA" dirty="0" smtClean="0"/>
              <a:t>održava </a:t>
            </a:r>
            <a:r>
              <a:rPr lang="bs-Latn-BA" dirty="0"/>
              <a:t>političku dominaciju.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9994038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r>
              <a:rPr lang="bs-Latn-BA" dirty="0"/>
              <a:t>Magistrature su nove </a:t>
            </a:r>
            <a:r>
              <a:rPr lang="bs-Latn-BA" dirty="0" smtClean="0"/>
              <a:t>državne službe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Sve </a:t>
            </a:r>
            <a:r>
              <a:rPr lang="bs-Latn-BA" dirty="0"/>
              <a:t>one imaju </a:t>
            </a:r>
            <a:r>
              <a:rPr lang="bs-Latn-BA" dirty="0" smtClean="0"/>
              <a:t>određene </a:t>
            </a:r>
            <a:r>
              <a:rPr lang="bs-Latn-BA" dirty="0"/>
              <a:t>zajedničke karakteristike a to su: </a:t>
            </a:r>
          </a:p>
          <a:p>
            <a:pPr marL="0" indent="0">
              <a:buNone/>
            </a:pPr>
            <a:r>
              <a:rPr lang="bs-Latn-BA" dirty="0"/>
              <a:t>- mandat – većina magistarskih funkcija trajala je godinu dana. </a:t>
            </a:r>
          </a:p>
          <a:p>
            <a:pPr>
              <a:buFontTx/>
              <a:buChar char="-"/>
            </a:pPr>
            <a:r>
              <a:rPr lang="bs-Latn-BA" dirty="0" smtClean="0"/>
              <a:t>princip </a:t>
            </a:r>
            <a:r>
              <a:rPr lang="bs-Latn-BA" dirty="0"/>
              <a:t>kolegiteta – za svaku magistarsku funkciju biraju se po najmanje 2 nosioca, koji </a:t>
            </a:r>
            <a:r>
              <a:rPr lang="bs-Latn-BA" dirty="0" smtClean="0"/>
              <a:t>međusobno </a:t>
            </a:r>
            <a:r>
              <a:rPr lang="bs-Latn-BA" dirty="0"/>
              <a:t>imaju pravo veta na odluke svog kolege. </a:t>
            </a:r>
            <a:endParaRPr lang="bs-Latn-BA" dirty="0" smtClean="0"/>
          </a:p>
          <a:p>
            <a:pPr>
              <a:buFontTx/>
              <a:buChar char="-"/>
            </a:pPr>
            <a:r>
              <a:rPr lang="bs-Latn-BA" dirty="0" smtClean="0"/>
              <a:t>Ovo </a:t>
            </a:r>
            <a:r>
              <a:rPr lang="bs-Latn-BA" dirty="0"/>
              <a:t>predstavlja pokušaj </a:t>
            </a:r>
            <a:r>
              <a:rPr lang="bs-Latn-BA" dirty="0" smtClean="0"/>
              <a:t>ravnoteže vlasti</a:t>
            </a:r>
            <a:r>
              <a:rPr lang="bs-Latn-BA" dirty="0"/>
              <a:t>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3761934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r>
              <a:rPr lang="bs-Latn-BA" dirty="0"/>
              <a:t>Prve magistarske funkcije bili su konzuli. </a:t>
            </a:r>
            <a:endParaRPr lang="bs-Latn-BA" dirty="0" smtClean="0"/>
          </a:p>
          <a:p>
            <a:r>
              <a:rPr lang="bs-Latn-BA" dirty="0" smtClean="0"/>
              <a:t>Oni </a:t>
            </a:r>
            <a:r>
              <a:rPr lang="bs-Latn-BA" dirty="0"/>
              <a:t>su imali dvojaka ovlaštenja: </a:t>
            </a:r>
            <a:r>
              <a:rPr lang="bs-Latn-BA" i="1" dirty="0"/>
              <a:t>cum imperium</a:t>
            </a:r>
            <a:r>
              <a:rPr lang="bs-Latn-BA" dirty="0"/>
              <a:t> je bilo ovlaštenje vojnog zapovijedanja, a </a:t>
            </a:r>
            <a:r>
              <a:rPr lang="bs-Latn-BA" i="1" dirty="0"/>
              <a:t>cum potestate</a:t>
            </a:r>
            <a:r>
              <a:rPr lang="bs-Latn-BA" dirty="0"/>
              <a:t> ovlaštenje o uredovanju civilnih poslova. </a:t>
            </a:r>
            <a:endParaRPr lang="bs-Latn-BA" dirty="0" smtClean="0"/>
          </a:p>
          <a:p>
            <a:r>
              <a:rPr lang="bs-Latn-BA" dirty="0" smtClean="0"/>
              <a:t>U </a:t>
            </a:r>
            <a:r>
              <a:rPr lang="bs-Latn-BA" dirty="0"/>
              <a:t>situacijama neposredne ratne opasnosti, </a:t>
            </a:r>
            <a:r>
              <a:rPr lang="bs-Latn-BA" dirty="0" smtClean="0"/>
              <a:t>između </a:t>
            </a:r>
            <a:r>
              <a:rPr lang="bs-Latn-BA" dirty="0"/>
              <a:t>2 konzula imenuje se jedan koji dobiva titulu imperatora i u tom periodu drugi nema mogućnost veta na njegove odluke. </a:t>
            </a:r>
          </a:p>
        </p:txBody>
      </p:sp>
    </p:spTree>
    <p:extLst>
      <p:ext uri="{BB962C8B-B14F-4D97-AF65-F5344CB8AC3E}">
        <p14:creationId xmlns:p14="http://schemas.microsoft.com/office/powerpoint/2010/main" val="23566514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85000" lnSpcReduction="20000"/>
          </a:bodyPr>
          <a:lstStyle/>
          <a:p>
            <a:r>
              <a:rPr lang="bs-Latn-BA" dirty="0"/>
              <a:t>Vremenom dolazi do diferencijacije pojedinih </a:t>
            </a:r>
            <a:r>
              <a:rPr lang="bs-Latn-BA" dirty="0" smtClean="0"/>
              <a:t>službi </a:t>
            </a:r>
            <a:r>
              <a:rPr lang="bs-Latn-BA" dirty="0"/>
              <a:t>koje se izdvajaju iz konzula i formiraju se posebne magistrature: pretori, cenzori, kvestori i kululske edile. </a:t>
            </a:r>
            <a:endParaRPr lang="bs-Latn-BA" dirty="0" smtClean="0"/>
          </a:p>
          <a:p>
            <a:r>
              <a:rPr lang="bs-Latn-BA" dirty="0" smtClean="0"/>
              <a:t>Pretori </a:t>
            </a:r>
            <a:r>
              <a:rPr lang="bs-Latn-BA" dirty="0"/>
              <a:t>su bili pravosudni magistrati. </a:t>
            </a:r>
          </a:p>
          <a:p>
            <a:r>
              <a:rPr lang="bs-Latn-BA" dirty="0"/>
              <a:t>Cenzori su svake 5</a:t>
            </a:r>
            <a:r>
              <a:rPr lang="bs-Latn-BA" dirty="0" smtClean="0"/>
              <a:t>. godine </a:t>
            </a:r>
            <a:r>
              <a:rPr lang="bs-Latn-BA" dirty="0"/>
              <a:t>vršili popis svih slobodnih stanovnika rimske </a:t>
            </a:r>
            <a:r>
              <a:rPr lang="bs-Latn-BA" dirty="0" smtClean="0"/>
              <a:t>države </a:t>
            </a:r>
            <a:r>
              <a:rPr lang="bs-Latn-BA" dirty="0"/>
              <a:t>u imovinske razrede i bili su izuzeci u trajanju mandata. </a:t>
            </a:r>
            <a:endParaRPr lang="bs-Latn-BA" dirty="0" smtClean="0"/>
          </a:p>
          <a:p>
            <a:r>
              <a:rPr lang="bs-Latn-BA" dirty="0" smtClean="0"/>
              <a:t>Imali </a:t>
            </a:r>
            <a:r>
              <a:rPr lang="bs-Latn-BA" dirty="0"/>
              <a:t>su posebnu funkciju “tajnih </a:t>
            </a:r>
            <a:r>
              <a:rPr lang="bs-Latn-BA" dirty="0" smtClean="0"/>
              <a:t>službi</a:t>
            </a:r>
            <a:r>
              <a:rPr lang="bs-Latn-BA" dirty="0"/>
              <a:t>”. </a:t>
            </a:r>
            <a:endParaRPr lang="bs-Latn-BA" dirty="0" smtClean="0"/>
          </a:p>
          <a:p>
            <a:r>
              <a:rPr lang="bs-Latn-BA" dirty="0" smtClean="0"/>
              <a:t>Pratili </a:t>
            </a:r>
            <a:r>
              <a:rPr lang="bs-Latn-BA" dirty="0"/>
              <a:t>su ponašanje svakog pojedinca, a ako se nije ponašao u skladu sa datim običajima imali su ovlaštenje </a:t>
            </a:r>
            <a:r>
              <a:rPr lang="bs-Latn-BA" i="1" dirty="0"/>
              <a:t>nota censoria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To </a:t>
            </a:r>
            <a:r>
              <a:rPr lang="bs-Latn-BA" dirty="0"/>
              <a:t>je umanjenje časti, pa prilikom popisa </a:t>
            </a:r>
            <a:r>
              <a:rPr lang="bs-Latn-BA" dirty="0" smtClean="0"/>
              <a:t>građana </a:t>
            </a:r>
            <a:r>
              <a:rPr lang="bs-Latn-BA" dirty="0"/>
              <a:t>zbog prijekornog vladanja mogli su nekoga brisati iz spiska senatora ili vitezova i premjestiti ga u slabiji tribus.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4298894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lnSpcReduction="10000"/>
          </a:bodyPr>
          <a:lstStyle/>
          <a:p>
            <a:r>
              <a:rPr lang="bs-Latn-BA" dirty="0"/>
              <a:t>Kvestori su imali ovlaštenje upravljanjem </a:t>
            </a:r>
            <a:r>
              <a:rPr lang="bs-Latn-BA" dirty="0" smtClean="0"/>
              <a:t>državne </a:t>
            </a:r>
            <a:r>
              <a:rPr lang="bs-Latn-BA" dirty="0"/>
              <a:t>blagajne (</a:t>
            </a:r>
            <a:r>
              <a:rPr lang="bs-Latn-BA" i="1" dirty="0"/>
              <a:t>aerarium populi ramanium</a:t>
            </a:r>
            <a:r>
              <a:rPr lang="bs-Latn-BA" dirty="0"/>
              <a:t>). Imali su i ovlaštenje o istrazi sudske radnje za </a:t>
            </a:r>
            <a:r>
              <a:rPr lang="bs-Latn-BA" dirty="0" smtClean="0"/>
              <a:t>najteža </a:t>
            </a:r>
            <a:r>
              <a:rPr lang="bs-Latn-BA" dirty="0"/>
              <a:t>krivična djela. </a:t>
            </a:r>
          </a:p>
          <a:p>
            <a:r>
              <a:rPr lang="bs-Latn-BA" dirty="0"/>
              <a:t>Kululske edile bile su </a:t>
            </a:r>
            <a:r>
              <a:rPr lang="bs-Latn-BA" dirty="0" smtClean="0"/>
              <a:t>niže </a:t>
            </a:r>
            <a:r>
              <a:rPr lang="bs-Latn-BA" dirty="0"/>
              <a:t>magistrature sa ovlaštenjem </a:t>
            </a:r>
            <a:r>
              <a:rPr lang="bs-Latn-BA" dirty="0" smtClean="0"/>
              <a:t>tržišne </a:t>
            </a:r>
            <a:r>
              <a:rPr lang="bs-Latn-BA" dirty="0"/>
              <a:t>inspekcije, tj. nadzor nad javnim </a:t>
            </a:r>
            <a:r>
              <a:rPr lang="bs-Latn-BA" dirty="0" smtClean="0"/>
              <a:t>forumima</a:t>
            </a:r>
            <a:r>
              <a:rPr lang="bs-Latn-BA" dirty="0"/>
              <a:t>, </a:t>
            </a:r>
            <a:r>
              <a:rPr lang="bs-Latn-BA" dirty="0" smtClean="0"/>
              <a:t>tržnicama </a:t>
            </a:r>
            <a:r>
              <a:rPr lang="bs-Latn-BA" dirty="0"/>
              <a:t>i </a:t>
            </a:r>
            <a:r>
              <a:rPr lang="bs-Latn-BA" dirty="0" smtClean="0"/>
              <a:t>održavanju </a:t>
            </a:r>
            <a:r>
              <a:rPr lang="bs-Latn-BA" dirty="0"/>
              <a:t>javnog reda i mira. </a:t>
            </a:r>
            <a:endParaRPr lang="bs-Latn-BA" dirty="0" smtClean="0"/>
          </a:p>
          <a:p>
            <a:r>
              <a:rPr lang="bs-Latn-BA" dirty="0" smtClean="0"/>
              <a:t>Iz </a:t>
            </a:r>
            <a:r>
              <a:rPr lang="bs-Latn-BA" dirty="0"/>
              <a:t>njihove </a:t>
            </a:r>
            <a:r>
              <a:rPr lang="bs-Latn-BA" dirty="0" smtClean="0"/>
              <a:t>tržišno-inspekcijske nadležnosti </a:t>
            </a:r>
            <a:r>
              <a:rPr lang="bs-Latn-BA" dirty="0"/>
              <a:t>izveden je institut odgovornosti prodavca za faktičke nedostatke prodate stvari.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4822524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91200"/>
          </a:xfrm>
        </p:spPr>
        <p:txBody>
          <a:bodyPr>
            <a:normAutofit fontScale="85000" lnSpcReduction="10000"/>
          </a:bodyPr>
          <a:lstStyle/>
          <a:p>
            <a:r>
              <a:rPr lang="bs-Latn-BA" dirty="0"/>
              <a:t>Period kasne republike (201.-27.p.n.e.) označen je ekspanzijom rimske </a:t>
            </a:r>
            <a:r>
              <a:rPr lang="bs-Latn-BA" dirty="0" smtClean="0"/>
              <a:t>države </a:t>
            </a:r>
            <a:r>
              <a:rPr lang="bs-Latn-BA" dirty="0"/>
              <a:t>koja je vršena kroz 2 sistema: ratom i stvaranjem sastava pojedinih </a:t>
            </a:r>
            <a:r>
              <a:rPr lang="bs-Latn-BA" dirty="0" smtClean="0"/>
              <a:t>država </a:t>
            </a:r>
            <a:r>
              <a:rPr lang="bs-Latn-BA" dirty="0"/>
              <a:t>sa rimskom </a:t>
            </a:r>
            <a:r>
              <a:rPr lang="bs-Latn-BA" dirty="0" smtClean="0"/>
              <a:t>državom </a:t>
            </a:r>
            <a:r>
              <a:rPr lang="bs-Latn-BA" dirty="0"/>
              <a:t>putem ugovora. </a:t>
            </a:r>
            <a:endParaRPr lang="bs-Latn-BA" dirty="0" smtClean="0"/>
          </a:p>
          <a:p>
            <a:r>
              <a:rPr lang="bs-Latn-BA" dirty="0" smtClean="0"/>
              <a:t>Ovaj </a:t>
            </a:r>
            <a:r>
              <a:rPr lang="bs-Latn-BA" dirty="0"/>
              <a:t>period </a:t>
            </a:r>
            <a:r>
              <a:rPr lang="bs-Latn-BA" dirty="0" smtClean="0"/>
              <a:t>obilježen </a:t>
            </a:r>
            <a:r>
              <a:rPr lang="bs-Latn-BA" dirty="0"/>
              <a:t>je i razvojem privrede, a novac se javlja kao opće </a:t>
            </a:r>
            <a:r>
              <a:rPr lang="bs-Latn-BA" dirty="0" smtClean="0"/>
              <a:t>platežno </a:t>
            </a:r>
            <a:r>
              <a:rPr lang="bs-Latn-BA" dirty="0"/>
              <a:t>sredstvo. </a:t>
            </a:r>
            <a:endParaRPr lang="bs-Latn-BA" dirty="0" smtClean="0"/>
          </a:p>
          <a:p>
            <a:r>
              <a:rPr lang="bs-Latn-BA" dirty="0" smtClean="0"/>
              <a:t>Karakteristično </a:t>
            </a:r>
            <a:r>
              <a:rPr lang="bs-Latn-BA" dirty="0"/>
              <a:t>je i </a:t>
            </a:r>
            <a:r>
              <a:rPr lang="bs-Latn-BA" dirty="0" smtClean="0"/>
              <a:t>klasično </a:t>
            </a:r>
            <a:r>
              <a:rPr lang="bs-Latn-BA" dirty="0"/>
              <a:t>ropstvo, u kome se robovi eksploatišu na najbezobzirniji način. </a:t>
            </a:r>
            <a:endParaRPr lang="bs-Latn-BA" dirty="0" smtClean="0"/>
          </a:p>
          <a:p>
            <a:r>
              <a:rPr lang="bs-Latn-BA" dirty="0" smtClean="0"/>
              <a:t>Javlja </a:t>
            </a:r>
            <a:r>
              <a:rPr lang="bs-Latn-BA" dirty="0"/>
              <a:t>se svjetsko </a:t>
            </a:r>
            <a:r>
              <a:rPr lang="bs-Latn-BA" dirty="0" smtClean="0"/>
              <a:t>tržište </a:t>
            </a:r>
            <a:r>
              <a:rPr lang="bs-Latn-BA" dirty="0"/>
              <a:t>robova. </a:t>
            </a:r>
            <a:endParaRPr lang="bs-Latn-BA" dirty="0" smtClean="0"/>
          </a:p>
          <a:p>
            <a:r>
              <a:rPr lang="bs-Latn-BA" dirty="0" smtClean="0"/>
              <a:t>Nosioci </a:t>
            </a:r>
            <a:r>
              <a:rPr lang="bs-Latn-BA" dirty="0"/>
              <a:t>novih zanimanja (trgovci, bankari i </a:t>
            </a:r>
            <a:r>
              <a:rPr lang="bs-Latn-BA" dirty="0" smtClean="0"/>
              <a:t>sl.) </a:t>
            </a:r>
            <a:r>
              <a:rPr lang="bs-Latn-BA" dirty="0"/>
              <a:t>vrlo brzo stiču ekonomsku moć, ali su još uvijek iza političke pozornice. </a:t>
            </a:r>
            <a:endParaRPr lang="bs-Latn-BA" dirty="0" smtClean="0"/>
          </a:p>
          <a:p>
            <a:r>
              <a:rPr lang="bs-Latn-BA" dirty="0" smtClean="0"/>
              <a:t>Dolazi </a:t>
            </a:r>
            <a:r>
              <a:rPr lang="bs-Latn-BA" dirty="0"/>
              <a:t>do društvenog raslojavanja na više i </a:t>
            </a:r>
            <a:r>
              <a:rPr lang="bs-Latn-BA" dirty="0" smtClean="0"/>
              <a:t>niže </a:t>
            </a:r>
            <a:r>
              <a:rPr lang="bs-Latn-BA" dirty="0"/>
              <a:t>slojeve – optimate i </a:t>
            </a:r>
            <a:r>
              <a:rPr lang="bs-Latn-BA" dirty="0" smtClean="0"/>
              <a:t>populare, </a:t>
            </a:r>
            <a:r>
              <a:rPr lang="bs-Latn-BA" dirty="0"/>
              <a:t>k</a:t>
            </a:r>
            <a:r>
              <a:rPr lang="bs-Latn-BA" dirty="0" smtClean="0"/>
              <a:t>oji </a:t>
            </a:r>
            <a:r>
              <a:rPr lang="bs-Latn-BA" dirty="0"/>
              <a:t>formiraju političke partije. </a:t>
            </a:r>
          </a:p>
        </p:txBody>
      </p:sp>
    </p:spTree>
    <p:extLst>
      <p:ext uri="{BB962C8B-B14F-4D97-AF65-F5344CB8AC3E}">
        <p14:creationId xmlns:p14="http://schemas.microsoft.com/office/powerpoint/2010/main" val="17454253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85800"/>
            <a:ext cx="8229600" cy="5334000"/>
          </a:xfrm>
        </p:spPr>
        <p:txBody>
          <a:bodyPr>
            <a:normAutofit/>
          </a:bodyPr>
          <a:lstStyle/>
          <a:p>
            <a:r>
              <a:rPr lang="bs-Latn-BA" dirty="0" smtClean="0"/>
              <a:t>Izgrađuje </a:t>
            </a:r>
            <a:r>
              <a:rPr lang="bs-Latn-BA" dirty="0"/>
              <a:t>se sistem društvenih privilegija, pa se čak i u sistemskom </a:t>
            </a:r>
            <a:r>
              <a:rPr lang="bs-Latn-BA" dirty="0" smtClean="0"/>
              <a:t>kažnjavanju </a:t>
            </a:r>
            <a:r>
              <a:rPr lang="bs-Latn-BA" dirty="0"/>
              <a:t>vodi računa o pripadnosti </a:t>
            </a:r>
            <a:r>
              <a:rPr lang="bs-Latn-BA" dirty="0" smtClean="0"/>
              <a:t>određenom </a:t>
            </a:r>
            <a:r>
              <a:rPr lang="bs-Latn-BA" dirty="0"/>
              <a:t>društvenom sloju. </a:t>
            </a:r>
            <a:endParaRPr lang="bs-Latn-BA" dirty="0" smtClean="0"/>
          </a:p>
          <a:p>
            <a:r>
              <a:rPr lang="bs-Latn-BA" dirty="0" smtClean="0"/>
              <a:t>Politički </a:t>
            </a:r>
            <a:r>
              <a:rPr lang="bs-Latn-BA" dirty="0"/>
              <a:t>sukobi </a:t>
            </a:r>
            <a:r>
              <a:rPr lang="bs-Latn-BA" dirty="0" smtClean="0"/>
              <a:t>između </a:t>
            </a:r>
            <a:r>
              <a:rPr lang="bs-Latn-BA" dirty="0"/>
              <a:t>populara (</a:t>
            </a:r>
            <a:r>
              <a:rPr lang="bs-Latn-BA" dirty="0" smtClean="0"/>
              <a:t>niži</a:t>
            </a:r>
            <a:r>
              <a:rPr lang="bs-Latn-BA" dirty="0"/>
              <a:t>) i optimata (viši sloj) i njihovih političkih partija poprimaju </a:t>
            </a:r>
            <a:r>
              <a:rPr lang="bs-Latn-BA" dirty="0" smtClean="0"/>
              <a:t>oružane </a:t>
            </a:r>
            <a:r>
              <a:rPr lang="bs-Latn-BA" dirty="0"/>
              <a:t>oblike – dolazi do </a:t>
            </a:r>
            <a:r>
              <a:rPr lang="bs-Latn-BA" dirty="0" smtClean="0"/>
              <a:t>građanskih </a:t>
            </a:r>
            <a:r>
              <a:rPr lang="bs-Latn-BA" dirty="0"/>
              <a:t>ratova. </a:t>
            </a:r>
            <a:endParaRPr lang="bs-Latn-BA" dirty="0" smtClean="0"/>
          </a:p>
          <a:p>
            <a:r>
              <a:rPr lang="bs-Latn-BA" dirty="0" smtClean="0"/>
              <a:t>Republikanski oblik </a:t>
            </a:r>
            <a:r>
              <a:rPr lang="bs-Latn-BA" dirty="0"/>
              <a:t>vladanja u ovom periodu postaje sve neadekvatniji za upravljanje ogromnom teritorijom rimske </a:t>
            </a:r>
            <a:r>
              <a:rPr lang="bs-Latn-BA" dirty="0" smtClean="0"/>
              <a:t>države</a:t>
            </a:r>
            <a:r>
              <a:rPr lang="bs-Latn-BA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509734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r>
              <a:rPr lang="bs-Latn-BA" dirty="0"/>
              <a:t>Pojavljuju se elementi monarhizacije kroz pokušaje pojedinih </a:t>
            </a:r>
            <a:r>
              <a:rPr lang="bs-Latn-BA" dirty="0" smtClean="0"/>
              <a:t>vojskovođa </a:t>
            </a:r>
            <a:r>
              <a:rPr lang="bs-Latn-BA" dirty="0"/>
              <a:t>da marginaliziraju republikanske oblike vlasti te da njihova ovlaštenja prigrabe sebi pokušavajući samostalno vladati. </a:t>
            </a:r>
            <a:endParaRPr lang="bs-Latn-BA" dirty="0" smtClean="0"/>
          </a:p>
          <a:p>
            <a:r>
              <a:rPr lang="bs-Latn-BA" dirty="0" smtClean="0"/>
              <a:t>Među </a:t>
            </a:r>
            <a:r>
              <a:rPr lang="bs-Latn-BA" dirty="0"/>
              <a:t>njima se ističu: </a:t>
            </a:r>
          </a:p>
          <a:p>
            <a:r>
              <a:rPr lang="bs-Latn-BA" u="sng" dirty="0"/>
              <a:t>Marije</a:t>
            </a:r>
            <a:r>
              <a:rPr lang="bs-Latn-BA" dirty="0"/>
              <a:t> – izvršio je reformu vojske. </a:t>
            </a:r>
            <a:endParaRPr lang="bs-Latn-BA" dirty="0" smtClean="0"/>
          </a:p>
          <a:p>
            <a:r>
              <a:rPr lang="bs-Latn-BA" dirty="0" smtClean="0"/>
              <a:t>Uzima </a:t>
            </a:r>
            <a:r>
              <a:rPr lang="bs-Latn-BA" dirty="0"/>
              <a:t>sebi najbolje ratnike iz protivničkog tabora.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3635432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867400"/>
          </a:xfrm>
        </p:spPr>
        <p:txBody>
          <a:bodyPr>
            <a:normAutofit fontScale="92500" lnSpcReduction="20000"/>
          </a:bodyPr>
          <a:lstStyle/>
          <a:p>
            <a:r>
              <a:rPr lang="bs-Latn-BA" u="sng" dirty="0"/>
              <a:t>Sula</a:t>
            </a:r>
            <a:r>
              <a:rPr lang="bs-Latn-BA" dirty="0"/>
              <a:t> – poznat je po “Sulinim proskripcijama</a:t>
            </a:r>
            <a:r>
              <a:rPr lang="bs-Latn-BA" dirty="0" smtClean="0"/>
              <a:t>”.</a:t>
            </a:r>
          </a:p>
          <a:p>
            <a:r>
              <a:rPr lang="bs-Latn-BA" dirty="0" smtClean="0"/>
              <a:t> </a:t>
            </a:r>
            <a:r>
              <a:rPr lang="bs-Latn-BA" dirty="0"/>
              <a:t>Nemilosrdno se obračunavao sa protivnicima. </a:t>
            </a:r>
            <a:endParaRPr lang="bs-Latn-BA" dirty="0" smtClean="0"/>
          </a:p>
          <a:p>
            <a:r>
              <a:rPr lang="bs-Latn-BA" dirty="0" smtClean="0"/>
              <a:t>Proskripcije </a:t>
            </a:r>
            <a:r>
              <a:rPr lang="bs-Latn-BA" dirty="0"/>
              <a:t>su spiskovi njegovih protivnika koje je dao likvidirati. </a:t>
            </a:r>
            <a:endParaRPr lang="bs-Latn-BA" dirty="0" smtClean="0"/>
          </a:p>
          <a:p>
            <a:r>
              <a:rPr lang="bs-Latn-BA" dirty="0" smtClean="0"/>
              <a:t>Povukao </a:t>
            </a:r>
            <a:r>
              <a:rPr lang="bs-Latn-BA" dirty="0"/>
              <a:t>se kada je bio na vrhuncu moći. </a:t>
            </a:r>
            <a:endParaRPr lang="bs-Latn-BA" dirty="0" smtClean="0"/>
          </a:p>
          <a:p>
            <a:r>
              <a:rPr lang="bs-Latn-BA" u="sng" dirty="0" smtClean="0"/>
              <a:t>Cezar</a:t>
            </a:r>
            <a:r>
              <a:rPr lang="bs-Latn-BA" dirty="0" smtClean="0"/>
              <a:t> </a:t>
            </a:r>
            <a:r>
              <a:rPr lang="bs-Latn-BA" dirty="0"/>
              <a:t>– kada je izabran za konzula vojnim pohodima nastojao je umiriti galske provincije. </a:t>
            </a:r>
            <a:endParaRPr lang="bs-Latn-BA" dirty="0" smtClean="0"/>
          </a:p>
          <a:p>
            <a:r>
              <a:rPr lang="bs-Latn-BA" dirty="0" smtClean="0"/>
              <a:t>Bio </a:t>
            </a:r>
            <a:r>
              <a:rPr lang="bs-Latn-BA" dirty="0"/>
              <a:t>je prvi čovjek koji je počeo vladati sam u Rimu. </a:t>
            </a:r>
            <a:endParaRPr lang="bs-Latn-BA" dirty="0" smtClean="0"/>
          </a:p>
          <a:p>
            <a:r>
              <a:rPr lang="bs-Latn-BA" dirty="0" smtClean="0"/>
              <a:t>Potcijenio </a:t>
            </a:r>
            <a:r>
              <a:rPr lang="bs-Latn-BA" dirty="0"/>
              <a:t>je svoje političke protivnike, koji su se tajno organizovali i ubili ga u senatu kada je </a:t>
            </a:r>
            <a:r>
              <a:rPr lang="bs-Latn-BA" dirty="0" smtClean="0"/>
              <a:t>držao </a:t>
            </a:r>
            <a:r>
              <a:rPr lang="bs-Latn-BA" dirty="0"/>
              <a:t>govor. </a:t>
            </a:r>
            <a:endParaRPr lang="bs-Latn-BA" dirty="0" smtClean="0"/>
          </a:p>
          <a:p>
            <a:r>
              <a:rPr lang="bs-Latn-BA" dirty="0" smtClean="0"/>
              <a:t>Na </a:t>
            </a:r>
            <a:r>
              <a:rPr lang="bs-Latn-BA" dirty="0"/>
              <a:t>vlast je po njegovoj smrti došao njegov posinak Oktavijan August. </a:t>
            </a:r>
          </a:p>
        </p:txBody>
      </p:sp>
    </p:spTree>
    <p:extLst>
      <p:ext uri="{BB962C8B-B14F-4D97-AF65-F5344CB8AC3E}">
        <p14:creationId xmlns:p14="http://schemas.microsoft.com/office/powerpoint/2010/main" val="681569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lnSpcReduction="10000"/>
          </a:bodyPr>
          <a:lstStyle/>
          <a:p>
            <a:r>
              <a:rPr lang="bs-Latn-BA" dirty="0"/>
              <a:t>Navedenoj periodizaciji </a:t>
            </a:r>
            <a:r>
              <a:rPr lang="bs-Latn-BA" dirty="0" smtClean="0"/>
              <a:t>države </a:t>
            </a:r>
            <a:r>
              <a:rPr lang="bs-Latn-BA" dirty="0"/>
              <a:t>odgovara i podjela prava: </a:t>
            </a:r>
          </a:p>
          <a:p>
            <a:r>
              <a:rPr lang="bs-Latn-BA" dirty="0"/>
              <a:t>Prva faza u razvoju rimskog prava je faza civilnog prava (</a:t>
            </a:r>
            <a:r>
              <a:rPr lang="bs-Latn-BA" i="1" dirty="0"/>
              <a:t>ius civile</a:t>
            </a:r>
            <a:r>
              <a:rPr lang="bs-Latn-BA" dirty="0"/>
              <a:t>). Odgovara periodu kraljevstva i rane republike. </a:t>
            </a:r>
          </a:p>
          <a:p>
            <a:r>
              <a:rPr lang="bs-Latn-BA" dirty="0"/>
              <a:t>Pretorsko ili honorarno pravo (</a:t>
            </a:r>
            <a:r>
              <a:rPr lang="bs-Latn-BA" i="1" dirty="0"/>
              <a:t>ius honorarium</a:t>
            </a:r>
            <a:r>
              <a:rPr lang="bs-Latn-BA" dirty="0"/>
              <a:t>) odgovara periodu kasne republike. </a:t>
            </a:r>
          </a:p>
          <a:p>
            <a:r>
              <a:rPr lang="bs-Latn-BA" dirty="0"/>
              <a:t>Rimsko </a:t>
            </a:r>
            <a:r>
              <a:rPr lang="bs-Latn-BA" dirty="0" smtClean="0"/>
              <a:t>klasično </a:t>
            </a:r>
            <a:r>
              <a:rPr lang="bs-Latn-BA" dirty="0"/>
              <a:t>pravo – </a:t>
            </a:r>
            <a:r>
              <a:rPr lang="bs-Latn-BA" dirty="0" smtClean="0"/>
              <a:t>klasična </a:t>
            </a:r>
            <a:r>
              <a:rPr lang="bs-Latn-BA" dirty="0"/>
              <a:t>jurisprudencija odgovara periodu principata. </a:t>
            </a:r>
          </a:p>
          <a:p>
            <a:r>
              <a:rPr lang="bs-Latn-BA" dirty="0" smtClean="0"/>
              <a:t>Postklasično </a:t>
            </a:r>
            <a:r>
              <a:rPr lang="bs-Latn-BA" dirty="0"/>
              <a:t>– vulgarno rimsko pravo odgovara periodu dominata.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48618437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943600"/>
          </a:xfrm>
        </p:spPr>
        <p:txBody>
          <a:bodyPr>
            <a:normAutofit fontScale="85000" lnSpcReduction="20000"/>
          </a:bodyPr>
          <a:lstStyle/>
          <a:p>
            <a:r>
              <a:rPr lang="bs-Latn-BA" dirty="0"/>
              <a:t>Principat (27.p.n.e – 235.n.e.) je period vladavine jednog čovjeka, pri čemu se </a:t>
            </a:r>
            <a:r>
              <a:rPr lang="bs-Latn-BA" dirty="0" smtClean="0"/>
              <a:t>zadržavaju </a:t>
            </a:r>
            <a:r>
              <a:rPr lang="bs-Latn-BA" dirty="0"/>
              <a:t>svi do tada poznati republikanski organi vlasti, ali se oni posebnim metodama političkog lukavstva razvlašćuju da bi se ovlaštenja koncentrisala u rukama princepsa. </a:t>
            </a:r>
            <a:endParaRPr lang="bs-Latn-BA" dirty="0" smtClean="0"/>
          </a:p>
          <a:p>
            <a:r>
              <a:rPr lang="bs-Latn-BA" dirty="0" smtClean="0"/>
              <a:t>Nosioci </a:t>
            </a:r>
            <a:r>
              <a:rPr lang="bs-Latn-BA" dirty="0"/>
              <a:t>novih profitabilnih zanimanja koja su se pojavila u periodu kasne republike ekonomski jačaju, ali su bez političkog uticaja. </a:t>
            </a:r>
            <a:endParaRPr lang="bs-Latn-BA" dirty="0" smtClean="0"/>
          </a:p>
          <a:p>
            <a:r>
              <a:rPr lang="bs-Latn-BA" dirty="0" smtClean="0"/>
              <a:t>Predstavnike </a:t>
            </a:r>
            <a:r>
              <a:rPr lang="bs-Latn-BA" dirty="0"/>
              <a:t>tih zanimanja, koji postepeno dobivaju značajke novog društvenog sloja </a:t>
            </a:r>
            <a:r>
              <a:rPr lang="bs-Latn-BA" dirty="0" smtClean="0"/>
              <a:t>određenog </a:t>
            </a:r>
            <a:r>
              <a:rPr lang="bs-Latn-BA" dirty="0"/>
              <a:t>terminom </a:t>
            </a:r>
            <a:r>
              <a:rPr lang="bs-Latn-BA" i="1" dirty="0"/>
              <a:t>ordo equeste </a:t>
            </a:r>
            <a:r>
              <a:rPr lang="bs-Latn-BA" dirty="0"/>
              <a:t>ili konjanici, novčarska aristokratija, princeps vješto koristi uzimajući ih za političke savjetnike i uvodeći ih u senat. </a:t>
            </a:r>
            <a:endParaRPr lang="bs-Latn-BA" dirty="0" smtClean="0"/>
          </a:p>
          <a:p>
            <a:r>
              <a:rPr lang="bs-Latn-BA" dirty="0" smtClean="0"/>
              <a:t>Ovaj </a:t>
            </a:r>
            <a:r>
              <a:rPr lang="bs-Latn-BA" dirty="0"/>
              <a:t>društveni sloj postaće glavni protivnik do tada dominantne senatorsko-zemljoposjedničke aristokratije. </a:t>
            </a:r>
          </a:p>
        </p:txBody>
      </p:sp>
    </p:spTree>
    <p:extLst>
      <p:ext uri="{BB962C8B-B14F-4D97-AF65-F5344CB8AC3E}">
        <p14:creationId xmlns:p14="http://schemas.microsoft.com/office/powerpoint/2010/main" val="95706232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85000" lnSpcReduction="20000"/>
          </a:bodyPr>
          <a:lstStyle/>
          <a:p>
            <a:r>
              <a:rPr lang="bs-Latn-BA" dirty="0"/>
              <a:t>Princeps se proglasio prvim senatorom </a:t>
            </a:r>
            <a:r>
              <a:rPr lang="bs-Latn-BA" dirty="0" smtClean="0"/>
              <a:t>među </a:t>
            </a:r>
            <a:r>
              <a:rPr lang="bs-Latn-BA" dirty="0"/>
              <a:t>jednakim. </a:t>
            </a:r>
            <a:endParaRPr lang="bs-Latn-BA" dirty="0" smtClean="0"/>
          </a:p>
          <a:p>
            <a:r>
              <a:rPr lang="bs-Latn-BA" dirty="0" smtClean="0"/>
              <a:t>Položaj </a:t>
            </a:r>
            <a:r>
              <a:rPr lang="bs-Latn-BA" dirty="0"/>
              <a:t>princepsa postepeno jača. </a:t>
            </a:r>
            <a:endParaRPr lang="bs-Latn-BA" dirty="0" smtClean="0"/>
          </a:p>
          <a:p>
            <a:r>
              <a:rPr lang="bs-Latn-BA" dirty="0" smtClean="0"/>
              <a:t>Odluke </a:t>
            </a:r>
            <a:r>
              <a:rPr lang="bs-Latn-BA" dirty="0"/>
              <a:t>senata prerastaju u tzv</a:t>
            </a:r>
            <a:r>
              <a:rPr lang="bs-Latn-BA" dirty="0" smtClean="0"/>
              <a:t>. princepsove </a:t>
            </a:r>
            <a:r>
              <a:rPr lang="bs-Latn-BA" dirty="0"/>
              <a:t>konstitucije, a senat postaje mjesto gdje se te odluke saopštavaju i prihvataju. </a:t>
            </a:r>
          </a:p>
          <a:p>
            <a:r>
              <a:rPr lang="bs-Latn-BA" dirty="0"/>
              <a:t>Princeps je da bi efikasnije vladao, izvršio strukturalne promjene u mnogim segmentima </a:t>
            </a:r>
            <a:r>
              <a:rPr lang="bs-Latn-BA" dirty="0" smtClean="0"/>
              <a:t>državnog života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Umjesto </a:t>
            </a:r>
            <a:r>
              <a:rPr lang="bs-Latn-BA" dirty="0"/>
              <a:t>dotadašnjih izbornih magistrata, koji su za svoj rad odgovarali senatu, on počinje </a:t>
            </a:r>
            <a:r>
              <a:rPr lang="bs-Latn-BA" dirty="0" smtClean="0"/>
              <a:t>izgrađivati </a:t>
            </a:r>
            <a:r>
              <a:rPr lang="bs-Latn-BA" dirty="0"/>
              <a:t>aparat profesionalnih čunovnika, administrativnih radnika koji rade za plaću. </a:t>
            </a:r>
            <a:endParaRPr lang="bs-Latn-BA" dirty="0" smtClean="0"/>
          </a:p>
          <a:p>
            <a:r>
              <a:rPr lang="bs-Latn-BA" dirty="0" smtClean="0"/>
              <a:t>Dakle</a:t>
            </a:r>
            <a:r>
              <a:rPr lang="bs-Latn-BA" dirty="0"/>
              <a:t>, počinje proces birokratizacije </a:t>
            </a:r>
            <a:r>
              <a:rPr lang="bs-Latn-BA" dirty="0" smtClean="0"/>
              <a:t>državnog </a:t>
            </a:r>
            <a:r>
              <a:rPr lang="bs-Latn-BA" dirty="0"/>
              <a:t>aparata.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1596678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lnSpcReduction="10000"/>
          </a:bodyPr>
          <a:lstStyle/>
          <a:p>
            <a:r>
              <a:rPr lang="bs-Latn-BA" dirty="0"/>
              <a:t>Princeps provodi i značajne vojne reforme. </a:t>
            </a:r>
            <a:endParaRPr lang="bs-Latn-BA" dirty="0" smtClean="0"/>
          </a:p>
          <a:p>
            <a:r>
              <a:rPr lang="bs-Latn-BA" dirty="0" smtClean="0"/>
              <a:t>Formira </a:t>
            </a:r>
            <a:r>
              <a:rPr lang="bs-Latn-BA" dirty="0"/>
              <a:t>posebne tjelesne garde u čiji sastav ulaze profesionalni vojnici. </a:t>
            </a:r>
            <a:endParaRPr lang="bs-Latn-BA" dirty="0" smtClean="0"/>
          </a:p>
          <a:p>
            <a:r>
              <a:rPr lang="bs-Latn-BA" dirty="0" smtClean="0"/>
              <a:t>Da </a:t>
            </a:r>
            <a:r>
              <a:rPr lang="bs-Latn-BA" dirty="0"/>
              <a:t>bi zadovoljio sve veće potrebe birokratsko-vojne strukture, princeps uvodi novu finansijsku ustanovu zvanu </a:t>
            </a:r>
            <a:r>
              <a:rPr lang="bs-Latn-BA" i="1" dirty="0"/>
              <a:t>fiscus caesaris </a:t>
            </a:r>
            <a:r>
              <a:rPr lang="bs-Latn-BA" dirty="0"/>
              <a:t>u koju se slijeva najveći dio prihoda i poreza, a kojom upravlja isključivo princeps. </a:t>
            </a:r>
            <a:endParaRPr lang="bs-Latn-BA" dirty="0" smtClean="0"/>
          </a:p>
          <a:p>
            <a:r>
              <a:rPr lang="bs-Latn-BA" dirty="0" smtClean="0"/>
              <a:t>U </a:t>
            </a:r>
            <a:r>
              <a:rPr lang="bs-Latn-BA" dirty="0"/>
              <a:t>fiskus cezaris ulazila je i privatna imovina princepsa. </a:t>
            </a:r>
          </a:p>
        </p:txBody>
      </p:sp>
    </p:spTree>
    <p:extLst>
      <p:ext uri="{BB962C8B-B14F-4D97-AF65-F5344CB8AC3E}">
        <p14:creationId xmlns:p14="http://schemas.microsoft.com/office/powerpoint/2010/main" val="240216303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Period principata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bs-Latn-BA" dirty="0"/>
              <a:t>U periodu principata prestaje širenje rimske </a:t>
            </a:r>
            <a:r>
              <a:rPr lang="bs-Latn-BA" dirty="0" smtClean="0"/>
              <a:t>države</a:t>
            </a:r>
            <a:r>
              <a:rPr lang="bs-Latn-BA" dirty="0"/>
              <a:t>, a akcenat se stavlja na odbranu osvojenog. </a:t>
            </a:r>
            <a:endParaRPr lang="bs-Latn-BA" dirty="0" smtClean="0"/>
          </a:p>
          <a:p>
            <a:r>
              <a:rPr lang="bs-Latn-BA" dirty="0" smtClean="0"/>
              <a:t>Posljedica </a:t>
            </a:r>
            <a:r>
              <a:rPr lang="bs-Latn-BA" dirty="0"/>
              <a:t>navedenog je prestanak priliva nove robovske radne snage, što dovodi do strukturalnih promjena u rimskoj privredi. </a:t>
            </a:r>
            <a:endParaRPr lang="bs-Latn-BA" dirty="0" smtClean="0"/>
          </a:p>
          <a:p>
            <a:r>
              <a:rPr lang="bs-Latn-BA" dirty="0" smtClean="0"/>
              <a:t>Priprema </a:t>
            </a:r>
            <a:r>
              <a:rPr lang="bs-Latn-BA" dirty="0"/>
              <a:t>se teren za uključivanje dijelova slobodnog stanovništva u proces neposredne materijalne proizvodnje. </a:t>
            </a:r>
            <a:endParaRPr lang="bs-Latn-BA" dirty="0" smtClean="0"/>
          </a:p>
          <a:p>
            <a:r>
              <a:rPr lang="bs-Latn-BA" dirty="0" smtClean="0"/>
              <a:t>Istovremeno</a:t>
            </a:r>
            <a:r>
              <a:rPr lang="bs-Latn-BA" dirty="0"/>
              <a:t>, doba principata označeno je kao “zlatni vijek” u razvoju rimskog prava. </a:t>
            </a:r>
            <a:endParaRPr lang="bs-Latn-BA" dirty="0" smtClean="0"/>
          </a:p>
          <a:p>
            <a:r>
              <a:rPr lang="bs-Latn-BA" dirty="0" smtClean="0"/>
              <a:t>Stvoreno </a:t>
            </a:r>
            <a:r>
              <a:rPr lang="bs-Latn-BA" dirty="0"/>
              <a:t>je tzv</a:t>
            </a:r>
            <a:r>
              <a:rPr lang="bs-Latn-BA" dirty="0" smtClean="0"/>
              <a:t>. klasično </a:t>
            </a:r>
            <a:r>
              <a:rPr lang="bs-Latn-BA" dirty="0"/>
              <a:t>rimsko pravo. </a:t>
            </a:r>
          </a:p>
        </p:txBody>
      </p:sp>
    </p:spTree>
    <p:extLst>
      <p:ext uri="{BB962C8B-B14F-4D97-AF65-F5344CB8AC3E}">
        <p14:creationId xmlns:p14="http://schemas.microsoft.com/office/powerpoint/2010/main" val="334483023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Period dominata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bs-Latn-BA" dirty="0"/>
              <a:t>Dominat (235.-565.n.e.) je period otvorene vlasti jednog čovjeka, cara. </a:t>
            </a:r>
            <a:endParaRPr lang="bs-Latn-BA" dirty="0" smtClean="0"/>
          </a:p>
          <a:p>
            <a:r>
              <a:rPr lang="bs-Latn-BA" dirty="0" smtClean="0"/>
              <a:t>Čitav </a:t>
            </a:r>
            <a:r>
              <a:rPr lang="bs-Latn-BA" dirty="0"/>
              <a:t>period je nazvan dominat po tome što su se tadašnji carevi nazivali titulom </a:t>
            </a:r>
            <a:r>
              <a:rPr lang="bs-Latn-BA" i="1" dirty="0"/>
              <a:t>dominus et deus </a:t>
            </a:r>
            <a:r>
              <a:rPr lang="bs-Latn-BA" dirty="0"/>
              <a:t>– gospodar i bog. </a:t>
            </a:r>
            <a:endParaRPr lang="bs-Latn-BA" dirty="0" smtClean="0"/>
          </a:p>
          <a:p>
            <a:r>
              <a:rPr lang="bs-Latn-BA" dirty="0" smtClean="0"/>
              <a:t>Carevi </a:t>
            </a:r>
            <a:r>
              <a:rPr lang="bs-Latn-BA" dirty="0"/>
              <a:t>sebe predstavljaju kao </a:t>
            </a:r>
            <a:r>
              <a:rPr lang="bs-Latn-BA" dirty="0" smtClean="0"/>
              <a:t>božje </a:t>
            </a:r>
            <a:r>
              <a:rPr lang="bs-Latn-BA" dirty="0"/>
              <a:t>namjesnike na zemlji i vrhovne sveštenike. </a:t>
            </a:r>
            <a:endParaRPr lang="bs-Latn-BA" dirty="0" smtClean="0"/>
          </a:p>
          <a:p>
            <a:r>
              <a:rPr lang="bs-Latn-BA" dirty="0" smtClean="0"/>
              <a:t>Car </a:t>
            </a:r>
            <a:r>
              <a:rPr lang="bs-Latn-BA" dirty="0"/>
              <a:t>samostalno upravlja cjelokupnim carstvom. </a:t>
            </a:r>
            <a:endParaRPr lang="bs-Latn-BA" dirty="0" smtClean="0"/>
          </a:p>
          <a:p>
            <a:r>
              <a:rPr lang="bs-Latn-BA" dirty="0" smtClean="0"/>
              <a:t>Njegove </a:t>
            </a:r>
            <a:r>
              <a:rPr lang="bs-Latn-BA" dirty="0"/>
              <a:t>odluke zvane carske konstitucije dobivaju snagu zakona i postaju osnovni izvor prava u vrijeme dominata. </a:t>
            </a:r>
            <a:endParaRPr lang="bs-Latn-BA" dirty="0" smtClean="0"/>
          </a:p>
          <a:p>
            <a:r>
              <a:rPr lang="bs-Latn-BA" dirty="0" smtClean="0"/>
              <a:t>Zastupa </a:t>
            </a:r>
            <a:r>
              <a:rPr lang="bs-Latn-BA" dirty="0"/>
              <a:t>se politički princip </a:t>
            </a:r>
            <a:r>
              <a:rPr lang="bs-Latn-BA" dirty="0" smtClean="0"/>
              <a:t>izražen </a:t>
            </a:r>
            <a:r>
              <a:rPr lang="bs-Latn-BA" dirty="0"/>
              <a:t>u načelu </a:t>
            </a:r>
            <a:r>
              <a:rPr lang="bs-Latn-BA" i="1" dirty="0"/>
              <a:t>principus legibus solutus est</a:t>
            </a:r>
            <a:r>
              <a:rPr lang="bs-Latn-BA" dirty="0"/>
              <a:t>, prema kome car kao vrhovni organ vlasti nije vezan čak ni zakonom. </a:t>
            </a:r>
          </a:p>
        </p:txBody>
      </p:sp>
    </p:spTree>
    <p:extLst>
      <p:ext uri="{BB962C8B-B14F-4D97-AF65-F5344CB8AC3E}">
        <p14:creationId xmlns:p14="http://schemas.microsoft.com/office/powerpoint/2010/main" val="105877043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10200"/>
          </a:xfrm>
        </p:spPr>
        <p:txBody>
          <a:bodyPr>
            <a:normAutofit fontScale="92500" lnSpcReduction="20000"/>
          </a:bodyPr>
          <a:lstStyle/>
          <a:p>
            <a:r>
              <a:rPr lang="bs-Latn-BA" dirty="0"/>
              <a:t>U ovom periodu pred cara se nameće osnovni problem kako ojačati i uvrditi vanjske granice od najezdi barbara, kao i kako efikasno ugušiti unutrašnje pobune provincija. </a:t>
            </a:r>
            <a:endParaRPr lang="bs-Latn-BA" dirty="0" smtClean="0"/>
          </a:p>
          <a:p>
            <a:r>
              <a:rPr lang="bs-Latn-BA" dirty="0" smtClean="0"/>
              <a:t>Izgrađuje </a:t>
            </a:r>
            <a:r>
              <a:rPr lang="bs-Latn-BA" dirty="0"/>
              <a:t>se čitav sistem graničnih </a:t>
            </a:r>
            <a:r>
              <a:rPr lang="bs-Latn-BA" dirty="0" smtClean="0"/>
              <a:t>uvrđenja</a:t>
            </a:r>
            <a:r>
              <a:rPr lang="bs-Latn-BA" dirty="0"/>
              <a:t>, sa posebnim odredima vojske. </a:t>
            </a:r>
            <a:endParaRPr lang="bs-Latn-BA" dirty="0" smtClean="0"/>
          </a:p>
          <a:p>
            <a:r>
              <a:rPr lang="bs-Latn-BA" dirty="0" smtClean="0"/>
              <a:t>Vojnici </a:t>
            </a:r>
            <a:r>
              <a:rPr lang="bs-Latn-BA" dirty="0"/>
              <a:t>su bili posebno motivirani na način da im se u vlasništvo dodjeljuje zemlja u pograničnom pojasu. </a:t>
            </a:r>
          </a:p>
          <a:p>
            <a:r>
              <a:rPr lang="bs-Latn-BA" dirty="0"/>
              <a:t>Pošto nema nove robovske radne snage zbog nedostatka novih osvajanja, ogromna prostranstva ostaju </a:t>
            </a:r>
            <a:r>
              <a:rPr lang="bs-Latn-BA" dirty="0" smtClean="0"/>
              <a:t>neobrađena </a:t>
            </a:r>
            <a:r>
              <a:rPr lang="bs-Latn-BA" dirty="0"/>
              <a:t>i pojavljuje se problem prehranjivanja stanovništva.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73525767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20000"/>
          </a:bodyPr>
          <a:lstStyle/>
          <a:p>
            <a:r>
              <a:rPr lang="bs-Latn-BA" dirty="0" smtClean="0"/>
              <a:t>Država </a:t>
            </a:r>
            <a:r>
              <a:rPr lang="bs-Latn-BA" dirty="0"/>
              <a:t>više nema prihoda da finansira ishranu </a:t>
            </a:r>
            <a:r>
              <a:rPr lang="bs-Latn-BA" dirty="0" smtClean="0"/>
              <a:t>najugroženijih </a:t>
            </a:r>
            <a:r>
              <a:rPr lang="bs-Latn-BA" dirty="0"/>
              <a:t>dijelova stanovništva, koji su sada </a:t>
            </a:r>
            <a:r>
              <a:rPr lang="bs-Latn-BA" dirty="0" smtClean="0"/>
              <a:t>prinuđeni </a:t>
            </a:r>
            <a:r>
              <a:rPr lang="bs-Latn-BA" dirty="0"/>
              <a:t>da se radi osiguranja najneophodnijih sredstava za </a:t>
            </a:r>
            <a:r>
              <a:rPr lang="bs-Latn-BA" dirty="0" smtClean="0"/>
              <a:t>život </a:t>
            </a:r>
            <a:r>
              <a:rPr lang="bs-Latn-BA" dirty="0"/>
              <a:t>uključuju u proces materijalne proizvodnje. </a:t>
            </a:r>
            <a:endParaRPr lang="bs-Latn-BA" dirty="0" smtClean="0"/>
          </a:p>
          <a:p>
            <a:r>
              <a:rPr lang="bs-Latn-BA" dirty="0" smtClean="0"/>
              <a:t>Proces </a:t>
            </a:r>
            <a:r>
              <a:rPr lang="bs-Latn-BA" dirty="0"/>
              <a:t>birokratizacije </a:t>
            </a:r>
            <a:r>
              <a:rPr lang="bs-Latn-BA" dirty="0" smtClean="0"/>
              <a:t>državne </a:t>
            </a:r>
            <a:r>
              <a:rPr lang="bs-Latn-BA" dirty="0"/>
              <a:t>uprave i vojske, koji je poprimio najšire razmjere, iziskuje nova finansijska sredstva koja drţava pokušava osigurati sve većim poreskim nametima prema svojim </a:t>
            </a:r>
            <a:r>
              <a:rPr lang="bs-Latn-BA" dirty="0" smtClean="0"/>
              <a:t>građanima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Poreske </a:t>
            </a:r>
            <a:r>
              <a:rPr lang="bs-Latn-BA" dirty="0"/>
              <a:t>mjere proizvele su pojavu inflacije, koju je pokušao obuzdati car Dioklecijan donoseći poznati Dekret o maksimiziranju cijena. </a:t>
            </a:r>
          </a:p>
        </p:txBody>
      </p:sp>
    </p:spTree>
    <p:extLst>
      <p:ext uri="{BB962C8B-B14F-4D97-AF65-F5344CB8AC3E}">
        <p14:creationId xmlns:p14="http://schemas.microsoft.com/office/powerpoint/2010/main" val="331140985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92500"/>
          </a:bodyPr>
          <a:lstStyle/>
          <a:p>
            <a:r>
              <a:rPr lang="bs-Latn-BA" dirty="0"/>
              <a:t>Dioklecijan je izvršio reorganizaciju uprave rimskim carstvom, </a:t>
            </a:r>
            <a:r>
              <a:rPr lang="bs-Latn-BA" dirty="0" smtClean="0"/>
              <a:t>uvođenjem </a:t>
            </a:r>
            <a:r>
              <a:rPr lang="bs-Latn-BA" dirty="0"/>
              <a:t>sistema tetrarhije. </a:t>
            </a:r>
            <a:endParaRPr lang="bs-Latn-BA" dirty="0" smtClean="0"/>
          </a:p>
          <a:p>
            <a:r>
              <a:rPr lang="bs-Latn-BA" dirty="0" smtClean="0"/>
              <a:t>Uzeo </a:t>
            </a:r>
            <a:r>
              <a:rPr lang="bs-Latn-BA" dirty="0"/>
              <a:t>je suvladara, davši obojici titule Augusta, a svaki od njih je imao svog pomoćnika sa titulom Cezara. </a:t>
            </a:r>
            <a:endParaRPr lang="bs-Latn-BA" dirty="0" smtClean="0"/>
          </a:p>
          <a:p>
            <a:r>
              <a:rPr lang="bs-Latn-BA" dirty="0" smtClean="0"/>
              <a:t>Cezari </a:t>
            </a:r>
            <a:r>
              <a:rPr lang="bs-Latn-BA" dirty="0"/>
              <a:t>bi vremenom trebali zamijeniti svoje Auguste, kada oni zbog starosti ili bolesti </a:t>
            </a:r>
            <a:r>
              <a:rPr lang="bs-Latn-BA" dirty="0" smtClean="0"/>
              <a:t>dođu </a:t>
            </a:r>
            <a:r>
              <a:rPr lang="bs-Latn-BA" dirty="0"/>
              <a:t>u fazu nemogućnosti obavljanja duhovne vlasti. </a:t>
            </a:r>
            <a:endParaRPr lang="bs-Latn-BA" dirty="0" smtClean="0"/>
          </a:p>
          <a:p>
            <a:r>
              <a:rPr lang="bs-Latn-BA" dirty="0" smtClean="0"/>
              <a:t>Ovaj </a:t>
            </a:r>
            <a:r>
              <a:rPr lang="bs-Latn-BA" dirty="0"/>
              <a:t>sistem tetrarhije bio je pokušaj rješavanja pitanja </a:t>
            </a:r>
            <a:r>
              <a:rPr lang="bs-Latn-BA" dirty="0" smtClean="0"/>
              <a:t>nasljeđivanja </a:t>
            </a:r>
            <a:r>
              <a:rPr lang="bs-Latn-BA" dirty="0"/>
              <a:t>prijestolja.</a:t>
            </a:r>
          </a:p>
        </p:txBody>
      </p:sp>
    </p:spTree>
    <p:extLst>
      <p:ext uri="{BB962C8B-B14F-4D97-AF65-F5344CB8AC3E}">
        <p14:creationId xmlns:p14="http://schemas.microsoft.com/office/powerpoint/2010/main" val="78162018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77500" lnSpcReduction="20000"/>
          </a:bodyPr>
          <a:lstStyle/>
          <a:p>
            <a:r>
              <a:rPr lang="bs-Latn-BA" dirty="0"/>
              <a:t>Car Konstantin izvršio je administrativnu reformu podijelivši cjelokupno carstvo na provincije, pokrajine i bioceze, na čijem čelu su bili namjesnici. </a:t>
            </a:r>
            <a:endParaRPr lang="bs-Latn-BA" dirty="0" smtClean="0"/>
          </a:p>
          <a:p>
            <a:r>
              <a:rPr lang="bs-Latn-BA" dirty="0" smtClean="0"/>
              <a:t>Konstantin </a:t>
            </a:r>
            <a:r>
              <a:rPr lang="bs-Latn-BA" dirty="0"/>
              <a:t>je prijestonicu premjestio iz Rima na istok, osnivajući Konstantinopolj, odnosno Carigrad ili današnji Istambul. </a:t>
            </a:r>
            <a:endParaRPr lang="bs-Latn-BA" dirty="0" smtClean="0"/>
          </a:p>
          <a:p>
            <a:r>
              <a:rPr lang="bs-Latn-BA" dirty="0" smtClean="0"/>
              <a:t>Konstantin </a:t>
            </a:r>
            <a:r>
              <a:rPr lang="bs-Latn-BA" dirty="0"/>
              <a:t>je promijenio i dotadašnju politiku represije prema kršćanima, donoseći 313</a:t>
            </a:r>
            <a:r>
              <a:rPr lang="bs-Latn-BA" dirty="0" smtClean="0"/>
              <a:t>. godine </a:t>
            </a:r>
            <a:r>
              <a:rPr lang="bs-Latn-BA" dirty="0"/>
              <a:t>tzv.Milanski edikt, kojim je proklamovana sloboda vjerskog djelovanja i ustvari kršćanstvo priznato kao </a:t>
            </a:r>
            <a:r>
              <a:rPr lang="bs-Latn-BA" dirty="0" smtClean="0"/>
              <a:t>državna </a:t>
            </a:r>
            <a:r>
              <a:rPr lang="bs-Latn-BA" dirty="0"/>
              <a:t>religija. </a:t>
            </a:r>
            <a:endParaRPr lang="bs-Latn-BA" dirty="0" smtClean="0"/>
          </a:p>
          <a:p>
            <a:r>
              <a:rPr lang="bs-Latn-BA" dirty="0" smtClean="0"/>
              <a:t>Crkva dobija </a:t>
            </a:r>
            <a:r>
              <a:rPr lang="bs-Latn-BA" dirty="0"/>
              <a:t>mnogobrojne povlastice - zemljišne posjede, poreske olakšice i dr. </a:t>
            </a:r>
            <a:r>
              <a:rPr lang="bs-Latn-BA" dirty="0" smtClean="0"/>
              <a:t> </a:t>
            </a:r>
          </a:p>
          <a:p>
            <a:r>
              <a:rPr lang="bs-Latn-BA" dirty="0" smtClean="0"/>
              <a:t>U </a:t>
            </a:r>
            <a:r>
              <a:rPr lang="bs-Latn-BA" dirty="0"/>
              <a:t>svom unutrašnjem ustrojstvu crkva preuzima principe centralizma rimske drţave, </a:t>
            </a:r>
            <a:r>
              <a:rPr lang="bs-Latn-BA" dirty="0" smtClean="0"/>
              <a:t>prilagođavajući </a:t>
            </a:r>
            <a:r>
              <a:rPr lang="bs-Latn-BA" dirty="0"/>
              <a:t>ih svojim potrebama. </a:t>
            </a:r>
            <a:endParaRPr lang="bs-Latn-BA" dirty="0" smtClean="0"/>
          </a:p>
          <a:p>
            <a:r>
              <a:rPr lang="bs-Latn-BA" dirty="0" smtClean="0"/>
              <a:t>Crkvena </a:t>
            </a:r>
            <a:r>
              <a:rPr lang="bs-Latn-BA" dirty="0"/>
              <a:t>organizacija i danas </a:t>
            </a:r>
            <a:r>
              <a:rPr lang="bs-Latn-BA" dirty="0" smtClean="0"/>
              <a:t>živi </a:t>
            </a:r>
            <a:r>
              <a:rPr lang="bs-Latn-BA" dirty="0"/>
              <a:t>na tim principima. </a:t>
            </a:r>
          </a:p>
        </p:txBody>
      </p:sp>
    </p:spTree>
    <p:extLst>
      <p:ext uri="{BB962C8B-B14F-4D97-AF65-F5344CB8AC3E}">
        <p14:creationId xmlns:p14="http://schemas.microsoft.com/office/powerpoint/2010/main" val="1125686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bs-Latn-BA" dirty="0"/>
              <a:t>Rimska </a:t>
            </a:r>
            <a:r>
              <a:rPr lang="bs-Latn-BA" dirty="0" smtClean="0"/>
              <a:t>antička država </a:t>
            </a:r>
            <a:r>
              <a:rPr lang="bs-Latn-BA" dirty="0"/>
              <a:t>tipična je robovlasnička </a:t>
            </a:r>
            <a:r>
              <a:rPr lang="bs-Latn-BA" dirty="0" smtClean="0"/>
              <a:t>država </a:t>
            </a:r>
            <a:r>
              <a:rPr lang="bs-Latn-BA" dirty="0"/>
              <a:t>sa društvenom polarizacijom na klasu robovlasnika i klasu robova. </a:t>
            </a:r>
            <a:endParaRPr lang="bs-Latn-BA" dirty="0" smtClean="0"/>
          </a:p>
          <a:p>
            <a:r>
              <a:rPr lang="bs-Latn-BA" dirty="0" smtClean="0"/>
              <a:t>Položaj </a:t>
            </a:r>
            <a:r>
              <a:rPr lang="bs-Latn-BA" dirty="0"/>
              <a:t>robovlasnika nije bio jedinstven. </a:t>
            </a:r>
            <a:endParaRPr lang="bs-Latn-BA" dirty="0" smtClean="0"/>
          </a:p>
          <a:p>
            <a:r>
              <a:rPr lang="bs-Latn-BA" dirty="0" smtClean="0"/>
              <a:t>Robovi </a:t>
            </a:r>
            <a:r>
              <a:rPr lang="bs-Latn-BA" dirty="0"/>
              <a:t>su bili obespravljeni. </a:t>
            </a:r>
            <a:endParaRPr lang="bs-Latn-BA" dirty="0" smtClean="0"/>
          </a:p>
          <a:p>
            <a:r>
              <a:rPr lang="bs-Latn-BA" dirty="0" smtClean="0"/>
              <a:t>Smatrani </a:t>
            </a:r>
            <a:r>
              <a:rPr lang="bs-Latn-BA" dirty="0"/>
              <a:t>su stvarima, nisu bili subjekt, već objekt prava. </a:t>
            </a:r>
            <a:endParaRPr lang="bs-Latn-BA" dirty="0" smtClean="0"/>
          </a:p>
          <a:p>
            <a:r>
              <a:rPr lang="bs-Latn-BA" dirty="0" smtClean="0"/>
              <a:t>Nazivani </a:t>
            </a:r>
            <a:r>
              <a:rPr lang="bs-Latn-BA" dirty="0"/>
              <a:t>su “</a:t>
            </a:r>
            <a:r>
              <a:rPr lang="bs-Latn-BA" dirty="0" smtClean="0"/>
              <a:t>oruđima </a:t>
            </a:r>
            <a:r>
              <a:rPr lang="bs-Latn-BA" dirty="0"/>
              <a:t>koja govore”. </a:t>
            </a:r>
          </a:p>
        </p:txBody>
      </p:sp>
    </p:spTree>
    <p:extLst>
      <p:ext uri="{BB962C8B-B14F-4D97-AF65-F5344CB8AC3E}">
        <p14:creationId xmlns:p14="http://schemas.microsoft.com/office/powerpoint/2010/main" val="3612853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Period kraljevstva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bs-Latn-BA" dirty="0"/>
              <a:t>Period kraljevstva (754.-510.godine p.n.e.) je period nastanka </a:t>
            </a:r>
            <a:r>
              <a:rPr lang="bs-Latn-BA" dirty="0" smtClean="0"/>
              <a:t>državne </a:t>
            </a:r>
            <a:r>
              <a:rPr lang="bs-Latn-BA" dirty="0"/>
              <a:t>organizacije. </a:t>
            </a:r>
            <a:endParaRPr lang="bs-Latn-BA" dirty="0" smtClean="0"/>
          </a:p>
          <a:p>
            <a:r>
              <a:rPr lang="bs-Latn-BA" dirty="0" smtClean="0"/>
              <a:t>Pojava države </a:t>
            </a:r>
            <a:r>
              <a:rPr lang="bs-Latn-BA" dirty="0"/>
              <a:t>uslovljena je procesom imovinske, odnosno klasne diferencijacije. </a:t>
            </a:r>
            <a:endParaRPr lang="bs-Latn-BA" dirty="0" smtClean="0"/>
          </a:p>
          <a:p>
            <a:r>
              <a:rPr lang="bs-Latn-BA" dirty="0" smtClean="0"/>
              <a:t>U </a:t>
            </a:r>
            <a:r>
              <a:rPr lang="bs-Latn-BA" dirty="0"/>
              <a:t>ovom periodu </a:t>
            </a:r>
            <a:r>
              <a:rPr lang="bs-Latn-BA" dirty="0" smtClean="0"/>
              <a:t>država </a:t>
            </a:r>
            <a:r>
              <a:rPr lang="bs-Latn-BA" dirty="0"/>
              <a:t>sve više jača, počinje se razvijati pravo koje izvire iz dotadašnjih običaja. </a:t>
            </a:r>
            <a:endParaRPr lang="bs-Latn-BA" dirty="0" smtClean="0"/>
          </a:p>
          <a:p>
            <a:r>
              <a:rPr lang="bs-Latn-BA" dirty="0" smtClean="0"/>
              <a:t>Pravni </a:t>
            </a:r>
            <a:r>
              <a:rPr lang="bs-Latn-BA" dirty="0"/>
              <a:t>organi u to doba su bili rex (kralj), </a:t>
            </a:r>
            <a:r>
              <a:rPr lang="bs-Latn-BA" dirty="0" smtClean="0"/>
              <a:t>narodna skupština </a:t>
            </a:r>
            <a:r>
              <a:rPr lang="bs-Latn-BA" dirty="0"/>
              <a:t>i senat. </a:t>
            </a:r>
          </a:p>
        </p:txBody>
      </p:sp>
    </p:spTree>
    <p:extLst>
      <p:ext uri="{BB962C8B-B14F-4D97-AF65-F5344CB8AC3E}">
        <p14:creationId xmlns:p14="http://schemas.microsoft.com/office/powerpoint/2010/main" val="3365271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 lnSpcReduction="20000"/>
          </a:bodyPr>
          <a:lstStyle/>
          <a:p>
            <a:r>
              <a:rPr lang="bs-Latn-BA" dirty="0"/>
              <a:t>Na čelu </a:t>
            </a:r>
            <a:r>
              <a:rPr lang="bs-Latn-BA" dirty="0" smtClean="0"/>
              <a:t>države </a:t>
            </a:r>
            <a:r>
              <a:rPr lang="bs-Latn-BA" dirty="0"/>
              <a:t>je </a:t>
            </a:r>
            <a:r>
              <a:rPr lang="bs-Latn-BA" dirty="0" smtClean="0"/>
              <a:t>rex. </a:t>
            </a:r>
          </a:p>
          <a:p>
            <a:r>
              <a:rPr lang="bs-Latn-BA" dirty="0" smtClean="0"/>
              <a:t>On </a:t>
            </a:r>
            <a:r>
              <a:rPr lang="bs-Latn-BA" dirty="0"/>
              <a:t>je izborni starješina, bira ga narod na zasijedanju narodnih skupština. </a:t>
            </a:r>
            <a:endParaRPr lang="bs-Latn-BA" dirty="0" smtClean="0"/>
          </a:p>
          <a:p>
            <a:r>
              <a:rPr lang="bs-Latn-BA" dirty="0" smtClean="0"/>
              <a:t>Njegovo </a:t>
            </a:r>
            <a:r>
              <a:rPr lang="bs-Latn-BA" dirty="0"/>
              <a:t>zvanje nije nasljedno. </a:t>
            </a:r>
            <a:endParaRPr lang="bs-Latn-BA" dirty="0" smtClean="0"/>
          </a:p>
          <a:p>
            <a:r>
              <a:rPr lang="bs-Latn-BA" dirty="0" smtClean="0"/>
              <a:t>Kralj </a:t>
            </a:r>
            <a:r>
              <a:rPr lang="bs-Latn-BA" dirty="0"/>
              <a:t>je vrhovni komandant vojske i vrhovni sveštenik, a ima najveću apelacionu sudsku vlast i predstavlja zemlju u </a:t>
            </a:r>
            <a:r>
              <a:rPr lang="bs-Latn-BA" dirty="0" smtClean="0"/>
              <a:t>međunarodnim </a:t>
            </a:r>
            <a:r>
              <a:rPr lang="bs-Latn-BA" dirty="0"/>
              <a:t>odnosima. </a:t>
            </a:r>
            <a:endParaRPr lang="bs-Latn-BA" dirty="0" smtClean="0"/>
          </a:p>
          <a:p>
            <a:r>
              <a:rPr lang="bs-Latn-BA" dirty="0" smtClean="0"/>
              <a:t>Osnovna </a:t>
            </a:r>
            <a:r>
              <a:rPr lang="bs-Latn-BA" dirty="0"/>
              <a:t>društvena ćelija u rimskom društvu je gens – ekonomska zajednica srodnika u kojoj ljudi zajedno </a:t>
            </a:r>
            <a:r>
              <a:rPr lang="bs-Latn-BA" dirty="0" smtClean="0"/>
              <a:t>žive</a:t>
            </a:r>
            <a:r>
              <a:rPr lang="bs-Latn-BA" dirty="0"/>
              <a:t>, rade i tako </a:t>
            </a:r>
            <a:r>
              <a:rPr lang="bs-Latn-BA" dirty="0" smtClean="0"/>
              <a:t>preživljavaju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Ovdje </a:t>
            </a:r>
            <a:r>
              <a:rPr lang="bs-Latn-BA" dirty="0"/>
              <a:t>su proizvodne snage nerazvijene i zbog toga su ljudi upućeni jedni na druge. </a:t>
            </a:r>
          </a:p>
        </p:txBody>
      </p:sp>
    </p:spTree>
    <p:extLst>
      <p:ext uri="{BB962C8B-B14F-4D97-AF65-F5344CB8AC3E}">
        <p14:creationId xmlns:p14="http://schemas.microsoft.com/office/powerpoint/2010/main" val="22171999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85000" lnSpcReduction="10000"/>
          </a:bodyPr>
          <a:lstStyle/>
          <a:p>
            <a:r>
              <a:rPr lang="bs-Latn-BA" dirty="0"/>
              <a:t>Pojedinac izvan gensa </a:t>
            </a:r>
            <a:r>
              <a:rPr lang="bs-Latn-BA" dirty="0" smtClean="0"/>
              <a:t>osuđen </a:t>
            </a:r>
            <a:r>
              <a:rPr lang="bs-Latn-BA" dirty="0"/>
              <a:t>je na propast, te je </a:t>
            </a:r>
            <a:r>
              <a:rPr lang="bs-Latn-BA" dirty="0" smtClean="0"/>
              <a:t>najteža </a:t>
            </a:r>
            <a:r>
              <a:rPr lang="bs-Latn-BA" dirty="0"/>
              <a:t>kazna bila izgon iz tih zajednica. </a:t>
            </a:r>
            <a:endParaRPr lang="bs-Latn-BA" dirty="0" smtClean="0"/>
          </a:p>
          <a:p>
            <a:r>
              <a:rPr lang="bs-Latn-BA" dirty="0" smtClean="0"/>
              <a:t>Kasnije </a:t>
            </a:r>
            <a:r>
              <a:rPr lang="bs-Latn-BA" dirty="0"/>
              <a:t>se gens raspada na </a:t>
            </a:r>
            <a:r>
              <a:rPr lang="bs-Latn-BA" dirty="0" smtClean="0"/>
              <a:t>uže </a:t>
            </a:r>
            <a:r>
              <a:rPr lang="bs-Latn-BA" dirty="0"/>
              <a:t>oblike </a:t>
            </a:r>
            <a:r>
              <a:rPr lang="bs-Latn-BA" dirty="0" smtClean="0"/>
              <a:t>življenja.</a:t>
            </a:r>
          </a:p>
          <a:p>
            <a:r>
              <a:rPr lang="bs-Latn-BA" dirty="0" smtClean="0"/>
              <a:t> Gensovi </a:t>
            </a:r>
            <a:r>
              <a:rPr lang="bs-Latn-BA" dirty="0"/>
              <a:t>se </a:t>
            </a:r>
            <a:r>
              <a:rPr lang="bs-Latn-BA" dirty="0" smtClean="0"/>
              <a:t>udružuju </a:t>
            </a:r>
            <a:r>
              <a:rPr lang="bs-Latn-BA" dirty="0"/>
              <a:t>u viši oblik, tzv</a:t>
            </a:r>
            <a:r>
              <a:rPr lang="bs-Latn-BA" dirty="0" smtClean="0"/>
              <a:t>. kurija </a:t>
            </a:r>
            <a:r>
              <a:rPr lang="bs-Latn-BA" dirty="0"/>
              <a:t>u kome su zadovoljavane potrebe religioznog karaktera. </a:t>
            </a:r>
            <a:endParaRPr lang="bs-Latn-BA" dirty="0" smtClean="0"/>
          </a:p>
          <a:p>
            <a:r>
              <a:rPr lang="bs-Latn-BA" dirty="0" smtClean="0"/>
              <a:t>Jedna </a:t>
            </a:r>
            <a:r>
              <a:rPr lang="bs-Latn-BA" dirty="0"/>
              <a:t>kurija sastoji se od 10 </a:t>
            </a:r>
            <a:r>
              <a:rPr lang="bs-Latn-BA" dirty="0" smtClean="0"/>
              <a:t>gensova. </a:t>
            </a:r>
          </a:p>
          <a:p>
            <a:r>
              <a:rPr lang="bs-Latn-BA" dirty="0" smtClean="0"/>
              <a:t>U </a:t>
            </a:r>
            <a:r>
              <a:rPr lang="bs-Latn-BA" dirty="0"/>
              <a:t>posljednjoj fazi rodovsko-plemenskog </a:t>
            </a:r>
            <a:r>
              <a:rPr lang="bs-Latn-BA" dirty="0" smtClean="0"/>
              <a:t>uređenja </a:t>
            </a:r>
            <a:r>
              <a:rPr lang="bs-Latn-BA" dirty="0"/>
              <a:t>Rimski narod se sastojao od ukupno 300 </a:t>
            </a:r>
            <a:r>
              <a:rPr lang="bs-Latn-BA" dirty="0" smtClean="0"/>
              <a:t>gensova, </a:t>
            </a:r>
            <a:r>
              <a:rPr lang="bs-Latn-BA" dirty="0"/>
              <a:t>odnosno 30 kurija. </a:t>
            </a:r>
            <a:endParaRPr lang="bs-Latn-BA" dirty="0" smtClean="0"/>
          </a:p>
          <a:p>
            <a:r>
              <a:rPr lang="bs-Latn-BA" dirty="0" smtClean="0"/>
              <a:t>Kurije </a:t>
            </a:r>
            <a:r>
              <a:rPr lang="bs-Latn-BA" dirty="0"/>
              <a:t>se </a:t>
            </a:r>
            <a:r>
              <a:rPr lang="bs-Latn-BA" dirty="0" smtClean="0"/>
              <a:t>udružuju </a:t>
            </a:r>
            <a:r>
              <a:rPr lang="bs-Latn-BA" dirty="0"/>
              <a:t>u viši oblik – pleme (tribus). </a:t>
            </a:r>
            <a:endParaRPr lang="bs-Latn-BA" dirty="0" smtClean="0"/>
          </a:p>
          <a:p>
            <a:r>
              <a:rPr lang="bs-Latn-BA" dirty="0" smtClean="0"/>
              <a:t>Postojala </a:t>
            </a:r>
            <a:r>
              <a:rPr lang="bs-Latn-BA" dirty="0"/>
              <a:t>su 3 plemena: tici, ramni i luceri (</a:t>
            </a:r>
            <a:r>
              <a:rPr lang="bs-Latn-BA" i="1" dirty="0"/>
              <a:t>Ramnes, Tities, Luceres</a:t>
            </a:r>
            <a:r>
              <a:rPr lang="bs-Latn-BA" dirty="0"/>
              <a:t>) koja čine rimski narod (</a:t>
            </a:r>
            <a:r>
              <a:rPr lang="bs-Latn-BA" i="1" dirty="0"/>
              <a:t>populus romanus</a:t>
            </a:r>
            <a:r>
              <a:rPr lang="bs-Latn-BA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402226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bs-Latn-BA" dirty="0"/>
              <a:t>Historijski posmatrano, pojavljivali su se slijedeći oblici narodnih skupština: </a:t>
            </a:r>
          </a:p>
          <a:p>
            <a:pPr marL="0" indent="0">
              <a:buNone/>
            </a:pPr>
            <a:r>
              <a:rPr lang="bs-Latn-BA" dirty="0"/>
              <a:t>- kurijatske skupštine (</a:t>
            </a:r>
            <a:r>
              <a:rPr lang="bs-Latn-BA" i="1" dirty="0"/>
              <a:t>comitia curiata</a:t>
            </a:r>
            <a:r>
              <a:rPr lang="bs-Latn-BA" dirty="0"/>
              <a:t>) </a:t>
            </a:r>
          </a:p>
          <a:p>
            <a:pPr marL="0" indent="0">
              <a:buNone/>
            </a:pPr>
            <a:r>
              <a:rPr lang="bs-Latn-BA" dirty="0"/>
              <a:t>- centurijatske skupštine (</a:t>
            </a:r>
            <a:r>
              <a:rPr lang="bs-Latn-BA" i="1" dirty="0"/>
              <a:t>comitia centuriata</a:t>
            </a:r>
            <a:r>
              <a:rPr lang="bs-Latn-BA" dirty="0"/>
              <a:t>) </a:t>
            </a:r>
          </a:p>
          <a:p>
            <a:pPr marL="0" indent="0">
              <a:buNone/>
            </a:pPr>
            <a:r>
              <a:rPr lang="bs-Latn-BA" dirty="0"/>
              <a:t>- tributske skupštine (</a:t>
            </a:r>
            <a:r>
              <a:rPr lang="bs-Latn-BA" i="1" dirty="0"/>
              <a:t>comitia tributa</a:t>
            </a:r>
            <a:r>
              <a:rPr lang="bs-Latn-BA" dirty="0"/>
              <a:t>) </a:t>
            </a:r>
          </a:p>
          <a:p>
            <a:pPr marL="0" indent="0">
              <a:buNone/>
            </a:pPr>
            <a:r>
              <a:rPr lang="bs-Latn-BA" dirty="0"/>
              <a:t>- plebejske skupštine (</a:t>
            </a:r>
            <a:r>
              <a:rPr lang="bs-Latn-BA" i="1" dirty="0"/>
              <a:t>comitia plebea</a:t>
            </a:r>
            <a:r>
              <a:rPr lang="bs-Latn-BA" dirty="0"/>
              <a:t>)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4413190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lnSpcReduction="10000"/>
          </a:bodyPr>
          <a:lstStyle/>
          <a:p>
            <a:r>
              <a:rPr lang="bs-Latn-BA" dirty="0"/>
              <a:t>Osnovna </a:t>
            </a:r>
            <a:r>
              <a:rPr lang="bs-Latn-BA" dirty="0" smtClean="0"/>
              <a:t>nadležnost </a:t>
            </a:r>
            <a:r>
              <a:rPr lang="bs-Latn-BA" dirty="0"/>
              <a:t>skupštine je donošenje zakona, </a:t>
            </a:r>
            <a:r>
              <a:rPr lang="bs-Latn-BA" dirty="0" smtClean="0"/>
              <a:t>međutim </a:t>
            </a:r>
            <a:r>
              <a:rPr lang="bs-Latn-BA" dirty="0"/>
              <a:t>razvoj rimskog prava nije išao u pravcu donošenja zakona. </a:t>
            </a:r>
            <a:endParaRPr lang="bs-Latn-BA" dirty="0" smtClean="0"/>
          </a:p>
          <a:p>
            <a:r>
              <a:rPr lang="bs-Latn-BA" dirty="0" smtClean="0"/>
              <a:t>Narodne </a:t>
            </a:r>
            <a:r>
              <a:rPr lang="bs-Latn-BA" dirty="0"/>
              <a:t>skupštine u doba kraljevstva bile su kurijatske skupštine. </a:t>
            </a:r>
            <a:endParaRPr lang="bs-Latn-BA" dirty="0" smtClean="0"/>
          </a:p>
          <a:p>
            <a:r>
              <a:rPr lang="bs-Latn-BA" dirty="0" smtClean="0"/>
              <a:t>One </a:t>
            </a:r>
            <a:r>
              <a:rPr lang="bs-Latn-BA" dirty="0"/>
              <a:t>su birale rexa </a:t>
            </a:r>
            <a:r>
              <a:rPr lang="bs-Latn-BA" dirty="0" smtClean="0"/>
              <a:t>i odlučivale </a:t>
            </a:r>
            <a:r>
              <a:rPr lang="bs-Latn-BA" dirty="0"/>
              <a:t>o drugim </a:t>
            </a:r>
            <a:r>
              <a:rPr lang="bs-Latn-BA" dirty="0" smtClean="0"/>
              <a:t>važnijim </a:t>
            </a:r>
            <a:r>
              <a:rPr lang="bs-Latn-BA" dirty="0"/>
              <a:t>stvarima čitavog naroda (o ratu i miru), te pitanjima gentilne i porodične organizacije i promjenama u njihovom članstvu. </a:t>
            </a:r>
            <a:endParaRPr lang="bs-Latn-BA" dirty="0" smtClean="0"/>
          </a:p>
          <a:p>
            <a:r>
              <a:rPr lang="bs-Latn-BA" dirty="0" smtClean="0"/>
              <a:t>Sastajale </a:t>
            </a:r>
            <a:r>
              <a:rPr lang="bs-Latn-BA" dirty="0"/>
              <a:t>su se 2 puta godišnje. </a:t>
            </a:r>
          </a:p>
        </p:txBody>
      </p:sp>
    </p:spTree>
    <p:extLst>
      <p:ext uri="{BB962C8B-B14F-4D97-AF65-F5344CB8AC3E}">
        <p14:creationId xmlns:p14="http://schemas.microsoft.com/office/powerpoint/2010/main" val="2759990885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že se citirati">
  <a:themeElements>
    <a:clrScheme name="U sivim tonovima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že se citirati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</TotalTime>
  <Words>2895</Words>
  <Application>Microsoft Office PowerPoint</Application>
  <PresentationFormat>On-screen Show (4:3)</PresentationFormat>
  <Paragraphs>196</Paragraphs>
  <Slides>38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38</vt:i4>
      </vt:variant>
    </vt:vector>
  </HeadingPairs>
  <TitlesOfParts>
    <vt:vector size="40" baseType="lpstr">
      <vt:lpstr>Office Theme</vt:lpstr>
      <vt:lpstr>Može se citirati</vt:lpstr>
      <vt:lpstr>Institucije rimskog prava I</vt:lpstr>
      <vt:lpstr>PERIODIZACIJA U RAZVOJU RIMSKE DRŽAVE </vt:lpstr>
      <vt:lpstr>PowerPoint Presentation</vt:lpstr>
      <vt:lpstr>PowerPoint Presentation</vt:lpstr>
      <vt:lpstr>Period kraljevstva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Period republike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Period principata</vt:lpstr>
      <vt:lpstr>Period dominata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Institucije rimskog prava I</dc:title>
  <dc:creator>PFK2</dc:creator>
  <cp:lastModifiedBy>PFK2</cp:lastModifiedBy>
  <cp:revision>37</cp:revision>
  <dcterms:created xsi:type="dcterms:W3CDTF">2006-08-16T00:00:00Z</dcterms:created>
  <dcterms:modified xsi:type="dcterms:W3CDTF">2017-10-10T07:39:46Z</dcterms:modified>
</cp:coreProperties>
</file>