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biste dodali stil podnaslova prototipa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67175-5A0A-4734-B52E-7AA94665F9F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D11D2-1F31-4C12-822E-BF0BFE5001F1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19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1F544-B289-4D73-AD22-D0446E19DD1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0E2EAE-4E9F-42BA-98F3-8C0AEF5F836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09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/>
          <a:lstStyle>
            <a:lvl1pPr algn="r">
              <a:defRPr sz="48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ABEE6-800B-4F28-A12E-1B3EE08AF779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5FFD63-94C0-4496-B145-38AA81F8165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0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8326-3025-4234-B178-DFCC53C7DF8F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EBF754-6AC6-4916-9A66-5692EC7EF09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126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24BEA-A85A-4144-8F88-CBDBC0382B6A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9EAD6-1E76-4E86-9117-41D0F65F9F35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69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9D637-47FE-4B4B-9004-799F4C53D8AE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44F9BC-3391-47AC-BD6C-EBD18E1C291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93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4A27D-8F28-468B-95E0-C1D179CA01D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45D7B-BF5D-4160-99BF-C6E924B20FF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46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B19C9-EBB5-46BC-890F-C003FCFA6A56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1E782F-9781-4DF3-AB4D-43B7C9F31909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60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2914650" y="6042025"/>
            <a:ext cx="731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E1A6B-88A7-4E2C-BBDA-C635C4B67FA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42913" y="6042025"/>
            <a:ext cx="24717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646488" y="5916613"/>
            <a:ext cx="796925" cy="4905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489BF5-D702-4FF0-A8CF-548885A6BF32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88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B720C-3788-45B2-862F-59038D2D2675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D3F6-F2BD-4BF1-AF87-53A3F3727255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428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/>
          <a:lstStyle>
            <a:lvl1pPr algn="l">
              <a:defRPr sz="42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6CD01-9B89-4E2B-B642-898A1EE3BD9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AEFDD9-09B6-4708-8E0B-FD85D249C47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8319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E0C70-EF86-4579-8B5B-D1920142920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5872F7-C3CB-422A-A318-E2A73A6C055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040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3CB0-FEBC-4E0B-A5DA-778D7C3952B2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EB5859-E87A-4633-B766-097205835AE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900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smtClean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64286-A0EC-4E7E-8810-BEB7DBFED578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AC644A8-7292-4395-9D68-A0C7E22B306B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82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625" y="447675"/>
            <a:ext cx="7524750" cy="96996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25" y="2184400"/>
            <a:ext cx="7524750" cy="367506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913" y="6042025"/>
            <a:ext cx="62896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975" y="6042025"/>
            <a:ext cx="99218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EAF300D-9D49-44D2-8137-51A948FC5EE2}" type="datetimeFigureOut">
              <a:rPr lang="en-US" altLang="sr-Latn-RS">
                <a:solidFill>
                  <a:prstClr val="white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10/10/2017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163" y="5916613"/>
            <a:ext cx="796925" cy="490537"/>
          </a:xfrm>
          <a:prstGeom prst="rect">
            <a:avLst/>
          </a:prstGeom>
        </p:spPr>
        <p:txBody>
          <a:bodyPr vert="horz" wrap="square" lIns="91440" tIns="45720" rIns="91440" bIns="10800" numCol="1" anchor="b" anchorCtr="0" compatLnSpc="1">
            <a:prstTxWarp prst="textNoShape">
              <a:avLst/>
            </a:prstTxWarp>
          </a:bodyPr>
          <a:lstStyle>
            <a:lvl1pPr algn="r">
              <a:defRPr sz="2000" smtClean="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75D4145-689B-49D5-89B5-153A7034FFD9}" type="slidenum">
              <a:rPr lang="bs-Latn-BA" altLang="sr-Latn-RS">
                <a:solidFill>
                  <a:srgbClr val="DDDDDD"/>
                </a:solidFill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038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FEFEFE"/>
          </a:solidFill>
          <a:latin typeface="+mj-lt"/>
          <a:ea typeface="Trebuchet MS" panose="020B0603020202020204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Arial Black" panose="020B0A04020102020204" pitchFamily="34" charset="0"/>
          <a:ea typeface="Trebuchet MS" panose="020B0603020202020204" pitchFamily="34" charset="0"/>
          <a:cs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bs-Latn-BA" altLang="sr-Latn-RS" dirty="0" smtClean="0">
                <a:solidFill>
                  <a:schemeClr val="tx1"/>
                </a:solidFill>
                <a:cs typeface="Trebuchet MS" pitchFamily="34" charset="0"/>
              </a:rPr>
              <a:t>Institucije rimskog prava I</a:t>
            </a:r>
            <a:endParaRPr lang="bs-Latn-BA" altLang="sr-Latn-RS" dirty="0" smtClean="0">
              <a:solidFill>
                <a:schemeClr val="tx1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09625" y="2924175"/>
            <a:ext cx="7650163" cy="3817938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1750"/>
            <a:ext cx="201771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16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Pod </a:t>
            </a:r>
            <a:r>
              <a:rPr lang="bs-Latn-BA" i="1" dirty="0"/>
              <a:t>ius non scriptum </a:t>
            </a:r>
            <a:r>
              <a:rPr lang="bs-Latn-BA" dirty="0"/>
              <a:t>rimski pravnici podrazumijevaju običajno pravo, tj.pravo koje nastaje tako što </a:t>
            </a:r>
            <a:r>
              <a:rPr lang="bs-Latn-BA" dirty="0" smtClean="0"/>
              <a:t>određeni </a:t>
            </a:r>
            <a:r>
              <a:rPr lang="bs-Latn-BA" dirty="0"/>
              <a:t>običaji dobivaju </a:t>
            </a:r>
            <a:r>
              <a:rPr lang="bs-Latn-BA" dirty="0" smtClean="0"/>
              <a:t>državnu </a:t>
            </a:r>
            <a:r>
              <a:rPr lang="bs-Latn-BA" dirty="0"/>
              <a:t>sankciju putem pravne zaštite.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tome, običajno pravo se ne stvara pismenim aktom. </a:t>
            </a:r>
          </a:p>
        </p:txBody>
      </p:sp>
    </p:spTree>
    <p:extLst>
      <p:ext uri="{BB962C8B-B14F-4D97-AF65-F5344CB8AC3E}">
        <p14:creationId xmlns:p14="http://schemas.microsoft.com/office/powerpoint/2010/main" val="167384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Važna </a:t>
            </a:r>
            <a:r>
              <a:rPr lang="bs-Latn-BA" dirty="0"/>
              <a:t>sistematska podjela objektivnog prava, koja je prešla i u moderno pravo, jeste podjela na </a:t>
            </a:r>
            <a:r>
              <a:rPr lang="bs-Latn-BA" i="1" dirty="0"/>
              <a:t>ius publicum </a:t>
            </a:r>
            <a:r>
              <a:rPr lang="bs-Latn-BA" dirty="0"/>
              <a:t>(javno pravo) i </a:t>
            </a:r>
            <a:r>
              <a:rPr lang="bs-Latn-BA" i="1" dirty="0"/>
              <a:t>ius privatum </a:t>
            </a:r>
            <a:r>
              <a:rPr lang="bs-Latn-BA" dirty="0"/>
              <a:t>(privatno pravo).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Ulpijanovoj definiciji javno pravo ima u vidu interese rimske </a:t>
            </a:r>
            <a:r>
              <a:rPr lang="bs-Latn-BA" dirty="0" smtClean="0"/>
              <a:t>države</a:t>
            </a:r>
            <a:r>
              <a:rPr lang="bs-Latn-BA" dirty="0"/>
              <a:t>, a privatno pravo ima u vidu interese pojedinaca.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je podjela prešla i u modernu nauku, no kriteriji za razlikovanje javnog i privatnog prava se </a:t>
            </a:r>
            <a:r>
              <a:rPr lang="bs-Latn-BA" dirty="0" smtClean="0"/>
              <a:t>međusobno </a:t>
            </a:r>
            <a:r>
              <a:rPr lang="bs-Latn-BA" dirty="0"/>
              <a:t>dosta razlikuju iako se najčešće pojavljuju kao varijante Ulpijanove definicije. </a:t>
            </a:r>
          </a:p>
        </p:txBody>
      </p:sp>
    </p:spTree>
    <p:extLst>
      <p:ext uri="{BB962C8B-B14F-4D97-AF65-F5344CB8AC3E}">
        <p14:creationId xmlns:p14="http://schemas.microsoft.com/office/powerpoint/2010/main" val="294924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U javno pravo ubrajaju se danas ustavno, upravno i krivično pravo, te krivični i </a:t>
            </a:r>
            <a:r>
              <a:rPr lang="bs-Latn-BA" dirty="0" smtClean="0"/>
              <a:t>građanski </a:t>
            </a:r>
            <a:r>
              <a:rPr lang="bs-Latn-BA" dirty="0"/>
              <a:t>sudski postupak. </a:t>
            </a:r>
            <a:endParaRPr lang="bs-Latn-BA" dirty="0" smtClean="0"/>
          </a:p>
          <a:p>
            <a:r>
              <a:rPr lang="bs-Latn-BA" dirty="0" smtClean="0"/>
              <a:t>Privatno </a:t>
            </a:r>
            <a:r>
              <a:rPr lang="bs-Latn-BA" dirty="0"/>
              <a:t>pravo čini imovinsko pravo zajedno sa nasljednim, a mnoga zakonodavstva po rimskom uzoru tu ubrajaju još lično (osobno) i porodično (obiteljsko) pravo. </a:t>
            </a:r>
          </a:p>
        </p:txBody>
      </p:sp>
    </p:spTree>
    <p:extLst>
      <p:ext uri="{BB962C8B-B14F-4D97-AF65-F5344CB8AC3E}">
        <p14:creationId xmlns:p14="http://schemas.microsoft.com/office/powerpoint/2010/main" val="3675589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Izraz </a:t>
            </a:r>
            <a:r>
              <a:rPr lang="bs-Latn-BA" i="1" dirty="0"/>
              <a:t>ius publicum </a:t>
            </a:r>
            <a:r>
              <a:rPr lang="bs-Latn-BA" dirty="0"/>
              <a:t>(javno pravo), rimski pravnici su upotrebljavali i u jednom drugom značenju, naime za oznaku prisilnih pravnih propisa. </a:t>
            </a:r>
            <a:endParaRPr lang="bs-Latn-BA" dirty="0" smtClean="0"/>
          </a:p>
          <a:p>
            <a:r>
              <a:rPr lang="bs-Latn-BA" dirty="0" smtClean="0"/>
              <a:t>Ovi </a:t>
            </a:r>
            <a:r>
              <a:rPr lang="bs-Latn-BA" dirty="0"/>
              <a:t>propisi, koji se danas zovu ius cogens, su propisi koji se ne mogu promijeniti ili isključiti stranačkim ugovorom.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propisi od kojih stranke mogu odstupiti ili ih mogu svojim ugovorom drugačije regulisati, danas se zovu </a:t>
            </a:r>
            <a:r>
              <a:rPr lang="bs-Latn-BA" i="1" dirty="0"/>
              <a:t>ius dispositivum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Dispozitivni </a:t>
            </a:r>
            <a:r>
              <a:rPr lang="bs-Latn-BA" dirty="0"/>
              <a:t>propisi se primjenjuju ako stranke nisu u konkretnom slučaju nešto drugo odredile. </a:t>
            </a:r>
          </a:p>
        </p:txBody>
      </p:sp>
    </p:spTree>
    <p:extLst>
      <p:ext uri="{BB962C8B-B14F-4D97-AF65-F5344CB8AC3E}">
        <p14:creationId xmlns:p14="http://schemas.microsoft.com/office/powerpoint/2010/main" val="2590702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r>
              <a:rPr lang="bs-Latn-BA" dirty="0"/>
              <a:t>Podjela na </a:t>
            </a:r>
            <a:r>
              <a:rPr lang="bs-Latn-BA" i="1" dirty="0"/>
              <a:t>ius commune </a:t>
            </a:r>
            <a:r>
              <a:rPr lang="bs-Latn-BA" dirty="0"/>
              <a:t>(opće pravo) i </a:t>
            </a:r>
            <a:r>
              <a:rPr lang="bs-Latn-BA" i="1" dirty="0"/>
              <a:t>ius singulare</a:t>
            </a:r>
            <a:r>
              <a:rPr lang="bs-Latn-BA" dirty="0"/>
              <a:t> (posebno pravo) je </a:t>
            </a:r>
            <a:r>
              <a:rPr lang="bs-Latn-BA" dirty="0" smtClean="0"/>
              <a:t>takođe </a:t>
            </a:r>
            <a:r>
              <a:rPr lang="bs-Latn-BA" dirty="0"/>
              <a:t>prešla u modernu nauku.</a:t>
            </a:r>
          </a:p>
          <a:p>
            <a:r>
              <a:rPr lang="bs-Latn-BA" dirty="0"/>
              <a:t>Prema Paulovoj definiciji </a:t>
            </a:r>
            <a:r>
              <a:rPr lang="bs-Latn-BA" i="1" dirty="0"/>
              <a:t>ius singulare</a:t>
            </a:r>
            <a:r>
              <a:rPr lang="bs-Latn-BA" dirty="0"/>
              <a:t> se pojavljuje kao izuzetak od općih načela pravnog sistema neke </a:t>
            </a:r>
            <a:r>
              <a:rPr lang="bs-Latn-BA" dirty="0" smtClean="0"/>
              <a:t>države</a:t>
            </a:r>
            <a:r>
              <a:rPr lang="bs-Latn-BA" dirty="0"/>
              <a:t>, donesena iz razloga svrsishodnosti, dakle kao posebno pravo za </a:t>
            </a:r>
            <a:r>
              <a:rPr lang="bs-Latn-BA" dirty="0" smtClean="0"/>
              <a:t>određene </a:t>
            </a:r>
            <a:r>
              <a:rPr lang="bs-Latn-BA" dirty="0"/>
              <a:t>grupe osoba, stvari ili pravnih odnosa, za razliku od općeg, redovnog prava.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kasnijem pravu se za </a:t>
            </a:r>
            <a:r>
              <a:rPr lang="bs-Latn-BA" i="1" dirty="0"/>
              <a:t>ius singulare </a:t>
            </a:r>
            <a:r>
              <a:rPr lang="bs-Latn-BA" dirty="0"/>
              <a:t>sve češće upotrebljava i izraz </a:t>
            </a:r>
            <a:r>
              <a:rPr lang="bs-Latn-BA" i="1" dirty="0"/>
              <a:t>beneficium, privilegum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15278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PODJELE PRAVA U RIMSKOM PRAVU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Pod rimskim pravom podrazumijevamo pravo koje je </a:t>
            </a:r>
            <a:r>
              <a:rPr lang="bs-Latn-BA" dirty="0" smtClean="0"/>
              <a:t>važilo </a:t>
            </a:r>
            <a:r>
              <a:rPr lang="bs-Latn-BA" dirty="0"/>
              <a:t>kao pravni poredak u rimskoj </a:t>
            </a:r>
            <a:r>
              <a:rPr lang="bs-Latn-BA" dirty="0" smtClean="0"/>
              <a:t>državi </a:t>
            </a:r>
            <a:r>
              <a:rPr lang="bs-Latn-BA" dirty="0"/>
              <a:t>od njenih početaka (prema predaji g</a:t>
            </a:r>
            <a:r>
              <a:rPr lang="bs-Latn-BA" dirty="0" smtClean="0"/>
              <a:t>. 753.p.n.e</a:t>
            </a:r>
            <a:r>
              <a:rPr lang="bs-Latn-BA" dirty="0"/>
              <a:t>.) do cara Justinijana (527.-565.godine n.e</a:t>
            </a:r>
            <a:r>
              <a:rPr lang="bs-Latn-BA" dirty="0" smtClean="0"/>
              <a:t>.).</a:t>
            </a:r>
          </a:p>
          <a:p>
            <a:r>
              <a:rPr lang="bs-Latn-BA" dirty="0"/>
              <a:t> </a:t>
            </a:r>
            <a:r>
              <a:rPr lang="bs-Latn-BA" dirty="0" smtClean="0"/>
              <a:t>Gotovo </a:t>
            </a:r>
            <a:r>
              <a:rPr lang="bs-Latn-BA" dirty="0"/>
              <a:t>13 vijekova</a:t>
            </a:r>
          </a:p>
        </p:txBody>
      </p:sp>
    </p:spTree>
    <p:extLst>
      <p:ext uri="{BB962C8B-B14F-4D97-AF65-F5344CB8AC3E}">
        <p14:creationId xmlns:p14="http://schemas.microsoft.com/office/powerpoint/2010/main" val="105026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Rimski pravnici nisu postavili definicije prava</a:t>
            </a:r>
            <a:r>
              <a:rPr lang="bs-Latn-BA" dirty="0" smtClean="0"/>
              <a:t>.</a:t>
            </a:r>
          </a:p>
          <a:p>
            <a:r>
              <a:rPr lang="bs-Latn-BA" dirty="0"/>
              <a:t> Za pravo upotrebljavaju izraz </a:t>
            </a:r>
            <a:r>
              <a:rPr lang="bs-Latn-BA" i="1" dirty="0"/>
              <a:t>ius</a:t>
            </a:r>
            <a:r>
              <a:rPr lang="bs-Latn-BA" dirty="0"/>
              <a:t>, koji označava pravne norme koje čine pravni poredak (tzv</a:t>
            </a:r>
            <a:r>
              <a:rPr lang="bs-Latn-BA" dirty="0" smtClean="0"/>
              <a:t>. pravo </a:t>
            </a:r>
            <a:r>
              <a:rPr lang="bs-Latn-BA" dirty="0"/>
              <a:t>u objektivnom smislu), a </a:t>
            </a:r>
            <a:r>
              <a:rPr lang="bs-Latn-BA" dirty="0" smtClean="0"/>
              <a:t>takođe </a:t>
            </a:r>
            <a:r>
              <a:rPr lang="bs-Latn-BA" dirty="0"/>
              <a:t>označava i pravna ovlaštenja koja pojedincima pripadaju iz pravnih normi s obzirom na </a:t>
            </a:r>
            <a:r>
              <a:rPr lang="bs-Latn-BA" dirty="0" smtClean="0"/>
              <a:t>određene </a:t>
            </a:r>
            <a:r>
              <a:rPr lang="bs-Latn-BA" dirty="0"/>
              <a:t>stvari i druge osobe (tzv</a:t>
            </a:r>
            <a:r>
              <a:rPr lang="bs-Latn-BA" dirty="0" smtClean="0"/>
              <a:t>. pravo </a:t>
            </a:r>
            <a:r>
              <a:rPr lang="bs-Latn-BA" dirty="0"/>
              <a:t>u subjektivnom smislu</a:t>
            </a:r>
            <a:r>
              <a:rPr lang="bs-Latn-BA" dirty="0" smtClean="0"/>
              <a:t>).</a:t>
            </a:r>
          </a:p>
          <a:p>
            <a:r>
              <a:rPr lang="bs-Latn-BA" dirty="0"/>
              <a:t>U početku je kod Rimljana pravo (</a:t>
            </a:r>
            <a:r>
              <a:rPr lang="bs-Latn-BA" i="1" dirty="0"/>
              <a:t>ius</a:t>
            </a:r>
            <a:r>
              <a:rPr lang="bs-Latn-BA" dirty="0"/>
              <a:t>) bilo usko vezano sa vjerskim pravilima (</a:t>
            </a:r>
            <a:r>
              <a:rPr lang="bs-Latn-BA" i="1" dirty="0"/>
              <a:t>fas</a:t>
            </a:r>
            <a:r>
              <a:rPr lang="bs-Latn-BA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920212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bs-Latn-BA" dirty="0"/>
              <a:t>Rimljani su dosta rano odvojili pravo od religije. </a:t>
            </a:r>
            <a:endParaRPr lang="bs-Latn-BA" dirty="0" smtClean="0"/>
          </a:p>
          <a:p>
            <a:r>
              <a:rPr lang="bs-Latn-BA" dirty="0" smtClean="0"/>
              <a:t>Rimski </a:t>
            </a:r>
            <a:r>
              <a:rPr lang="bs-Latn-BA" dirty="0"/>
              <a:t>pravnici su ostavili nekoliko podjela prava, a to su: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civile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gentium</a:t>
            </a:r>
            <a:r>
              <a:rPr lang="bs-Latn-BA" dirty="0"/>
              <a:t>,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naturale </a:t>
            </a:r>
            <a:endParaRPr lang="bs-Latn-BA" i="1" dirty="0" smtClean="0"/>
          </a:p>
          <a:p>
            <a:pPr marL="0" indent="0">
              <a:buNone/>
            </a:pPr>
            <a:r>
              <a:rPr lang="bs-Latn-BA" dirty="0"/>
              <a:t> </a:t>
            </a:r>
            <a:r>
              <a:rPr lang="bs-Latn-BA" dirty="0" smtClean="0"/>
              <a:t>– </a:t>
            </a:r>
            <a:r>
              <a:rPr lang="bs-Latn-BA" dirty="0"/>
              <a:t>kod klasičnih pravnika nalazimo podjelu na dvoje tj. na </a:t>
            </a:r>
            <a:r>
              <a:rPr lang="bs-Latn-BA" i="1" dirty="0"/>
              <a:t>ius civile </a:t>
            </a:r>
            <a:r>
              <a:rPr lang="bs-Latn-BA" dirty="0"/>
              <a:t>i </a:t>
            </a:r>
            <a:r>
              <a:rPr lang="bs-Latn-BA" i="1" dirty="0"/>
              <a:t>ius gentium</a:t>
            </a:r>
            <a:r>
              <a:rPr lang="bs-Latn-BA" dirty="0"/>
              <a:t>, koje se često </a:t>
            </a:r>
            <a:r>
              <a:rPr lang="bs-Latn-BA" dirty="0" smtClean="0"/>
              <a:t>označava </a:t>
            </a:r>
            <a:r>
              <a:rPr lang="bs-Latn-BA" dirty="0"/>
              <a:t>kao </a:t>
            </a:r>
            <a:r>
              <a:rPr lang="bs-Latn-BA" i="1" dirty="0"/>
              <a:t>ius naturale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7451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 smtClean="0"/>
              <a:t>Gaj </a:t>
            </a:r>
            <a:r>
              <a:rPr lang="bs-Latn-BA" dirty="0"/>
              <a:t>u svojim Institucijama </a:t>
            </a:r>
            <a:r>
              <a:rPr lang="bs-Latn-BA" dirty="0" smtClean="0"/>
              <a:t>kaže </a:t>
            </a:r>
            <a:r>
              <a:rPr lang="bs-Latn-BA" dirty="0"/>
              <a:t>da su </a:t>
            </a:r>
            <a:r>
              <a:rPr lang="bs-Latn-BA" i="1" dirty="0"/>
              <a:t>ius civile </a:t>
            </a:r>
            <a:r>
              <a:rPr lang="bs-Latn-BA" dirty="0"/>
              <a:t>one norme koje je pojedini narod samo za sebe stvorio, dok su </a:t>
            </a:r>
            <a:r>
              <a:rPr lang="bs-Latn-BA" i="1" dirty="0"/>
              <a:t>ius gentium </a:t>
            </a:r>
            <a:r>
              <a:rPr lang="bs-Latn-BA" dirty="0"/>
              <a:t>one norme koje se podjednako mogu naći kod svih naroda, a oslanjaju se na prirodni razum (</a:t>
            </a:r>
            <a:r>
              <a:rPr lang="bs-Latn-BA" i="1" dirty="0"/>
              <a:t>naturalis ratio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/>
              <a:t>Razlikovanje ius civile i ius gentium, </a:t>
            </a:r>
            <a:r>
              <a:rPr lang="bs-Latn-BA" dirty="0" smtClean="0"/>
              <a:t>prema </a:t>
            </a:r>
            <a:r>
              <a:rPr lang="bs-Latn-BA" dirty="0"/>
              <a:t>vladajućem mišljenju, je u tome što je razvojem </a:t>
            </a:r>
            <a:r>
              <a:rPr lang="bs-Latn-BA" i="1" dirty="0"/>
              <a:t>iuris gentium </a:t>
            </a:r>
            <a:r>
              <a:rPr lang="bs-Latn-BA" dirty="0"/>
              <a:t>u rimskoj </a:t>
            </a:r>
            <a:r>
              <a:rPr lang="bs-Latn-BA" dirty="0" smtClean="0"/>
              <a:t>državi </a:t>
            </a:r>
            <a:r>
              <a:rPr lang="bs-Latn-BA" dirty="0"/>
              <a:t>omogućen pravni saobraćaj sa strancima (peregrinima). </a:t>
            </a:r>
            <a:endParaRPr lang="bs-Latn-BA" dirty="0" smtClean="0"/>
          </a:p>
          <a:p>
            <a:r>
              <a:rPr lang="bs-Latn-BA" dirty="0" smtClean="0"/>
              <a:t>Staro </a:t>
            </a:r>
            <a:r>
              <a:rPr lang="bs-Latn-BA" i="1" dirty="0"/>
              <a:t>ius civile </a:t>
            </a:r>
            <a:r>
              <a:rPr lang="bs-Latn-BA" dirty="0"/>
              <a:t>nije bilo pristupačno peregrinima po principu personaliteta, a po svom strogom formalizmu bilo je za njih nerazumljivo i neupotrebljivo. </a:t>
            </a:r>
          </a:p>
        </p:txBody>
      </p:sp>
    </p:spTree>
    <p:extLst>
      <p:ext uri="{BB962C8B-B14F-4D97-AF65-F5344CB8AC3E}">
        <p14:creationId xmlns:p14="http://schemas.microsoft.com/office/powerpoint/2010/main" val="30797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i="1" dirty="0"/>
              <a:t>Ius gentium </a:t>
            </a:r>
            <a:r>
              <a:rPr lang="bs-Latn-BA" dirty="0"/>
              <a:t>je u stvari dio rimskog privatnog prava koji ne vrijedi samo </a:t>
            </a:r>
            <a:r>
              <a:rPr lang="bs-Latn-BA" dirty="0" smtClean="0"/>
              <a:t>među </a:t>
            </a:r>
            <a:r>
              <a:rPr lang="bs-Latn-BA" dirty="0"/>
              <a:t>rimskim </a:t>
            </a:r>
            <a:r>
              <a:rPr lang="bs-Latn-BA" dirty="0" smtClean="0"/>
              <a:t>građanima</a:t>
            </a:r>
            <a:r>
              <a:rPr lang="bs-Latn-BA" dirty="0"/>
              <a:t>, nego se primjenjuje i u saobraćaju </a:t>
            </a:r>
            <a:r>
              <a:rPr lang="bs-Latn-BA" dirty="0" smtClean="0"/>
              <a:t>građana </a:t>
            </a:r>
            <a:r>
              <a:rPr lang="bs-Latn-BA" dirty="0"/>
              <a:t>sa strancima. Svojim </a:t>
            </a:r>
            <a:r>
              <a:rPr lang="bs-Latn-BA" dirty="0" smtClean="0"/>
              <a:t>sadržajem </a:t>
            </a:r>
            <a:r>
              <a:rPr lang="bs-Latn-BA" i="1" dirty="0"/>
              <a:t>ius gentium</a:t>
            </a:r>
            <a:r>
              <a:rPr lang="bs-Latn-BA" dirty="0"/>
              <a:t> se odnosio uglavnom na vlasništvo i na ugovore</a:t>
            </a:r>
            <a:r>
              <a:rPr lang="bs-Latn-BA" dirty="0" smtClean="0"/>
              <a:t>.</a:t>
            </a:r>
          </a:p>
          <a:p>
            <a:r>
              <a:rPr lang="bs-Latn-BA" dirty="0"/>
              <a:t>Već u klasičnom pravu javlja se </a:t>
            </a:r>
            <a:r>
              <a:rPr lang="bs-Latn-BA" i="1" dirty="0"/>
              <a:t>naturalis ratio</a:t>
            </a:r>
            <a:r>
              <a:rPr lang="bs-Latn-BA" dirty="0"/>
              <a:t>, odnosno </a:t>
            </a:r>
            <a:r>
              <a:rPr lang="bs-Latn-BA" i="1" dirty="0"/>
              <a:t>ius naturale</a:t>
            </a:r>
            <a:r>
              <a:rPr lang="bs-Latn-BA" dirty="0"/>
              <a:t>, tj</a:t>
            </a:r>
            <a:r>
              <a:rPr lang="bs-Latn-BA" dirty="0" smtClean="0"/>
              <a:t>. prirodno </a:t>
            </a:r>
            <a:r>
              <a:rPr lang="bs-Latn-BA" dirty="0"/>
              <a:t>pravo. </a:t>
            </a: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150290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bs-Latn-BA" dirty="0"/>
              <a:t>Već potkraj klasičnog doba </a:t>
            </a:r>
            <a:r>
              <a:rPr lang="bs-Latn-BA" i="1" dirty="0"/>
              <a:t>ius naturale </a:t>
            </a:r>
            <a:r>
              <a:rPr lang="bs-Latn-BA" dirty="0"/>
              <a:t>se smatra za posebnu, višu kategoriju prava u odnosu na </a:t>
            </a:r>
            <a:r>
              <a:rPr lang="bs-Latn-BA" i="1" dirty="0"/>
              <a:t>ius civile</a:t>
            </a:r>
            <a:r>
              <a:rPr lang="bs-Latn-BA" dirty="0"/>
              <a:t>, te se za njega </a:t>
            </a:r>
            <a:r>
              <a:rPr lang="bs-Latn-BA" dirty="0" smtClean="0"/>
              <a:t>kaže </a:t>
            </a:r>
            <a:r>
              <a:rPr lang="bs-Latn-BA" dirty="0"/>
              <a:t>da je to pravo koje je </a:t>
            </a:r>
            <a:r>
              <a:rPr lang="bs-Latn-BA" i="1" dirty="0"/>
              <a:t>semper aequm et bonum </a:t>
            </a:r>
            <a:r>
              <a:rPr lang="bs-Latn-BA" dirty="0"/>
              <a:t>(uvijek pravedno i dobro). Definiše se kao pravo zajedničko svim </a:t>
            </a:r>
            <a:r>
              <a:rPr lang="bs-Latn-BA" dirty="0" smtClean="0"/>
              <a:t>živim </a:t>
            </a:r>
            <a:r>
              <a:rPr lang="bs-Latn-BA" dirty="0"/>
              <a:t>bićima, dakle ljudima i </a:t>
            </a:r>
            <a:r>
              <a:rPr lang="bs-Latn-BA" dirty="0" smtClean="0"/>
              <a:t>životinjama</a:t>
            </a:r>
            <a:r>
              <a:rPr lang="bs-Latn-BA" dirty="0"/>
              <a:t>, kao npr</a:t>
            </a:r>
            <a:r>
              <a:rPr lang="bs-Latn-BA" dirty="0" smtClean="0"/>
              <a:t>. brak</a:t>
            </a:r>
            <a:r>
              <a:rPr lang="bs-Latn-BA" dirty="0"/>
              <a:t>, </a:t>
            </a:r>
            <a:r>
              <a:rPr lang="bs-Latn-BA" dirty="0" smtClean="0"/>
              <a:t>rađanje </a:t>
            </a:r>
            <a:r>
              <a:rPr lang="bs-Latn-BA" dirty="0"/>
              <a:t>i odgoj djece. </a:t>
            </a: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47350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 smtClean="0"/>
              <a:t>Prema </a:t>
            </a:r>
            <a:r>
              <a:rPr lang="bs-Latn-BA" dirty="0"/>
              <a:t>načinu postanka, rimski pravnici </a:t>
            </a:r>
            <a:r>
              <a:rPr lang="bs-Latn-BA" dirty="0" smtClean="0"/>
              <a:t>razlikuju:</a:t>
            </a:r>
          </a:p>
          <a:p>
            <a:r>
              <a:rPr lang="bs-Latn-BA" dirty="0" smtClean="0"/>
              <a:t> </a:t>
            </a:r>
            <a:r>
              <a:rPr lang="bs-Latn-BA" i="1" dirty="0"/>
              <a:t>ius scriptum </a:t>
            </a:r>
            <a:r>
              <a:rPr lang="bs-Latn-BA" dirty="0"/>
              <a:t>(pisano pravo) i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non scriptum </a:t>
            </a:r>
            <a:r>
              <a:rPr lang="bs-Latn-BA" dirty="0"/>
              <a:t>(nepisano pravo). </a:t>
            </a:r>
            <a:endParaRPr lang="bs-Latn-BA" dirty="0" smtClean="0"/>
          </a:p>
          <a:p>
            <a:r>
              <a:rPr lang="bs-Latn-BA" i="1" dirty="0" smtClean="0"/>
              <a:t>Ius </a:t>
            </a:r>
            <a:r>
              <a:rPr lang="bs-Latn-BA" i="1" dirty="0"/>
              <a:t>scriptum </a:t>
            </a:r>
            <a:r>
              <a:rPr lang="bs-Latn-BA" dirty="0"/>
              <a:t>je pravo koje proizilazi od organa javne vlasti kojima pripada zakonodavna funkcija, te je u </a:t>
            </a:r>
            <a:r>
              <a:rPr lang="bs-Latn-BA" dirty="0" smtClean="0"/>
              <a:t>pravilu </a:t>
            </a:r>
            <a:r>
              <a:rPr lang="bs-Latn-BA" dirty="0"/>
              <a:t>redigirano napismeno. </a:t>
            </a:r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2480108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Pored zakona (leges i plebiscita) u pisano pravo su ubrajani i drugi pravni izvori koji su kod Rimljana u različitim razdobljima vršili sličnu funkciju: </a:t>
            </a:r>
          </a:p>
          <a:p>
            <a:r>
              <a:rPr lang="bs-Latn-BA" i="1" dirty="0"/>
              <a:t>magistratuum edicta </a:t>
            </a:r>
            <a:r>
              <a:rPr lang="bs-Latn-BA" dirty="0"/>
              <a:t>(magistarski edikti), </a:t>
            </a:r>
            <a:endParaRPr lang="bs-Latn-BA" dirty="0" smtClean="0"/>
          </a:p>
          <a:p>
            <a:r>
              <a:rPr lang="bs-Latn-BA" i="1" dirty="0" smtClean="0"/>
              <a:t>senatus </a:t>
            </a:r>
            <a:r>
              <a:rPr lang="bs-Latn-BA" i="1" dirty="0"/>
              <a:t>consulta </a:t>
            </a:r>
            <a:r>
              <a:rPr lang="bs-Latn-BA" dirty="0"/>
              <a:t>(senatski zaključci), </a:t>
            </a:r>
            <a:endParaRPr lang="bs-Latn-BA" dirty="0" smtClean="0"/>
          </a:p>
          <a:p>
            <a:r>
              <a:rPr lang="bs-Latn-BA" i="1" dirty="0" smtClean="0"/>
              <a:t>responsa </a:t>
            </a:r>
            <a:r>
              <a:rPr lang="bs-Latn-BA" i="1" dirty="0"/>
              <a:t>prudentium </a:t>
            </a:r>
            <a:r>
              <a:rPr lang="bs-Latn-BA" dirty="0"/>
              <a:t>(odgovori i mišljenja pravnika) i </a:t>
            </a:r>
            <a:endParaRPr lang="bs-Latn-BA" dirty="0" smtClean="0"/>
          </a:p>
          <a:p>
            <a:r>
              <a:rPr lang="bs-Latn-BA" i="1" dirty="0" smtClean="0"/>
              <a:t>principum </a:t>
            </a:r>
            <a:r>
              <a:rPr lang="bs-Latn-BA" i="1" dirty="0"/>
              <a:t>placita</a:t>
            </a:r>
            <a:r>
              <a:rPr lang="bs-Latn-BA" dirty="0"/>
              <a:t>, odnosno </a:t>
            </a:r>
            <a:r>
              <a:rPr lang="bs-Latn-BA" i="1" dirty="0"/>
              <a:t>constitutiones</a:t>
            </a:r>
            <a:r>
              <a:rPr lang="bs-Latn-BA" dirty="0"/>
              <a:t> (carske konstitucije).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4943784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že se citirati">
  <a:themeElements>
    <a:clrScheme name="U sivim tonovim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že se citirati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443</TotalTime>
  <Words>846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Može se citirati</vt:lpstr>
      <vt:lpstr>Institucije rimskog prava I</vt:lpstr>
      <vt:lpstr>PODJELE PRAVA U RIMSKOM PRAVU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37</cp:revision>
  <dcterms:created xsi:type="dcterms:W3CDTF">2006-08-16T00:00:00Z</dcterms:created>
  <dcterms:modified xsi:type="dcterms:W3CDTF">2017-10-10T07:37:52Z</dcterms:modified>
</cp:coreProperties>
</file>