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8.10.2018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8.10.2018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8.10.2018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8.10.2018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8.10.2018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8.10.2018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8.10.2018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8.10.2018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8.10.2018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8.10.2018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8.10.2018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8.10.2018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pPr algn="ctr"/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EKONOMSKE OSNOVE DRŽAVE I PRAVA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1050" dirty="0" smtClean="0"/>
              <a:t>Jašarević, Faruk &amp; Zlatan Jašarević (2010). </a:t>
            </a:r>
            <a:r>
              <a:rPr lang="hr-HR" sz="1050" b="1" i="1" dirty="0" smtClean="0"/>
              <a:t>POLITIČKA EKONOMIJA.</a:t>
            </a:r>
            <a:r>
              <a:rPr lang="hr-HR" sz="1050" dirty="0" smtClean="0"/>
              <a:t> Sarajevo: Interlinea.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 fontScale="92500" lnSpcReduction="20000"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2018/2019 godine</a:t>
            </a:r>
            <a:endParaRPr lang="bs-Latn-BA" dirty="0"/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8"/>
          </a:xfrm>
        </p:spPr>
        <p:txBody>
          <a:bodyPr>
            <a:normAutofit fontScale="90000"/>
          </a:bodyPr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VJEŽBE 1</a:t>
            </a: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286388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r>
              <a:rPr lang="bs-Latn-BA" sz="2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Ekonomske osnove države i prava ima za cilj:</a:t>
            </a:r>
          </a:p>
          <a:p>
            <a:pPr marL="109728" indent="0">
              <a:buNone/>
            </a:pPr>
            <a:endParaRPr lang="bs-Latn-BA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2900" dirty="0" smtClean="0"/>
              <a:t>definirati političku ekonomiju kao znanost, a potom kao nastavnu disciplinu i teorijski kolegij neophodan za propitivanje temeljne strukture ekonomije;</a:t>
            </a:r>
            <a:endParaRPr lang="bs-Latn-BA" sz="2900" dirty="0" smtClean="0"/>
          </a:p>
          <a:p>
            <a:pPr lvl="0"/>
            <a:r>
              <a:rPr lang="hr-HR" sz="2900" dirty="0" smtClean="0"/>
              <a:t>sistematizirati i klasificirati izlaganja velikih ekonomista i poznatijih ekonomskih škola prateći slijed njihovih misli;</a:t>
            </a:r>
            <a:endParaRPr lang="bs-Latn-BA" sz="2900" dirty="0" smtClean="0"/>
          </a:p>
          <a:p>
            <a:pPr lvl="0"/>
            <a:r>
              <a:rPr lang="hr-HR" sz="2900" dirty="0" smtClean="0"/>
              <a:t>izučiti ekonomski proces, kao ključnu društvenu sferu koja determinira opstanak i povijesnu perspektivu svakog društva s posebnim osvrtom na organsko jedinstvo i simultanost proizvodnje, raspodjele, razmjene i potrošnje;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uvjete i oblike proizvodnje i zakone koji vladaju proizvodnjom materijalnih dobara i usluga;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raspodjelu kao kariku poveznicu između proizvodnje i potrošnje sa svim njezinim kontroverzama i u svim njezinim aspektima;</a:t>
            </a:r>
            <a:endParaRPr lang="bs-Latn-BA" sz="2900" dirty="0" smtClean="0"/>
          </a:p>
          <a:p>
            <a:pPr lvl="0"/>
            <a:r>
              <a:rPr lang="hr-HR" sz="2900" dirty="0" smtClean="0"/>
              <a:t>prezentirati teorijske i praktične aspekte razmjene, nužne spone između proizvodnje i potrošnje i dati seriozan i sistematičan pristup tržišnom mehanizmu – regulatoru društvene reprodukcije;</a:t>
            </a:r>
            <a:endParaRPr lang="bs-Latn-BA" sz="2900" dirty="0" smtClean="0"/>
          </a:p>
          <a:p>
            <a:pPr lvl="0"/>
            <a:r>
              <a:rPr lang="hr-HR" sz="2900" dirty="0" smtClean="0"/>
              <a:t>analizirati fazu potrošnje kao proces konačne upotrebe bruto domaćeg proizvoda i vječiti uvjet opstanka ljudske vrste;</a:t>
            </a:r>
            <a:endParaRPr lang="bs-Latn-BA" sz="2900" dirty="0" smtClean="0"/>
          </a:p>
          <a:p>
            <a:pPr lvl="0"/>
            <a:r>
              <a:rPr lang="hr-HR" sz="2900" dirty="0" smtClean="0"/>
              <a:t>sagledati odnose u koje ljudi stupaju u proizvodnji i koji odgovaraju određenom stepenu razvitka proizvodnih snaga;</a:t>
            </a:r>
            <a:endParaRPr lang="bs-Latn-BA" sz="2900" dirty="0" smtClean="0"/>
          </a:p>
          <a:p>
            <a:pPr lvl="0"/>
            <a:r>
              <a:rPr lang="hr-HR" sz="2900" dirty="0" smtClean="0"/>
              <a:t>definirati makroekonomske indikatore u koje se sažimaju rezultati društvenog privređivanja;</a:t>
            </a:r>
            <a:endParaRPr lang="bs-Latn-BA" sz="2900" dirty="0" smtClean="0"/>
          </a:p>
          <a:p>
            <a:pPr lvl="0"/>
            <a:r>
              <a:rPr lang="hr-HR" sz="2900" dirty="0" smtClean="0"/>
              <a:t>dati osvrt na ekonomski rast i razvoj;</a:t>
            </a:r>
            <a:endParaRPr lang="bs-Latn-BA" sz="2900" dirty="0" smtClean="0"/>
          </a:p>
          <a:p>
            <a:pPr lvl="0"/>
            <a:r>
              <a:rPr lang="hr-HR" sz="2900" dirty="0" smtClean="0"/>
              <a:t>klasificirati poslovne (konjunkturne) cikluse i sagledati uzroke njihovog nastajanja;</a:t>
            </a:r>
            <a:endParaRPr lang="bs-Latn-BA" sz="2900" dirty="0" smtClean="0"/>
          </a:p>
          <a:p>
            <a:r>
              <a:rPr lang="hr-HR" sz="2900" dirty="0" smtClean="0"/>
              <a:t>sagledati međuovisnost i uzajamnu povezanost između države i ekonomije.</a:t>
            </a:r>
            <a:endParaRPr lang="bs-Latn-BA" sz="2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ekonomskim terminima, pojavama i zakonitostima“</a:t>
            </a:r>
          </a:p>
          <a:p>
            <a:endParaRPr lang="bs-Latn-B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VJEŽBE 1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bs-Latn-BA" sz="4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Ekonomske osnove države i prava:</a:t>
            </a:r>
          </a:p>
          <a:p>
            <a:pPr marL="109728" indent="0">
              <a:buNone/>
            </a:pPr>
            <a:endParaRPr lang="bs-Latn-BA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b="1" dirty="0" smtClean="0"/>
              <a:t>UVOD U EKONOMIJU</a:t>
            </a:r>
            <a:endParaRPr lang="bs-Latn-BA" dirty="0" smtClean="0"/>
          </a:p>
          <a:p>
            <a:pPr lvl="0"/>
            <a:r>
              <a:rPr lang="hr-HR" b="1" dirty="0" smtClean="0"/>
              <a:t>EVOLUCIJA EKONOMSKE MISLI</a:t>
            </a:r>
            <a:endParaRPr lang="bs-Latn-BA" dirty="0" smtClean="0"/>
          </a:p>
          <a:p>
            <a:pPr lvl="0"/>
            <a:r>
              <a:rPr lang="hr-HR" b="1" dirty="0" smtClean="0"/>
              <a:t>EKONOMSKI PROCES</a:t>
            </a:r>
            <a:endParaRPr lang="bs-Latn-BA" dirty="0" smtClean="0"/>
          </a:p>
          <a:p>
            <a:pPr lvl="0"/>
            <a:r>
              <a:rPr lang="hr-HR" b="1" dirty="0" smtClean="0"/>
              <a:t>PROIZVODNJA</a:t>
            </a:r>
            <a:endParaRPr lang="bs-Latn-BA" dirty="0" smtClean="0"/>
          </a:p>
          <a:p>
            <a:pPr lvl="0"/>
            <a:r>
              <a:rPr lang="hr-HR" b="1" dirty="0" smtClean="0"/>
              <a:t>RASPODJELA</a:t>
            </a:r>
            <a:endParaRPr lang="bs-Latn-BA" dirty="0" smtClean="0"/>
          </a:p>
          <a:p>
            <a:pPr lvl="0"/>
            <a:r>
              <a:rPr lang="hr-HR" b="1" dirty="0" smtClean="0"/>
              <a:t>RAZMJENA</a:t>
            </a:r>
            <a:endParaRPr lang="bs-Latn-BA" dirty="0" smtClean="0"/>
          </a:p>
          <a:p>
            <a:pPr lvl="0"/>
            <a:r>
              <a:rPr lang="hr-HR" b="1" dirty="0" smtClean="0"/>
              <a:t>POTROŠNJA</a:t>
            </a:r>
            <a:endParaRPr lang="bs-Latn-BA" dirty="0" smtClean="0"/>
          </a:p>
          <a:p>
            <a:pPr lvl="0"/>
            <a:r>
              <a:rPr lang="hr-HR" b="1" dirty="0" smtClean="0"/>
              <a:t>PRINCIPI PROIZVODNJE I ORGANIZACIJA POSLOVANJA</a:t>
            </a:r>
            <a:endParaRPr lang="bs-Latn-BA" dirty="0" smtClean="0"/>
          </a:p>
          <a:p>
            <a:pPr lvl="0"/>
            <a:r>
              <a:rPr lang="hr-HR" b="1" dirty="0" smtClean="0"/>
              <a:t>MJERENJE EKONOMSKE AKTIVNOSTI</a:t>
            </a:r>
            <a:endParaRPr lang="bs-Latn-BA" dirty="0" smtClean="0"/>
          </a:p>
          <a:p>
            <a:pPr lvl="0"/>
            <a:r>
              <a:rPr lang="hr-HR" b="1" dirty="0" smtClean="0"/>
              <a:t>EKONOMSKI RAST I RAZVOJ</a:t>
            </a:r>
          </a:p>
          <a:p>
            <a:pPr lvl="0"/>
            <a:r>
              <a:rPr lang="hr-HR" b="1" dirty="0" smtClean="0"/>
              <a:t>POSLOVNI (KONJUNKTURNI) CIKLUSI</a:t>
            </a:r>
            <a:endParaRPr lang="bs-Latn-BA" dirty="0" smtClean="0"/>
          </a:p>
          <a:p>
            <a:r>
              <a:rPr lang="hr-HR" b="1" dirty="0" smtClean="0"/>
              <a:t>DRŽAVA I EKONOMIJA</a:t>
            </a:r>
            <a:endParaRPr lang="bs-Latn-BA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1. OSNOVNI POJMOVI O EKONOMIJI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 smtClean="0"/>
              <a:t>ETIMOLOŠKO ZNAČENJE</a:t>
            </a:r>
            <a:endParaRPr lang="bs-Latn-BA" dirty="0" smtClean="0"/>
          </a:p>
          <a:p>
            <a:pPr lvl="0"/>
            <a:r>
              <a:rPr lang="hr-HR" dirty="0" smtClean="0"/>
              <a:t>SAVREMENO ZNAČENJE</a:t>
            </a:r>
            <a:endParaRPr lang="bs-Latn-BA" dirty="0" smtClean="0"/>
          </a:p>
          <a:p>
            <a:pPr lvl="0"/>
            <a:r>
              <a:rPr lang="hr-HR" dirty="0" smtClean="0"/>
              <a:t>EKONOMIJA KAO ZNANOST</a:t>
            </a:r>
            <a:endParaRPr lang="bs-Latn-BA" dirty="0" smtClean="0"/>
          </a:p>
          <a:p>
            <a:pPr lvl="0"/>
            <a:r>
              <a:rPr lang="hr-HR" dirty="0" smtClean="0"/>
              <a:t>EKONOMIJA KAO VJEŠTINA </a:t>
            </a:r>
            <a:endParaRPr lang="bs-Latn-BA" dirty="0" smtClean="0"/>
          </a:p>
          <a:p>
            <a:pPr>
              <a:buNone/>
            </a:pPr>
            <a:endParaRPr lang="bs-Latn-B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2. PRISTUP EKONOMSKIM PROBLEMIMA</a:t>
            </a:r>
            <a:endParaRPr lang="bs-Latn-BA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859916"/>
          </a:xfrm>
        </p:spPr>
        <p:txBody>
          <a:bodyPr/>
          <a:lstStyle/>
          <a:p>
            <a:pPr lvl="0"/>
            <a:r>
              <a:rPr lang="hr-HR" dirty="0" smtClean="0"/>
              <a:t>POLITEKONOMSKI PRISTUP</a:t>
            </a:r>
            <a:endParaRPr lang="bs-Latn-BA" dirty="0" smtClean="0"/>
          </a:p>
          <a:p>
            <a:pPr lvl="0"/>
            <a:r>
              <a:rPr lang="hr-HR" dirty="0" smtClean="0"/>
              <a:t>EKONOMISTIČKI PRISTUP</a:t>
            </a:r>
            <a:endParaRPr lang="bs-Latn-BA" dirty="0" smtClean="0"/>
          </a:p>
          <a:p>
            <a:pPr lvl="0"/>
            <a:r>
              <a:rPr lang="hr-HR" dirty="0" smtClean="0"/>
              <a:t>KOMBINACIJA PRISTUPA</a:t>
            </a:r>
            <a:endParaRPr lang="bs-Latn-BA" dirty="0" smtClean="0"/>
          </a:p>
          <a:p>
            <a:pPr lvl="0"/>
            <a:r>
              <a:rPr lang="hr-HR" dirty="0" smtClean="0"/>
              <a:t>OSTALI PRISTUPI</a:t>
            </a:r>
            <a:endParaRPr lang="bs-Latn-B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3. ODNOS POLITEKONOMSKOG I EKONOMISTIČKOG PRISTUPA 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 smtClean="0"/>
              <a:t>ODNOS EKONOMIJE, POLITIČKE EKONOMIJE I EKONOMIKE</a:t>
            </a:r>
            <a:endParaRPr lang="bs-Latn-BA" dirty="0" smtClean="0"/>
          </a:p>
          <a:p>
            <a:pPr lvl="0"/>
            <a:r>
              <a:rPr lang="hr-HR" dirty="0" smtClean="0"/>
              <a:t>POLITIČKA EKONOMIJA</a:t>
            </a:r>
            <a:endParaRPr lang="bs-Latn-BA" dirty="0" smtClean="0"/>
          </a:p>
          <a:p>
            <a:pPr lvl="0"/>
            <a:r>
              <a:rPr lang="hr-HR" dirty="0" smtClean="0"/>
              <a:t>EKONOMIKA</a:t>
            </a:r>
            <a:endParaRPr lang="bs-Latn-BA" dirty="0" smtClean="0"/>
          </a:p>
          <a:p>
            <a:pPr lvl="0"/>
            <a:r>
              <a:rPr lang="hr-HR" dirty="0" smtClean="0"/>
              <a:t>ODNOS POLITIČKE EKONOMIJE I EKONOMIKE</a:t>
            </a:r>
            <a:endParaRPr lang="bs-Latn-BA" dirty="0" smtClean="0"/>
          </a:p>
          <a:p>
            <a:endParaRPr lang="bs-Latn-B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4. POLITIČKA EKONOMIJA I EKONOMIKA KAO NASTAVNI KOLEGIJI 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hr-HR" dirty="0" smtClean="0"/>
              <a:t>KONCIPIRANJE TEMELJNOG EKONOMSKO-TEORIJSKOG KOLEGIJA</a:t>
            </a:r>
            <a:endParaRPr lang="bs-Latn-BA" dirty="0" smtClean="0"/>
          </a:p>
          <a:p>
            <a:pPr lvl="0"/>
            <a:r>
              <a:rPr lang="hr-HR" dirty="0" smtClean="0"/>
              <a:t>NORMATIVNI I POLITEKONOMSKI PRISTUP –“POLITIČKA EKONOMIJA“</a:t>
            </a:r>
            <a:endParaRPr lang="bs-Latn-BA" dirty="0" smtClean="0"/>
          </a:p>
          <a:p>
            <a:pPr lvl="0"/>
            <a:r>
              <a:rPr lang="hr-HR" dirty="0" smtClean="0"/>
              <a:t>POZITIVNI I EKONOMISTIČKI PRISTUP - “EKONOMIKA“</a:t>
            </a:r>
            <a:endParaRPr lang="bs-Latn-BA" dirty="0" smtClean="0"/>
          </a:p>
          <a:p>
            <a:pPr lvl="0"/>
            <a:r>
              <a:rPr lang="hr-HR" dirty="0" smtClean="0"/>
              <a:t>KOMBINACIJA POLITIČKE EKONOMIJE I EKONOMIKE</a:t>
            </a:r>
            <a:endParaRPr lang="bs-Latn-BA" dirty="0" smtClean="0"/>
          </a:p>
          <a:p>
            <a:pPr lvl="0"/>
            <a:r>
              <a:rPr lang="hr-HR" dirty="0" smtClean="0"/>
              <a:t>FUNKCIJE TEMELJNOG EKONOMSKO-TEORIJSKOG KOLEGIJA</a:t>
            </a:r>
            <a:endParaRPr lang="bs-Latn-BA" dirty="0" smtClean="0"/>
          </a:p>
          <a:p>
            <a:pPr lvl="0"/>
            <a:r>
              <a:rPr lang="hr-HR" dirty="0" smtClean="0"/>
              <a:t>TEMELJNA FUNKCIJA</a:t>
            </a:r>
            <a:endParaRPr lang="bs-Latn-BA" dirty="0" smtClean="0"/>
          </a:p>
          <a:p>
            <a:pPr lvl="0"/>
            <a:r>
              <a:rPr lang="hr-HR" dirty="0" smtClean="0"/>
              <a:t>TEORIJSKA FUNKCIJA</a:t>
            </a:r>
            <a:endParaRPr lang="bs-Latn-BA" dirty="0" smtClean="0"/>
          </a:p>
          <a:p>
            <a:pPr lvl="0"/>
            <a:r>
              <a:rPr lang="hr-HR" dirty="0" smtClean="0"/>
              <a:t>OPĆEOBRAZOVNA FUNKCIJA</a:t>
            </a:r>
            <a:endParaRPr lang="bs-Latn-BA" dirty="0" smtClean="0"/>
          </a:p>
          <a:p>
            <a:pPr lvl="0"/>
            <a:r>
              <a:rPr lang="hr-HR" dirty="0" smtClean="0"/>
              <a:t>IDEOLOŠKA FUNKCIJA</a:t>
            </a:r>
            <a:endParaRPr lang="bs-Latn-BA" dirty="0" smtClean="0"/>
          </a:p>
          <a:p>
            <a:endParaRPr lang="bs-Latn-B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5. EKONOMSKA LOGIKA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 smtClean="0"/>
              <a:t>POGREŠKA UVJETOVANA NESPOSOBNOŠĆU DA SE “OSTALE STVARI ILI VARIJABLE“ DRŽE ILI TRETIRAJU NEPROMIJENJENIMA</a:t>
            </a:r>
            <a:endParaRPr lang="bs-Latn-BA" dirty="0" smtClean="0"/>
          </a:p>
          <a:p>
            <a:pPr lvl="0"/>
            <a:r>
              <a:rPr lang="hr-HR" dirty="0" smtClean="0"/>
              <a:t>POST HOC POGREŠKA</a:t>
            </a:r>
            <a:endParaRPr lang="bs-Latn-BA" dirty="0" smtClean="0"/>
          </a:p>
          <a:p>
            <a:pPr lvl="0"/>
            <a:r>
              <a:rPr lang="hr-HR" dirty="0" smtClean="0"/>
              <a:t>POGREŠKA POOPĆAVANJA ILI POGREŠKA TIPA PARS PO TOTO</a:t>
            </a:r>
            <a:endParaRPr lang="bs-Latn-BA" dirty="0" smtClean="0"/>
          </a:p>
          <a:p>
            <a:r>
              <a:rPr lang="hr-HR" dirty="0" smtClean="0"/>
              <a:t>POGREŠKA POZNATA POD NAZIVOM SUBJEKTIVNOST</a:t>
            </a:r>
            <a:endParaRPr lang="bs-Latn-BA" dirty="0" smtClean="0"/>
          </a:p>
          <a:p>
            <a:endParaRPr lang="bs-Latn-B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</TotalTime>
  <Words>422</Words>
  <Application>Microsoft Office PowerPoint</Application>
  <PresentationFormat>On-screen Show (4:3)</PresentationFormat>
  <Paragraphs>70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PRAVNI FAKULTET  EKONOMSKE OSNOVE DRŽAVE I PRAVA Jašarević, Faruk &amp; Zlatan Jašarević (2010). POLITIČKA EKONOMIJA. Sarajevo: Interlinea. </vt:lpstr>
      <vt:lpstr> VJEŽBE 1 </vt:lpstr>
      <vt:lpstr>VJEŽBE 1</vt:lpstr>
      <vt:lpstr>1. OSNOVNI POJMOVI O EKONOMIJI </vt:lpstr>
      <vt:lpstr>2. PRISTUP EKONOMSKIM PROBLEMIMA</vt:lpstr>
      <vt:lpstr>3. ODNOS POLITEKONOMSKOG I EKONOMISTIČKOG PRISTUPA  </vt:lpstr>
      <vt:lpstr>4. POLITIČKA EKONOMIJA I EKONOMIKA KAO NASTAVNI KOLEGIJI  </vt:lpstr>
      <vt:lpstr>5. EKONOMSKA LOGIKA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Haris</cp:lastModifiedBy>
  <cp:revision>8</cp:revision>
  <dcterms:created xsi:type="dcterms:W3CDTF">2018-10-08T16:50:54Z</dcterms:created>
  <dcterms:modified xsi:type="dcterms:W3CDTF">2018-10-08T17:08:15Z</dcterms:modified>
</cp:coreProperties>
</file>