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515" r:id="rId3"/>
    <p:sldId id="555" r:id="rId4"/>
    <p:sldId id="556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65" r:id="rId14"/>
    <p:sldId id="566" r:id="rId15"/>
    <p:sldId id="567" r:id="rId16"/>
    <p:sldId id="568" r:id="rId17"/>
    <p:sldId id="569" r:id="rId18"/>
    <p:sldId id="570" r:id="rId19"/>
    <p:sldId id="571" r:id="rId20"/>
    <p:sldId id="572" r:id="rId21"/>
    <p:sldId id="573" r:id="rId22"/>
    <p:sldId id="574" r:id="rId23"/>
    <p:sldId id="539" r:id="rId24"/>
    <p:sldId id="575" r:id="rId25"/>
    <p:sldId id="520" r:id="rId26"/>
    <p:sldId id="578" r:id="rId27"/>
    <p:sldId id="576" r:id="rId28"/>
    <p:sldId id="540" r:id="rId29"/>
    <p:sldId id="541" r:id="rId30"/>
    <p:sldId id="577" r:id="rId31"/>
    <p:sldId id="579" r:id="rId32"/>
    <p:sldId id="543" r:id="rId33"/>
    <p:sldId id="581" r:id="rId34"/>
    <p:sldId id="582" r:id="rId35"/>
    <p:sldId id="544" r:id="rId36"/>
    <p:sldId id="583" r:id="rId37"/>
    <p:sldId id="584" r:id="rId38"/>
    <p:sldId id="585" r:id="rId39"/>
    <p:sldId id="545" r:id="rId40"/>
    <p:sldId id="521" r:id="rId41"/>
    <p:sldId id="546" r:id="rId42"/>
    <p:sldId id="547" r:id="rId43"/>
    <p:sldId id="522" r:id="rId44"/>
    <p:sldId id="548" r:id="rId45"/>
    <p:sldId id="523" r:id="rId46"/>
    <p:sldId id="549" r:id="rId47"/>
    <p:sldId id="550" r:id="rId48"/>
    <p:sldId id="551" r:id="rId49"/>
    <p:sldId id="552" r:id="rId50"/>
    <p:sldId id="554" r:id="rId51"/>
    <p:sldId id="586" r:id="rId52"/>
    <p:sldId id="587" r:id="rId53"/>
    <p:sldId id="588" r:id="rId54"/>
    <p:sldId id="589" r:id="rId55"/>
    <p:sldId id="590" r:id="rId56"/>
    <p:sldId id="591" r:id="rId57"/>
    <p:sldId id="592" r:id="rId58"/>
    <p:sldId id="593" r:id="rId59"/>
    <p:sldId id="594" r:id="rId60"/>
    <p:sldId id="595" r:id="rId61"/>
    <p:sldId id="596" r:id="rId62"/>
    <p:sldId id="597" r:id="rId63"/>
    <p:sldId id="290" r:id="rId64"/>
    <p:sldId id="354" r:id="rId6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4478C-BD5D-4306-91E0-4D91CDD86B9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2BD04233-E39C-4175-886A-C328E092F96C}">
      <dgm:prSet phldrT="[Text]"/>
      <dgm:spPr/>
      <dgm:t>
        <a:bodyPr/>
        <a:lstStyle/>
        <a:p>
          <a:r>
            <a:rPr lang="bs-Latn-BA" dirty="0" smtClean="0"/>
            <a:t>Jedinstvenost</a:t>
          </a:r>
          <a:endParaRPr lang="bs-Latn-BA" dirty="0"/>
        </a:p>
      </dgm:t>
    </dgm:pt>
    <dgm:pt modelId="{9A3AFA7B-55B6-4047-AC9E-86F5A415436A}" type="parTrans" cxnId="{CF62A6E3-D5E8-432B-99F2-0B3D5DB7020B}">
      <dgm:prSet/>
      <dgm:spPr/>
      <dgm:t>
        <a:bodyPr/>
        <a:lstStyle/>
        <a:p>
          <a:endParaRPr lang="bs-Latn-BA"/>
        </a:p>
      </dgm:t>
    </dgm:pt>
    <dgm:pt modelId="{6049C9BF-2E3F-46EA-A0D9-8BB126887B16}" type="sibTrans" cxnId="{CF62A6E3-D5E8-432B-99F2-0B3D5DB7020B}">
      <dgm:prSet/>
      <dgm:spPr/>
      <dgm:t>
        <a:bodyPr/>
        <a:lstStyle/>
        <a:p>
          <a:endParaRPr lang="bs-Latn-BA"/>
        </a:p>
      </dgm:t>
    </dgm:pt>
    <dgm:pt modelId="{39446065-F7AB-4510-BA33-5914F4FD3FE2}">
      <dgm:prSet phldrT="[Text]"/>
      <dgm:spPr/>
      <dgm:t>
        <a:bodyPr/>
        <a:lstStyle/>
        <a:p>
          <a:r>
            <a:rPr lang="bs-Latn-BA" dirty="0" smtClean="0"/>
            <a:t>Identitet</a:t>
          </a:r>
          <a:endParaRPr lang="bs-Latn-BA" dirty="0"/>
        </a:p>
      </dgm:t>
    </dgm:pt>
    <dgm:pt modelId="{242F5B64-7699-432F-AC5F-1C2CF5CEFB1A}" type="parTrans" cxnId="{8AEF8ACB-CBD0-4ACA-93A8-66C7BCC0271E}">
      <dgm:prSet/>
      <dgm:spPr/>
      <dgm:t>
        <a:bodyPr/>
        <a:lstStyle/>
        <a:p>
          <a:endParaRPr lang="bs-Latn-BA"/>
        </a:p>
      </dgm:t>
    </dgm:pt>
    <dgm:pt modelId="{0616866C-B901-4BF5-9051-EAF9BC9D958F}" type="sibTrans" cxnId="{8AEF8ACB-CBD0-4ACA-93A8-66C7BCC0271E}">
      <dgm:prSet/>
      <dgm:spPr/>
      <dgm:t>
        <a:bodyPr/>
        <a:lstStyle/>
        <a:p>
          <a:endParaRPr lang="bs-Latn-BA"/>
        </a:p>
      </dgm:t>
    </dgm:pt>
    <dgm:pt modelId="{4EA0B108-4B16-4EA9-BEAC-15015F0F9665}" type="pres">
      <dgm:prSet presAssocID="{1E04478C-BD5D-4306-91E0-4D91CDD86B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42531D8E-BEE4-4AF4-8ADA-2D6E7DE50F4E}" type="pres">
      <dgm:prSet presAssocID="{2BD04233-E39C-4175-886A-C328E092F96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328B4F14-68A3-4B44-8F5C-9E3C205D012A}" type="pres">
      <dgm:prSet presAssocID="{39446065-F7AB-4510-BA33-5914F4FD3FE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49F6AB52-AA82-4863-87F7-0C582A02B6C8}" type="presOf" srcId="{1E04478C-BD5D-4306-91E0-4D91CDD86B9D}" destId="{4EA0B108-4B16-4EA9-BEAC-15015F0F9665}" srcOrd="0" destOrd="0" presId="urn:microsoft.com/office/officeart/2005/8/layout/arrow5"/>
    <dgm:cxn modelId="{F73AF5C8-3438-453E-850E-BFEEFAD6905C}" type="presOf" srcId="{2BD04233-E39C-4175-886A-C328E092F96C}" destId="{42531D8E-BEE4-4AF4-8ADA-2D6E7DE50F4E}" srcOrd="0" destOrd="0" presId="urn:microsoft.com/office/officeart/2005/8/layout/arrow5"/>
    <dgm:cxn modelId="{764F9BD6-DE58-4657-AED4-7265D8455581}" type="presOf" srcId="{39446065-F7AB-4510-BA33-5914F4FD3FE2}" destId="{328B4F14-68A3-4B44-8F5C-9E3C205D012A}" srcOrd="0" destOrd="0" presId="urn:microsoft.com/office/officeart/2005/8/layout/arrow5"/>
    <dgm:cxn modelId="{CF62A6E3-D5E8-432B-99F2-0B3D5DB7020B}" srcId="{1E04478C-BD5D-4306-91E0-4D91CDD86B9D}" destId="{2BD04233-E39C-4175-886A-C328E092F96C}" srcOrd="0" destOrd="0" parTransId="{9A3AFA7B-55B6-4047-AC9E-86F5A415436A}" sibTransId="{6049C9BF-2E3F-46EA-A0D9-8BB126887B16}"/>
    <dgm:cxn modelId="{8AEF8ACB-CBD0-4ACA-93A8-66C7BCC0271E}" srcId="{1E04478C-BD5D-4306-91E0-4D91CDD86B9D}" destId="{39446065-F7AB-4510-BA33-5914F4FD3FE2}" srcOrd="1" destOrd="0" parTransId="{242F5B64-7699-432F-AC5F-1C2CF5CEFB1A}" sibTransId="{0616866C-B901-4BF5-9051-EAF9BC9D958F}"/>
    <dgm:cxn modelId="{3BA308F7-A7DC-42DD-B3D7-47A1E8EEE83E}" type="presParOf" srcId="{4EA0B108-4B16-4EA9-BEAC-15015F0F9665}" destId="{42531D8E-BEE4-4AF4-8ADA-2D6E7DE50F4E}" srcOrd="0" destOrd="0" presId="urn:microsoft.com/office/officeart/2005/8/layout/arrow5"/>
    <dgm:cxn modelId="{1C5E7DD9-8880-4C68-8ED4-F881DA997704}" type="presParOf" srcId="{4EA0B108-4B16-4EA9-BEAC-15015F0F9665}" destId="{328B4F14-68A3-4B44-8F5C-9E3C205D012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CFA22F-8CD6-48AB-AC34-E6E471AB42B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38AF54C2-067B-4EC8-BE54-3B5F7B57A1CE}">
      <dgm:prSet phldrT="[Text]"/>
      <dgm:spPr/>
      <dgm:t>
        <a:bodyPr/>
        <a:lstStyle/>
        <a:p>
          <a:r>
            <a:rPr lang="bs-Latn-BA" dirty="0" smtClean="0"/>
            <a:t>Garantna</a:t>
          </a:r>
          <a:endParaRPr lang="bs-Latn-BA" dirty="0"/>
        </a:p>
      </dgm:t>
    </dgm:pt>
    <dgm:pt modelId="{FB7B3291-C3A2-4F9F-A47F-7647071FB77F}" type="parTrans" cxnId="{99000221-B9DD-42F4-8990-96FD1441E5A7}">
      <dgm:prSet/>
      <dgm:spPr/>
      <dgm:t>
        <a:bodyPr/>
        <a:lstStyle/>
        <a:p>
          <a:endParaRPr lang="bs-Latn-BA"/>
        </a:p>
      </dgm:t>
    </dgm:pt>
    <dgm:pt modelId="{9F8334B1-C875-4673-A707-5B67C034618C}" type="sibTrans" cxnId="{99000221-B9DD-42F4-8990-96FD1441E5A7}">
      <dgm:prSet/>
      <dgm:spPr/>
      <dgm:t>
        <a:bodyPr/>
        <a:lstStyle/>
        <a:p>
          <a:endParaRPr lang="bs-Latn-BA"/>
        </a:p>
      </dgm:t>
    </dgm:pt>
    <dgm:pt modelId="{D92E80BA-1E34-4159-863A-BE8F5EB638AA}">
      <dgm:prSet phldrT="[Text]"/>
      <dgm:spPr/>
      <dgm:t>
        <a:bodyPr/>
        <a:lstStyle/>
        <a:p>
          <a:r>
            <a:rPr lang="bs-Latn-BA" dirty="0" smtClean="0"/>
            <a:t>Olakšanje prometa</a:t>
          </a:r>
          <a:endParaRPr lang="bs-Latn-BA" dirty="0"/>
        </a:p>
      </dgm:t>
    </dgm:pt>
    <dgm:pt modelId="{A995151E-1E8A-4FD3-A374-C448431841E0}" type="parTrans" cxnId="{1F3F4184-7F99-4B6E-B082-E94B1AA664B3}">
      <dgm:prSet/>
      <dgm:spPr/>
      <dgm:t>
        <a:bodyPr/>
        <a:lstStyle/>
        <a:p>
          <a:endParaRPr lang="bs-Latn-BA"/>
        </a:p>
      </dgm:t>
    </dgm:pt>
    <dgm:pt modelId="{184414CC-34E2-4562-91F0-97790B518DD7}" type="sibTrans" cxnId="{1F3F4184-7F99-4B6E-B082-E94B1AA664B3}">
      <dgm:prSet/>
      <dgm:spPr/>
      <dgm:t>
        <a:bodyPr/>
        <a:lstStyle/>
        <a:p>
          <a:endParaRPr lang="bs-Latn-BA"/>
        </a:p>
      </dgm:t>
    </dgm:pt>
    <dgm:pt modelId="{F3CDAD75-3E6C-495F-9160-06A76E558A4B}" type="pres">
      <dgm:prSet presAssocID="{03CFA22F-8CD6-48AB-AC34-E6E471AB42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CD2E98E4-8B4A-4AE7-8483-D69CA0240029}" type="pres">
      <dgm:prSet presAssocID="{38AF54C2-067B-4EC8-BE54-3B5F7B57A1C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5631651A-4A61-4D15-8505-E59724990161}" type="pres">
      <dgm:prSet presAssocID="{D92E80BA-1E34-4159-863A-BE8F5EB638A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1F3F4184-7F99-4B6E-B082-E94B1AA664B3}" srcId="{03CFA22F-8CD6-48AB-AC34-E6E471AB42B0}" destId="{D92E80BA-1E34-4159-863A-BE8F5EB638AA}" srcOrd="1" destOrd="0" parTransId="{A995151E-1E8A-4FD3-A374-C448431841E0}" sibTransId="{184414CC-34E2-4562-91F0-97790B518DD7}"/>
    <dgm:cxn modelId="{2573F3F8-979C-4A8E-B35A-A1F75A752DCF}" type="presOf" srcId="{38AF54C2-067B-4EC8-BE54-3B5F7B57A1CE}" destId="{CD2E98E4-8B4A-4AE7-8483-D69CA0240029}" srcOrd="0" destOrd="0" presId="urn:microsoft.com/office/officeart/2005/8/layout/arrow5"/>
    <dgm:cxn modelId="{2B6386E4-CC1D-4303-A595-8A1D5D7AC6E4}" type="presOf" srcId="{D92E80BA-1E34-4159-863A-BE8F5EB638AA}" destId="{5631651A-4A61-4D15-8505-E59724990161}" srcOrd="0" destOrd="0" presId="urn:microsoft.com/office/officeart/2005/8/layout/arrow5"/>
    <dgm:cxn modelId="{4B57D334-A7A1-4819-AC76-F9B7DF5D1DEB}" type="presOf" srcId="{03CFA22F-8CD6-48AB-AC34-E6E471AB42B0}" destId="{F3CDAD75-3E6C-495F-9160-06A76E558A4B}" srcOrd="0" destOrd="0" presId="urn:microsoft.com/office/officeart/2005/8/layout/arrow5"/>
    <dgm:cxn modelId="{99000221-B9DD-42F4-8990-96FD1441E5A7}" srcId="{03CFA22F-8CD6-48AB-AC34-E6E471AB42B0}" destId="{38AF54C2-067B-4EC8-BE54-3B5F7B57A1CE}" srcOrd="0" destOrd="0" parTransId="{FB7B3291-C3A2-4F9F-A47F-7647071FB77F}" sibTransId="{9F8334B1-C875-4673-A707-5B67C034618C}"/>
    <dgm:cxn modelId="{2CC3DBAC-F832-41F1-85F3-CA88DD4577E3}" type="presParOf" srcId="{F3CDAD75-3E6C-495F-9160-06A76E558A4B}" destId="{CD2E98E4-8B4A-4AE7-8483-D69CA0240029}" srcOrd="0" destOrd="0" presId="urn:microsoft.com/office/officeart/2005/8/layout/arrow5"/>
    <dgm:cxn modelId="{7CA85B2D-532B-4B96-968C-6D7DE18DBF0D}" type="presParOf" srcId="{F3CDAD75-3E6C-495F-9160-06A76E558A4B}" destId="{5631651A-4A61-4D15-8505-E5972499016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BC8821-3852-47F3-840D-3EB150B4B03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1F5C1E6A-D1A0-460B-B02A-896A4C6C3E78}">
      <dgm:prSet phldrT="[Text]"/>
      <dgm:spPr/>
      <dgm:t>
        <a:bodyPr/>
        <a:lstStyle/>
        <a:p>
          <a:r>
            <a:rPr lang="bs-Latn-BA" dirty="0" smtClean="0"/>
            <a:t>Validno i </a:t>
          </a:r>
          <a:r>
            <a:rPr lang="bs-Latn-BA" dirty="0" smtClean="0"/>
            <a:t>kvalifikovano pravo prethodnika</a:t>
          </a:r>
          <a:endParaRPr lang="bs-Latn-BA" dirty="0"/>
        </a:p>
      </dgm:t>
    </dgm:pt>
    <dgm:pt modelId="{F926D48E-B32F-443A-BF97-92A3A2C79708}" type="parTrans" cxnId="{30B23871-434C-4440-9980-3A2F6E70346F}">
      <dgm:prSet/>
      <dgm:spPr/>
      <dgm:t>
        <a:bodyPr/>
        <a:lstStyle/>
        <a:p>
          <a:endParaRPr lang="bs-Latn-BA"/>
        </a:p>
      </dgm:t>
    </dgm:pt>
    <dgm:pt modelId="{1444BAB6-CB93-47F3-A9B6-0FDD20D7320A}" type="sibTrans" cxnId="{30B23871-434C-4440-9980-3A2F6E70346F}">
      <dgm:prSet/>
      <dgm:spPr/>
      <dgm:t>
        <a:bodyPr/>
        <a:lstStyle/>
        <a:p>
          <a:endParaRPr lang="bs-Latn-BA"/>
        </a:p>
      </dgm:t>
    </dgm:pt>
    <dgm:pt modelId="{D6B622DF-1F91-4AE9-A0F8-70507A8E24CB}">
      <dgm:prSet phldrT="[Text]"/>
      <dgm:spPr/>
      <dgm:t>
        <a:bodyPr/>
        <a:lstStyle/>
        <a:p>
          <a:r>
            <a:rPr lang="bs-Latn-BA" dirty="0" smtClean="0"/>
            <a:t>Pravni osnov (iustus titulus)</a:t>
          </a:r>
          <a:endParaRPr lang="bs-Latn-BA" dirty="0"/>
        </a:p>
      </dgm:t>
    </dgm:pt>
    <dgm:pt modelId="{2E994227-F980-48D3-AEDF-C042A0B6CF16}" type="parTrans" cxnId="{01D0EE95-2749-4CF2-9D42-B160BCD795F5}">
      <dgm:prSet/>
      <dgm:spPr/>
      <dgm:t>
        <a:bodyPr/>
        <a:lstStyle/>
        <a:p>
          <a:endParaRPr lang="bs-Latn-BA"/>
        </a:p>
      </dgm:t>
    </dgm:pt>
    <dgm:pt modelId="{2889775E-2E36-4A05-A3F6-6CF06E9C02A6}" type="sibTrans" cxnId="{01D0EE95-2749-4CF2-9D42-B160BCD795F5}">
      <dgm:prSet/>
      <dgm:spPr/>
      <dgm:t>
        <a:bodyPr/>
        <a:lstStyle/>
        <a:p>
          <a:endParaRPr lang="bs-Latn-BA"/>
        </a:p>
      </dgm:t>
    </dgm:pt>
    <dgm:pt modelId="{09CECE32-2440-4D14-A7FF-D978B9B8221A}">
      <dgm:prSet phldrT="[Text]"/>
      <dgm:spPr/>
      <dgm:t>
        <a:bodyPr/>
        <a:lstStyle/>
        <a:p>
          <a:r>
            <a:rPr lang="bs-Latn-BA" dirty="0" smtClean="0"/>
            <a:t>Način sticanja (modus acquirendi)</a:t>
          </a:r>
          <a:endParaRPr lang="bs-Latn-BA" dirty="0"/>
        </a:p>
      </dgm:t>
    </dgm:pt>
    <dgm:pt modelId="{AFC63B07-87AB-44FE-8BBF-74DB3EA431B5}" type="parTrans" cxnId="{ED340B2E-479A-42BC-A731-C029EE7F20A8}">
      <dgm:prSet/>
      <dgm:spPr/>
      <dgm:t>
        <a:bodyPr/>
        <a:lstStyle/>
        <a:p>
          <a:endParaRPr lang="bs-Latn-BA"/>
        </a:p>
      </dgm:t>
    </dgm:pt>
    <dgm:pt modelId="{48428A25-F082-4797-B7FC-F323F9451E9F}" type="sibTrans" cxnId="{ED340B2E-479A-42BC-A731-C029EE7F20A8}">
      <dgm:prSet/>
      <dgm:spPr/>
      <dgm:t>
        <a:bodyPr/>
        <a:lstStyle/>
        <a:p>
          <a:endParaRPr lang="bs-Latn-BA"/>
        </a:p>
      </dgm:t>
    </dgm:pt>
    <dgm:pt modelId="{A7279FA5-E76B-4311-8705-B1A0A0DA53E9}" type="pres">
      <dgm:prSet presAssocID="{BABC8821-3852-47F3-840D-3EB150B4B0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s-Latn-BA"/>
        </a:p>
      </dgm:t>
    </dgm:pt>
    <dgm:pt modelId="{529ED130-9510-4CC3-A0ED-45A7A50602BE}" type="pres">
      <dgm:prSet presAssocID="{BABC8821-3852-47F3-840D-3EB150B4B036}" presName="Name1" presStyleCnt="0"/>
      <dgm:spPr/>
    </dgm:pt>
    <dgm:pt modelId="{8A99DFF3-A67A-4F99-9F84-D9C2619AB6AB}" type="pres">
      <dgm:prSet presAssocID="{BABC8821-3852-47F3-840D-3EB150B4B036}" presName="cycle" presStyleCnt="0"/>
      <dgm:spPr/>
    </dgm:pt>
    <dgm:pt modelId="{3EF90EAF-9370-4C7D-9820-CD3EB3C6113E}" type="pres">
      <dgm:prSet presAssocID="{BABC8821-3852-47F3-840D-3EB150B4B036}" presName="srcNode" presStyleLbl="node1" presStyleIdx="0" presStyleCnt="3"/>
      <dgm:spPr/>
    </dgm:pt>
    <dgm:pt modelId="{F19D2B99-EBF4-4F66-9923-9CFA1A012DB3}" type="pres">
      <dgm:prSet presAssocID="{BABC8821-3852-47F3-840D-3EB150B4B036}" presName="conn" presStyleLbl="parChTrans1D2" presStyleIdx="0" presStyleCnt="1"/>
      <dgm:spPr/>
      <dgm:t>
        <a:bodyPr/>
        <a:lstStyle/>
        <a:p>
          <a:endParaRPr lang="bs-Latn-BA"/>
        </a:p>
      </dgm:t>
    </dgm:pt>
    <dgm:pt modelId="{DE3CD878-DF45-4A7B-B298-CE7821F4FC68}" type="pres">
      <dgm:prSet presAssocID="{BABC8821-3852-47F3-840D-3EB150B4B036}" presName="extraNode" presStyleLbl="node1" presStyleIdx="0" presStyleCnt="3"/>
      <dgm:spPr/>
    </dgm:pt>
    <dgm:pt modelId="{413B1BB6-BDD8-44A8-8018-95E3FAD8E834}" type="pres">
      <dgm:prSet presAssocID="{BABC8821-3852-47F3-840D-3EB150B4B036}" presName="dstNode" presStyleLbl="node1" presStyleIdx="0" presStyleCnt="3"/>
      <dgm:spPr/>
    </dgm:pt>
    <dgm:pt modelId="{8C72549A-DFDE-4666-A439-084C4504A4D4}" type="pres">
      <dgm:prSet presAssocID="{1F5C1E6A-D1A0-460B-B02A-896A4C6C3E7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D1210A23-5039-46A2-A3DD-3D74780F5811}" type="pres">
      <dgm:prSet presAssocID="{1F5C1E6A-D1A0-460B-B02A-896A4C6C3E78}" presName="accent_1" presStyleCnt="0"/>
      <dgm:spPr/>
    </dgm:pt>
    <dgm:pt modelId="{0CC77802-5B08-4301-9A31-D3BB8955957C}" type="pres">
      <dgm:prSet presAssocID="{1F5C1E6A-D1A0-460B-B02A-896A4C6C3E78}" presName="accentRepeatNode" presStyleLbl="solidFgAcc1" presStyleIdx="0" presStyleCnt="3"/>
      <dgm:spPr/>
    </dgm:pt>
    <dgm:pt modelId="{863946A5-5792-4106-9B81-29283ACB2468}" type="pres">
      <dgm:prSet presAssocID="{D6B622DF-1F91-4AE9-A0F8-70507A8E24C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24D02814-23B0-483A-BDA6-CA73F9A3BC3F}" type="pres">
      <dgm:prSet presAssocID="{D6B622DF-1F91-4AE9-A0F8-70507A8E24CB}" presName="accent_2" presStyleCnt="0"/>
      <dgm:spPr/>
    </dgm:pt>
    <dgm:pt modelId="{BFB1A3BE-11AE-4454-BDBC-F66511BE50BF}" type="pres">
      <dgm:prSet presAssocID="{D6B622DF-1F91-4AE9-A0F8-70507A8E24CB}" presName="accentRepeatNode" presStyleLbl="solidFgAcc1" presStyleIdx="1" presStyleCnt="3"/>
      <dgm:spPr/>
    </dgm:pt>
    <dgm:pt modelId="{C9EC8D31-59B5-40F2-8941-1700184952DB}" type="pres">
      <dgm:prSet presAssocID="{09CECE32-2440-4D14-A7FF-D978B9B8221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31AFB051-8238-4D70-A478-DB55A387585D}" type="pres">
      <dgm:prSet presAssocID="{09CECE32-2440-4D14-A7FF-D978B9B8221A}" presName="accent_3" presStyleCnt="0"/>
      <dgm:spPr/>
    </dgm:pt>
    <dgm:pt modelId="{52F88C0A-8BE2-47AC-A244-A800EDA32A52}" type="pres">
      <dgm:prSet presAssocID="{09CECE32-2440-4D14-A7FF-D978B9B8221A}" presName="accentRepeatNode" presStyleLbl="solidFgAcc1" presStyleIdx="2" presStyleCnt="3"/>
      <dgm:spPr/>
    </dgm:pt>
  </dgm:ptLst>
  <dgm:cxnLst>
    <dgm:cxn modelId="{B7BC9496-30EC-4A76-B08F-208C15BD1976}" type="presOf" srcId="{1F5C1E6A-D1A0-460B-B02A-896A4C6C3E78}" destId="{8C72549A-DFDE-4666-A439-084C4504A4D4}" srcOrd="0" destOrd="0" presId="urn:microsoft.com/office/officeart/2008/layout/VerticalCurvedList"/>
    <dgm:cxn modelId="{37950856-78C1-4992-8FB8-FC43A02A1E14}" type="presOf" srcId="{BABC8821-3852-47F3-840D-3EB150B4B036}" destId="{A7279FA5-E76B-4311-8705-B1A0A0DA53E9}" srcOrd="0" destOrd="0" presId="urn:microsoft.com/office/officeart/2008/layout/VerticalCurvedList"/>
    <dgm:cxn modelId="{9FE37BBF-ADED-4C8E-9384-2724071C09B9}" type="presOf" srcId="{09CECE32-2440-4D14-A7FF-D978B9B8221A}" destId="{C9EC8D31-59B5-40F2-8941-1700184952DB}" srcOrd="0" destOrd="0" presId="urn:microsoft.com/office/officeart/2008/layout/VerticalCurvedList"/>
    <dgm:cxn modelId="{ED340B2E-479A-42BC-A731-C029EE7F20A8}" srcId="{BABC8821-3852-47F3-840D-3EB150B4B036}" destId="{09CECE32-2440-4D14-A7FF-D978B9B8221A}" srcOrd="2" destOrd="0" parTransId="{AFC63B07-87AB-44FE-8BBF-74DB3EA431B5}" sibTransId="{48428A25-F082-4797-B7FC-F323F9451E9F}"/>
    <dgm:cxn modelId="{B95D9F43-F7E5-458C-AB11-ECD5E83A6787}" type="presOf" srcId="{1444BAB6-CB93-47F3-A9B6-0FDD20D7320A}" destId="{F19D2B99-EBF4-4F66-9923-9CFA1A012DB3}" srcOrd="0" destOrd="0" presId="urn:microsoft.com/office/officeart/2008/layout/VerticalCurvedList"/>
    <dgm:cxn modelId="{1888CC7A-0324-4F7B-A9A4-2A29F1BB3507}" type="presOf" srcId="{D6B622DF-1F91-4AE9-A0F8-70507A8E24CB}" destId="{863946A5-5792-4106-9B81-29283ACB2468}" srcOrd="0" destOrd="0" presId="urn:microsoft.com/office/officeart/2008/layout/VerticalCurvedList"/>
    <dgm:cxn modelId="{01D0EE95-2749-4CF2-9D42-B160BCD795F5}" srcId="{BABC8821-3852-47F3-840D-3EB150B4B036}" destId="{D6B622DF-1F91-4AE9-A0F8-70507A8E24CB}" srcOrd="1" destOrd="0" parTransId="{2E994227-F980-48D3-AEDF-C042A0B6CF16}" sibTransId="{2889775E-2E36-4A05-A3F6-6CF06E9C02A6}"/>
    <dgm:cxn modelId="{30B23871-434C-4440-9980-3A2F6E70346F}" srcId="{BABC8821-3852-47F3-840D-3EB150B4B036}" destId="{1F5C1E6A-D1A0-460B-B02A-896A4C6C3E78}" srcOrd="0" destOrd="0" parTransId="{F926D48E-B32F-443A-BF97-92A3A2C79708}" sibTransId="{1444BAB6-CB93-47F3-A9B6-0FDD20D7320A}"/>
    <dgm:cxn modelId="{6428BC19-7454-4755-8AB2-AF941B5F7DF7}" type="presParOf" srcId="{A7279FA5-E76B-4311-8705-B1A0A0DA53E9}" destId="{529ED130-9510-4CC3-A0ED-45A7A50602BE}" srcOrd="0" destOrd="0" presId="urn:microsoft.com/office/officeart/2008/layout/VerticalCurvedList"/>
    <dgm:cxn modelId="{62985DF4-C118-4F3C-B5D9-5D6EFB1AE29B}" type="presParOf" srcId="{529ED130-9510-4CC3-A0ED-45A7A50602BE}" destId="{8A99DFF3-A67A-4F99-9F84-D9C2619AB6AB}" srcOrd="0" destOrd="0" presId="urn:microsoft.com/office/officeart/2008/layout/VerticalCurvedList"/>
    <dgm:cxn modelId="{F0EFF08D-B56D-4D1B-95D1-16A0B8B57869}" type="presParOf" srcId="{8A99DFF3-A67A-4F99-9F84-D9C2619AB6AB}" destId="{3EF90EAF-9370-4C7D-9820-CD3EB3C6113E}" srcOrd="0" destOrd="0" presId="urn:microsoft.com/office/officeart/2008/layout/VerticalCurvedList"/>
    <dgm:cxn modelId="{613D1682-F7B2-419B-BC24-007463548463}" type="presParOf" srcId="{8A99DFF3-A67A-4F99-9F84-D9C2619AB6AB}" destId="{F19D2B99-EBF4-4F66-9923-9CFA1A012DB3}" srcOrd="1" destOrd="0" presId="urn:microsoft.com/office/officeart/2008/layout/VerticalCurvedList"/>
    <dgm:cxn modelId="{0C87CD61-D736-49B7-8342-7DA224784260}" type="presParOf" srcId="{8A99DFF3-A67A-4F99-9F84-D9C2619AB6AB}" destId="{DE3CD878-DF45-4A7B-B298-CE7821F4FC68}" srcOrd="2" destOrd="0" presId="urn:microsoft.com/office/officeart/2008/layout/VerticalCurvedList"/>
    <dgm:cxn modelId="{1CBB101B-6C77-4F07-8C11-DE20AAFCE1B4}" type="presParOf" srcId="{8A99DFF3-A67A-4F99-9F84-D9C2619AB6AB}" destId="{413B1BB6-BDD8-44A8-8018-95E3FAD8E834}" srcOrd="3" destOrd="0" presId="urn:microsoft.com/office/officeart/2008/layout/VerticalCurvedList"/>
    <dgm:cxn modelId="{B06A6476-C2BB-4CED-A7A4-73DD6861704E}" type="presParOf" srcId="{529ED130-9510-4CC3-A0ED-45A7A50602BE}" destId="{8C72549A-DFDE-4666-A439-084C4504A4D4}" srcOrd="1" destOrd="0" presId="urn:microsoft.com/office/officeart/2008/layout/VerticalCurvedList"/>
    <dgm:cxn modelId="{9F75F833-401E-46D3-A5EA-492DFDED698E}" type="presParOf" srcId="{529ED130-9510-4CC3-A0ED-45A7A50602BE}" destId="{D1210A23-5039-46A2-A3DD-3D74780F5811}" srcOrd="2" destOrd="0" presId="urn:microsoft.com/office/officeart/2008/layout/VerticalCurvedList"/>
    <dgm:cxn modelId="{A3148E50-D972-4374-95DD-541C7E8742E9}" type="presParOf" srcId="{D1210A23-5039-46A2-A3DD-3D74780F5811}" destId="{0CC77802-5B08-4301-9A31-D3BB8955957C}" srcOrd="0" destOrd="0" presId="urn:microsoft.com/office/officeart/2008/layout/VerticalCurvedList"/>
    <dgm:cxn modelId="{3D67C5CF-F815-42EA-BF8B-F8309EA0FCF6}" type="presParOf" srcId="{529ED130-9510-4CC3-A0ED-45A7A50602BE}" destId="{863946A5-5792-4106-9B81-29283ACB2468}" srcOrd="3" destOrd="0" presId="urn:microsoft.com/office/officeart/2008/layout/VerticalCurvedList"/>
    <dgm:cxn modelId="{C6AE02CB-00B0-4225-A6C7-DD93F244637D}" type="presParOf" srcId="{529ED130-9510-4CC3-A0ED-45A7A50602BE}" destId="{24D02814-23B0-483A-BDA6-CA73F9A3BC3F}" srcOrd="4" destOrd="0" presId="urn:microsoft.com/office/officeart/2008/layout/VerticalCurvedList"/>
    <dgm:cxn modelId="{465AB7C2-BFC7-4275-BB85-8F416CCBF7D4}" type="presParOf" srcId="{24D02814-23B0-483A-BDA6-CA73F9A3BC3F}" destId="{BFB1A3BE-11AE-4454-BDBC-F66511BE50BF}" srcOrd="0" destOrd="0" presId="urn:microsoft.com/office/officeart/2008/layout/VerticalCurvedList"/>
    <dgm:cxn modelId="{7A86C9F9-C5F7-4E5C-9722-1ADE64490700}" type="presParOf" srcId="{529ED130-9510-4CC3-A0ED-45A7A50602BE}" destId="{C9EC8D31-59B5-40F2-8941-1700184952DB}" srcOrd="5" destOrd="0" presId="urn:microsoft.com/office/officeart/2008/layout/VerticalCurvedList"/>
    <dgm:cxn modelId="{64048242-958A-4FA4-9DF9-63C3CE64C50A}" type="presParOf" srcId="{529ED130-9510-4CC3-A0ED-45A7A50602BE}" destId="{31AFB051-8238-4D70-A478-DB55A387585D}" srcOrd="6" destOrd="0" presId="urn:microsoft.com/office/officeart/2008/layout/VerticalCurvedList"/>
    <dgm:cxn modelId="{D2A72532-5140-46CA-8613-AA2C1134ECB5}" type="presParOf" srcId="{31AFB051-8238-4D70-A478-DB55A387585D}" destId="{52F88C0A-8BE2-47AC-A244-A800EDA32A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DD3A6B-FC03-485E-BB7E-C5BF47358C09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4FA115A3-762A-4FA2-88FB-9E5E6C169504}">
      <dgm:prSet phldrT="[Text]"/>
      <dgm:spPr/>
      <dgm:t>
        <a:bodyPr/>
        <a:lstStyle/>
        <a:p>
          <a:r>
            <a:rPr lang="bs-Latn-BA" dirty="0" smtClean="0"/>
            <a:t>Translativno</a:t>
          </a:r>
          <a:endParaRPr lang="bs-Latn-BA" dirty="0"/>
        </a:p>
      </dgm:t>
    </dgm:pt>
    <dgm:pt modelId="{83190CA5-0A35-4D99-819A-09E793325E24}" type="parTrans" cxnId="{4B76F9BC-4C88-49DD-ABA1-0CF5C483F6B6}">
      <dgm:prSet/>
      <dgm:spPr/>
      <dgm:t>
        <a:bodyPr/>
        <a:lstStyle/>
        <a:p>
          <a:endParaRPr lang="bs-Latn-BA"/>
        </a:p>
      </dgm:t>
    </dgm:pt>
    <dgm:pt modelId="{016F4E12-BABE-478A-BE84-CCA314DA5E5D}" type="sibTrans" cxnId="{4B76F9BC-4C88-49DD-ABA1-0CF5C483F6B6}">
      <dgm:prSet/>
      <dgm:spPr/>
      <dgm:t>
        <a:bodyPr/>
        <a:lstStyle/>
        <a:p>
          <a:endParaRPr lang="bs-Latn-BA"/>
        </a:p>
      </dgm:t>
    </dgm:pt>
    <dgm:pt modelId="{98C76EC4-D7E5-47AC-8354-8EA838851A6B}">
      <dgm:prSet phldrT="[Text]"/>
      <dgm:spPr/>
      <dgm:t>
        <a:bodyPr/>
        <a:lstStyle/>
        <a:p>
          <a:r>
            <a:rPr lang="bs-Latn-BA" dirty="0" smtClean="0"/>
            <a:t>Konstitutivno</a:t>
          </a:r>
          <a:endParaRPr lang="bs-Latn-BA" dirty="0"/>
        </a:p>
      </dgm:t>
    </dgm:pt>
    <dgm:pt modelId="{E7CCC920-2F48-483C-9B47-B5050BECF498}" type="parTrans" cxnId="{020BCC03-6A58-4F96-89FE-786272CC8E37}">
      <dgm:prSet/>
      <dgm:spPr/>
      <dgm:t>
        <a:bodyPr/>
        <a:lstStyle/>
        <a:p>
          <a:endParaRPr lang="bs-Latn-BA"/>
        </a:p>
      </dgm:t>
    </dgm:pt>
    <dgm:pt modelId="{D2FFBD26-F551-4BD3-9334-3DB43B7DEECA}" type="sibTrans" cxnId="{020BCC03-6A58-4F96-89FE-786272CC8E37}">
      <dgm:prSet/>
      <dgm:spPr/>
      <dgm:t>
        <a:bodyPr/>
        <a:lstStyle/>
        <a:p>
          <a:endParaRPr lang="bs-Latn-BA"/>
        </a:p>
      </dgm:t>
    </dgm:pt>
    <dgm:pt modelId="{4E266BE6-E1CF-4ECE-8276-926EE39F7B85}" type="pres">
      <dgm:prSet presAssocID="{F9DD3A6B-FC03-485E-BB7E-C5BF47358C0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2752B0C2-7F2E-4708-B3FD-EBA6FC091985}" type="pres">
      <dgm:prSet presAssocID="{4FA115A3-762A-4FA2-88FB-9E5E6C16950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17943222-E21E-4CEB-8060-F378C28E9DF2}" type="pres">
      <dgm:prSet presAssocID="{98C76EC4-D7E5-47AC-8354-8EA838851A6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EA4B62B1-DF70-42E4-AA65-7085472747DF}" type="presOf" srcId="{4FA115A3-762A-4FA2-88FB-9E5E6C169504}" destId="{2752B0C2-7F2E-4708-B3FD-EBA6FC091985}" srcOrd="0" destOrd="0" presId="urn:microsoft.com/office/officeart/2005/8/layout/arrow5"/>
    <dgm:cxn modelId="{020BCC03-6A58-4F96-89FE-786272CC8E37}" srcId="{F9DD3A6B-FC03-485E-BB7E-C5BF47358C09}" destId="{98C76EC4-D7E5-47AC-8354-8EA838851A6B}" srcOrd="1" destOrd="0" parTransId="{E7CCC920-2F48-483C-9B47-B5050BECF498}" sibTransId="{D2FFBD26-F551-4BD3-9334-3DB43B7DEECA}"/>
    <dgm:cxn modelId="{4B76F9BC-4C88-49DD-ABA1-0CF5C483F6B6}" srcId="{F9DD3A6B-FC03-485E-BB7E-C5BF47358C09}" destId="{4FA115A3-762A-4FA2-88FB-9E5E6C169504}" srcOrd="0" destOrd="0" parTransId="{83190CA5-0A35-4D99-819A-09E793325E24}" sibTransId="{016F4E12-BABE-478A-BE84-CCA314DA5E5D}"/>
    <dgm:cxn modelId="{A61D1E43-31CF-4105-9DEA-C15D051FD73E}" type="presOf" srcId="{98C76EC4-D7E5-47AC-8354-8EA838851A6B}" destId="{17943222-E21E-4CEB-8060-F378C28E9DF2}" srcOrd="0" destOrd="0" presId="urn:microsoft.com/office/officeart/2005/8/layout/arrow5"/>
    <dgm:cxn modelId="{809C75B6-299C-4A5E-9100-23299643C684}" type="presOf" srcId="{F9DD3A6B-FC03-485E-BB7E-C5BF47358C09}" destId="{4E266BE6-E1CF-4ECE-8276-926EE39F7B85}" srcOrd="0" destOrd="0" presId="urn:microsoft.com/office/officeart/2005/8/layout/arrow5"/>
    <dgm:cxn modelId="{0476757D-1314-4B68-8A95-B912349A6032}" type="presParOf" srcId="{4E266BE6-E1CF-4ECE-8276-926EE39F7B85}" destId="{2752B0C2-7F2E-4708-B3FD-EBA6FC091985}" srcOrd="0" destOrd="0" presId="urn:microsoft.com/office/officeart/2005/8/layout/arrow5"/>
    <dgm:cxn modelId="{8E9E5E26-3E4B-4F3E-B343-671114B85BA3}" type="presParOf" srcId="{4E266BE6-E1CF-4ECE-8276-926EE39F7B85}" destId="{17943222-E21E-4CEB-8060-F378C28E9DF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B2F172-7320-46F6-B3F8-DBBDEE2F62D3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8B10C2DC-D92A-4F1B-8167-828CCF6811BF}">
      <dgm:prSet phldrT="[Text]"/>
      <dgm:spPr/>
      <dgm:t>
        <a:bodyPr/>
        <a:lstStyle/>
        <a:p>
          <a:r>
            <a:rPr lang="bs-Latn-BA" dirty="0" smtClean="0"/>
            <a:t>Relativan</a:t>
          </a:r>
          <a:endParaRPr lang="bs-Latn-BA" dirty="0"/>
        </a:p>
      </dgm:t>
    </dgm:pt>
    <dgm:pt modelId="{B0D7FB2E-AF35-490D-901E-4BCFD9008DCE}" type="parTrans" cxnId="{1AE2710F-0220-4F3E-892F-A9511D05A67E}">
      <dgm:prSet/>
      <dgm:spPr/>
      <dgm:t>
        <a:bodyPr/>
        <a:lstStyle/>
        <a:p>
          <a:endParaRPr lang="bs-Latn-BA"/>
        </a:p>
      </dgm:t>
    </dgm:pt>
    <dgm:pt modelId="{B7675A9B-2CF1-4296-9E4E-E4B2C8D90C48}" type="sibTrans" cxnId="{1AE2710F-0220-4F3E-892F-A9511D05A67E}">
      <dgm:prSet/>
      <dgm:spPr/>
      <dgm:t>
        <a:bodyPr/>
        <a:lstStyle/>
        <a:p>
          <a:endParaRPr lang="bs-Latn-BA"/>
        </a:p>
      </dgm:t>
    </dgm:pt>
    <dgm:pt modelId="{6FAE02F7-270A-4C8E-B4A8-2F75C5520CF8}">
      <dgm:prSet phldrT="[Text]"/>
      <dgm:spPr/>
      <dgm:t>
        <a:bodyPr/>
        <a:lstStyle/>
        <a:p>
          <a:r>
            <a:rPr lang="bs-Latn-BA" dirty="0" smtClean="0"/>
            <a:t>Apsolutan</a:t>
          </a:r>
          <a:endParaRPr lang="bs-Latn-BA" dirty="0"/>
        </a:p>
      </dgm:t>
    </dgm:pt>
    <dgm:pt modelId="{00858C6C-7718-4F2A-902D-AB284EDA2242}" type="parTrans" cxnId="{EED2443D-A58B-4C5F-BE98-3635519AAC60}">
      <dgm:prSet/>
      <dgm:spPr/>
      <dgm:t>
        <a:bodyPr/>
        <a:lstStyle/>
        <a:p>
          <a:endParaRPr lang="bs-Latn-BA"/>
        </a:p>
      </dgm:t>
    </dgm:pt>
    <dgm:pt modelId="{C58E7600-E330-4564-A252-035D29B377BE}" type="sibTrans" cxnId="{EED2443D-A58B-4C5F-BE98-3635519AAC60}">
      <dgm:prSet/>
      <dgm:spPr/>
      <dgm:t>
        <a:bodyPr/>
        <a:lstStyle/>
        <a:p>
          <a:endParaRPr lang="bs-Latn-BA"/>
        </a:p>
      </dgm:t>
    </dgm:pt>
    <dgm:pt modelId="{B562B9B5-A6BF-45CA-B58A-8A143DE90628}" type="pres">
      <dgm:prSet presAssocID="{77B2F172-7320-46F6-B3F8-DBBDEE2F62D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s-Latn-BA"/>
        </a:p>
      </dgm:t>
    </dgm:pt>
    <dgm:pt modelId="{EAC2D3B1-4686-40C5-8F7B-CCC2919A1538}" type="pres">
      <dgm:prSet presAssocID="{8B10C2DC-D92A-4F1B-8167-828CCF6811BF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6F556355-AD0C-41C9-B8C5-9ADBD8ADF75F}" type="pres">
      <dgm:prSet presAssocID="{6FAE02F7-270A-4C8E-B4A8-2F75C5520CF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</dgm:ptLst>
  <dgm:cxnLst>
    <dgm:cxn modelId="{1AE2710F-0220-4F3E-892F-A9511D05A67E}" srcId="{77B2F172-7320-46F6-B3F8-DBBDEE2F62D3}" destId="{8B10C2DC-D92A-4F1B-8167-828CCF6811BF}" srcOrd="0" destOrd="0" parTransId="{B0D7FB2E-AF35-490D-901E-4BCFD9008DCE}" sibTransId="{B7675A9B-2CF1-4296-9E4E-E4B2C8D90C48}"/>
    <dgm:cxn modelId="{BEA49AE1-5C94-42BC-8ABE-0A5B293099B7}" type="presOf" srcId="{6FAE02F7-270A-4C8E-B4A8-2F75C5520CF8}" destId="{6F556355-AD0C-41C9-B8C5-9ADBD8ADF75F}" srcOrd="0" destOrd="0" presId="urn:microsoft.com/office/officeart/2005/8/layout/arrow5"/>
    <dgm:cxn modelId="{014EFB10-CE00-427C-A0F5-B0660D7635A5}" type="presOf" srcId="{77B2F172-7320-46F6-B3F8-DBBDEE2F62D3}" destId="{B562B9B5-A6BF-45CA-B58A-8A143DE90628}" srcOrd="0" destOrd="0" presId="urn:microsoft.com/office/officeart/2005/8/layout/arrow5"/>
    <dgm:cxn modelId="{EED2443D-A58B-4C5F-BE98-3635519AAC60}" srcId="{77B2F172-7320-46F6-B3F8-DBBDEE2F62D3}" destId="{6FAE02F7-270A-4C8E-B4A8-2F75C5520CF8}" srcOrd="1" destOrd="0" parTransId="{00858C6C-7718-4F2A-902D-AB284EDA2242}" sibTransId="{C58E7600-E330-4564-A252-035D29B377BE}"/>
    <dgm:cxn modelId="{44BD599B-4C53-499E-B6BA-0D856C990AF5}" type="presOf" srcId="{8B10C2DC-D92A-4F1B-8167-828CCF6811BF}" destId="{EAC2D3B1-4686-40C5-8F7B-CCC2919A1538}" srcOrd="0" destOrd="0" presId="urn:microsoft.com/office/officeart/2005/8/layout/arrow5"/>
    <dgm:cxn modelId="{BB794F45-05B6-45CE-AD81-DEF201F7D8BC}" type="presParOf" srcId="{B562B9B5-A6BF-45CA-B58A-8A143DE90628}" destId="{EAC2D3B1-4686-40C5-8F7B-CCC2919A1538}" srcOrd="0" destOrd="0" presId="urn:microsoft.com/office/officeart/2005/8/layout/arrow5"/>
    <dgm:cxn modelId="{228D8B8F-5594-41D7-B20B-CC99FACA5615}" type="presParOf" srcId="{B562B9B5-A6BF-45CA-B58A-8A143DE90628}" destId="{6F556355-AD0C-41C9-B8C5-9ADBD8ADF75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C0712F-1E4C-4922-9079-A7193A8FC4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s-Latn-BA"/>
        </a:p>
      </dgm:t>
    </dgm:pt>
    <dgm:pt modelId="{5F95A94F-309E-4A5C-A761-9817C6C2FCEC}">
      <dgm:prSet phldrT="[Text]"/>
      <dgm:spPr/>
      <dgm:t>
        <a:bodyPr/>
        <a:lstStyle/>
        <a:p>
          <a:r>
            <a:rPr lang="bs-Latn-BA" dirty="0" smtClean="0"/>
            <a:t>Pravnog posla</a:t>
          </a:r>
          <a:endParaRPr lang="bs-Latn-BA" dirty="0"/>
        </a:p>
      </dgm:t>
    </dgm:pt>
    <dgm:pt modelId="{9AA83A1D-8FA8-4C7B-827A-1952542116C5}" type="parTrans" cxnId="{5BD20DB0-2550-4709-AA55-56FDA86FA0E6}">
      <dgm:prSet/>
      <dgm:spPr/>
      <dgm:t>
        <a:bodyPr/>
        <a:lstStyle/>
        <a:p>
          <a:endParaRPr lang="bs-Latn-BA"/>
        </a:p>
      </dgm:t>
    </dgm:pt>
    <dgm:pt modelId="{D16E4B9F-FCEA-41A7-8B94-E95092622BD2}" type="sibTrans" cxnId="{5BD20DB0-2550-4709-AA55-56FDA86FA0E6}">
      <dgm:prSet/>
      <dgm:spPr/>
      <dgm:t>
        <a:bodyPr/>
        <a:lstStyle/>
        <a:p>
          <a:endParaRPr lang="bs-Latn-BA"/>
        </a:p>
      </dgm:t>
    </dgm:pt>
    <dgm:pt modelId="{BEB56351-584D-4DE7-8E90-F03C87364D89}">
      <dgm:prSet phldrT="[Text]"/>
      <dgm:spPr/>
      <dgm:t>
        <a:bodyPr/>
        <a:lstStyle/>
        <a:p>
          <a:r>
            <a:rPr lang="bs-Latn-BA" dirty="0" smtClean="0"/>
            <a:t>Odluke suda ili drugog organa</a:t>
          </a:r>
          <a:endParaRPr lang="bs-Latn-BA" dirty="0"/>
        </a:p>
      </dgm:t>
    </dgm:pt>
    <dgm:pt modelId="{8CE7411E-19E9-430C-8ECE-AF7EE87EF159}" type="parTrans" cxnId="{3B0BEBD7-D116-42E9-9C69-96408539E5FE}">
      <dgm:prSet/>
      <dgm:spPr/>
      <dgm:t>
        <a:bodyPr/>
        <a:lstStyle/>
        <a:p>
          <a:endParaRPr lang="bs-Latn-BA"/>
        </a:p>
      </dgm:t>
    </dgm:pt>
    <dgm:pt modelId="{9E2479AB-01E2-4F25-844F-9F88010F26CA}" type="sibTrans" cxnId="{3B0BEBD7-D116-42E9-9C69-96408539E5FE}">
      <dgm:prSet/>
      <dgm:spPr/>
      <dgm:t>
        <a:bodyPr/>
        <a:lstStyle/>
        <a:p>
          <a:endParaRPr lang="bs-Latn-BA"/>
        </a:p>
      </dgm:t>
    </dgm:pt>
    <dgm:pt modelId="{8000D038-7FC8-46CE-A9CC-A70B14BD52BB}">
      <dgm:prSet phldrT="[Text]"/>
      <dgm:spPr/>
      <dgm:t>
        <a:bodyPr/>
        <a:lstStyle/>
        <a:p>
          <a:r>
            <a:rPr lang="bs-Latn-BA" dirty="0" smtClean="0"/>
            <a:t>Prestanka pravnog subjektiviteta</a:t>
          </a:r>
          <a:endParaRPr lang="bs-Latn-BA" dirty="0"/>
        </a:p>
      </dgm:t>
    </dgm:pt>
    <dgm:pt modelId="{D5F100C1-4CA5-4753-A7CE-7BB12BA92E71}" type="parTrans" cxnId="{A655F31B-FD03-4B1E-A0BB-A724C8EB7C41}">
      <dgm:prSet/>
      <dgm:spPr/>
      <dgm:t>
        <a:bodyPr/>
        <a:lstStyle/>
        <a:p>
          <a:endParaRPr lang="bs-Latn-BA"/>
        </a:p>
      </dgm:t>
    </dgm:pt>
    <dgm:pt modelId="{BD036BDC-8360-4BAB-A50E-A3BB0D6D268C}" type="sibTrans" cxnId="{A655F31B-FD03-4B1E-A0BB-A724C8EB7C41}">
      <dgm:prSet/>
      <dgm:spPr/>
      <dgm:t>
        <a:bodyPr/>
        <a:lstStyle/>
        <a:p>
          <a:endParaRPr lang="bs-Latn-BA"/>
        </a:p>
      </dgm:t>
    </dgm:pt>
    <dgm:pt modelId="{6B788F11-B3EF-4DA1-B742-EBD7D3F5490E}">
      <dgm:prSet phldrT="[Text]"/>
      <dgm:spPr/>
      <dgm:t>
        <a:bodyPr/>
        <a:lstStyle/>
        <a:p>
          <a:r>
            <a:rPr lang="bs-Latn-BA" dirty="0" smtClean="0"/>
            <a:t>Zakona</a:t>
          </a:r>
          <a:endParaRPr lang="bs-Latn-BA" dirty="0"/>
        </a:p>
      </dgm:t>
    </dgm:pt>
    <dgm:pt modelId="{D46CC1B6-7E28-4E94-9242-7DAD34F1A69F}" type="parTrans" cxnId="{5C85DF8F-4865-4B5F-93C5-D430F2280820}">
      <dgm:prSet/>
      <dgm:spPr/>
      <dgm:t>
        <a:bodyPr/>
        <a:lstStyle/>
        <a:p>
          <a:endParaRPr lang="bs-Latn-BA"/>
        </a:p>
      </dgm:t>
    </dgm:pt>
    <dgm:pt modelId="{5360ED20-5AC2-4BB6-AC62-7BE081E0472E}" type="sibTrans" cxnId="{5C85DF8F-4865-4B5F-93C5-D430F2280820}">
      <dgm:prSet/>
      <dgm:spPr/>
      <dgm:t>
        <a:bodyPr/>
        <a:lstStyle/>
        <a:p>
          <a:endParaRPr lang="bs-Latn-BA"/>
        </a:p>
      </dgm:t>
    </dgm:pt>
    <dgm:pt modelId="{9F80EA87-5F54-4795-906C-22E771F20048}" type="pres">
      <dgm:prSet presAssocID="{00C0712F-1E4C-4922-9079-A7193A8FC4E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s-Latn-BA"/>
        </a:p>
      </dgm:t>
    </dgm:pt>
    <dgm:pt modelId="{A7B4C1F6-EE34-4898-83D2-111F3EA07886}" type="pres">
      <dgm:prSet presAssocID="{00C0712F-1E4C-4922-9079-A7193A8FC4E4}" presName="Name1" presStyleCnt="0"/>
      <dgm:spPr/>
    </dgm:pt>
    <dgm:pt modelId="{6811DE6F-EAB3-4EB0-8064-DC6946722FCF}" type="pres">
      <dgm:prSet presAssocID="{00C0712F-1E4C-4922-9079-A7193A8FC4E4}" presName="cycle" presStyleCnt="0"/>
      <dgm:spPr/>
    </dgm:pt>
    <dgm:pt modelId="{C1E1361D-08C1-48F8-A3E9-0C9950303916}" type="pres">
      <dgm:prSet presAssocID="{00C0712F-1E4C-4922-9079-A7193A8FC4E4}" presName="srcNode" presStyleLbl="node1" presStyleIdx="0" presStyleCnt="4"/>
      <dgm:spPr/>
    </dgm:pt>
    <dgm:pt modelId="{04416414-3E7C-43B0-8AA0-B8BC8842773C}" type="pres">
      <dgm:prSet presAssocID="{00C0712F-1E4C-4922-9079-A7193A8FC4E4}" presName="conn" presStyleLbl="parChTrans1D2" presStyleIdx="0" presStyleCnt="1"/>
      <dgm:spPr/>
      <dgm:t>
        <a:bodyPr/>
        <a:lstStyle/>
        <a:p>
          <a:endParaRPr lang="bs-Latn-BA"/>
        </a:p>
      </dgm:t>
    </dgm:pt>
    <dgm:pt modelId="{CE452BBD-C2FD-4B49-9E0E-06D16B208A18}" type="pres">
      <dgm:prSet presAssocID="{00C0712F-1E4C-4922-9079-A7193A8FC4E4}" presName="extraNode" presStyleLbl="node1" presStyleIdx="0" presStyleCnt="4"/>
      <dgm:spPr/>
    </dgm:pt>
    <dgm:pt modelId="{B74AF570-7F11-47A0-B138-E3AAC0AD6F8E}" type="pres">
      <dgm:prSet presAssocID="{00C0712F-1E4C-4922-9079-A7193A8FC4E4}" presName="dstNode" presStyleLbl="node1" presStyleIdx="0" presStyleCnt="4"/>
      <dgm:spPr/>
    </dgm:pt>
    <dgm:pt modelId="{144BAE7A-D0D4-4FDC-B456-A6F4E6FBA78F}" type="pres">
      <dgm:prSet presAssocID="{5F95A94F-309E-4A5C-A761-9817C6C2FCE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5C25F2B1-20E2-4A14-9235-2D9CC257DC47}" type="pres">
      <dgm:prSet presAssocID="{5F95A94F-309E-4A5C-A761-9817C6C2FCEC}" presName="accent_1" presStyleCnt="0"/>
      <dgm:spPr/>
    </dgm:pt>
    <dgm:pt modelId="{A89A3C0E-4695-4133-8EBD-2F9741BAC5D1}" type="pres">
      <dgm:prSet presAssocID="{5F95A94F-309E-4A5C-A761-9817C6C2FCEC}" presName="accentRepeatNode" presStyleLbl="solidFgAcc1" presStyleIdx="0" presStyleCnt="4"/>
      <dgm:spPr/>
    </dgm:pt>
    <dgm:pt modelId="{D7FF38C9-C994-4D9D-B6EB-238CC0E98B41}" type="pres">
      <dgm:prSet presAssocID="{BEB56351-584D-4DE7-8E90-F03C87364D8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F5132710-47B2-41AE-BC57-19325CE45F99}" type="pres">
      <dgm:prSet presAssocID="{BEB56351-584D-4DE7-8E90-F03C87364D89}" presName="accent_2" presStyleCnt="0"/>
      <dgm:spPr/>
    </dgm:pt>
    <dgm:pt modelId="{5121A084-C7EA-47C4-A1D2-892543E1816A}" type="pres">
      <dgm:prSet presAssocID="{BEB56351-584D-4DE7-8E90-F03C87364D89}" presName="accentRepeatNode" presStyleLbl="solidFgAcc1" presStyleIdx="1" presStyleCnt="4"/>
      <dgm:spPr/>
    </dgm:pt>
    <dgm:pt modelId="{84CDE86D-18E7-4471-B93D-8E2FB10EB50D}" type="pres">
      <dgm:prSet presAssocID="{8000D038-7FC8-46CE-A9CC-A70B14BD52B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73A3D0FE-1B88-4C0A-B31C-85894B10C91B}" type="pres">
      <dgm:prSet presAssocID="{8000D038-7FC8-46CE-A9CC-A70B14BD52BB}" presName="accent_3" presStyleCnt="0"/>
      <dgm:spPr/>
    </dgm:pt>
    <dgm:pt modelId="{9C11326E-2FDE-43E4-8262-6810D5193E58}" type="pres">
      <dgm:prSet presAssocID="{8000D038-7FC8-46CE-A9CC-A70B14BD52BB}" presName="accentRepeatNode" presStyleLbl="solidFgAcc1" presStyleIdx="2" presStyleCnt="4"/>
      <dgm:spPr/>
    </dgm:pt>
    <dgm:pt modelId="{CD93824E-2284-4A93-A2E6-76C819C700B0}" type="pres">
      <dgm:prSet presAssocID="{6B788F11-B3EF-4DA1-B742-EBD7D3F5490E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s-Latn-BA"/>
        </a:p>
      </dgm:t>
    </dgm:pt>
    <dgm:pt modelId="{EBB8C850-9F2C-468D-80DD-1CC90BFD96B0}" type="pres">
      <dgm:prSet presAssocID="{6B788F11-B3EF-4DA1-B742-EBD7D3F5490E}" presName="accent_4" presStyleCnt="0"/>
      <dgm:spPr/>
    </dgm:pt>
    <dgm:pt modelId="{339B8F14-BDB3-4B6F-9A9E-329BF3BA55AF}" type="pres">
      <dgm:prSet presAssocID="{6B788F11-B3EF-4DA1-B742-EBD7D3F5490E}" presName="accentRepeatNode" presStyleLbl="solidFgAcc1" presStyleIdx="3" presStyleCnt="4"/>
      <dgm:spPr/>
    </dgm:pt>
  </dgm:ptLst>
  <dgm:cxnLst>
    <dgm:cxn modelId="{7EAC701F-B4AC-4EA9-BB31-B5B7A99EA4ED}" type="presOf" srcId="{5F95A94F-309E-4A5C-A761-9817C6C2FCEC}" destId="{144BAE7A-D0D4-4FDC-B456-A6F4E6FBA78F}" srcOrd="0" destOrd="0" presId="urn:microsoft.com/office/officeart/2008/layout/VerticalCurvedList"/>
    <dgm:cxn modelId="{18C58CA1-12D6-4617-8977-638752EBB7F1}" type="presOf" srcId="{8000D038-7FC8-46CE-A9CC-A70B14BD52BB}" destId="{84CDE86D-18E7-4471-B93D-8E2FB10EB50D}" srcOrd="0" destOrd="0" presId="urn:microsoft.com/office/officeart/2008/layout/VerticalCurvedList"/>
    <dgm:cxn modelId="{5BD20DB0-2550-4709-AA55-56FDA86FA0E6}" srcId="{00C0712F-1E4C-4922-9079-A7193A8FC4E4}" destId="{5F95A94F-309E-4A5C-A761-9817C6C2FCEC}" srcOrd="0" destOrd="0" parTransId="{9AA83A1D-8FA8-4C7B-827A-1952542116C5}" sibTransId="{D16E4B9F-FCEA-41A7-8B94-E95092622BD2}"/>
    <dgm:cxn modelId="{3B0BEBD7-D116-42E9-9C69-96408539E5FE}" srcId="{00C0712F-1E4C-4922-9079-A7193A8FC4E4}" destId="{BEB56351-584D-4DE7-8E90-F03C87364D89}" srcOrd="1" destOrd="0" parTransId="{8CE7411E-19E9-430C-8ECE-AF7EE87EF159}" sibTransId="{9E2479AB-01E2-4F25-844F-9F88010F26CA}"/>
    <dgm:cxn modelId="{D557A2B7-E35C-471D-9B9E-E5DF61BC8D31}" type="presOf" srcId="{D16E4B9F-FCEA-41A7-8B94-E95092622BD2}" destId="{04416414-3E7C-43B0-8AA0-B8BC8842773C}" srcOrd="0" destOrd="0" presId="urn:microsoft.com/office/officeart/2008/layout/VerticalCurvedList"/>
    <dgm:cxn modelId="{5C85DF8F-4865-4B5F-93C5-D430F2280820}" srcId="{00C0712F-1E4C-4922-9079-A7193A8FC4E4}" destId="{6B788F11-B3EF-4DA1-B742-EBD7D3F5490E}" srcOrd="3" destOrd="0" parTransId="{D46CC1B6-7E28-4E94-9242-7DAD34F1A69F}" sibTransId="{5360ED20-5AC2-4BB6-AC62-7BE081E0472E}"/>
    <dgm:cxn modelId="{A655F31B-FD03-4B1E-A0BB-A724C8EB7C41}" srcId="{00C0712F-1E4C-4922-9079-A7193A8FC4E4}" destId="{8000D038-7FC8-46CE-A9CC-A70B14BD52BB}" srcOrd="2" destOrd="0" parTransId="{D5F100C1-4CA5-4753-A7CE-7BB12BA92E71}" sibTransId="{BD036BDC-8360-4BAB-A50E-A3BB0D6D268C}"/>
    <dgm:cxn modelId="{9E734B43-B3C9-42EF-B0F4-4E12B931D17A}" type="presOf" srcId="{6B788F11-B3EF-4DA1-B742-EBD7D3F5490E}" destId="{CD93824E-2284-4A93-A2E6-76C819C700B0}" srcOrd="0" destOrd="0" presId="urn:microsoft.com/office/officeart/2008/layout/VerticalCurvedList"/>
    <dgm:cxn modelId="{C30EBE66-36F5-48D4-BCA8-D03F026679B5}" type="presOf" srcId="{BEB56351-584D-4DE7-8E90-F03C87364D89}" destId="{D7FF38C9-C994-4D9D-B6EB-238CC0E98B41}" srcOrd="0" destOrd="0" presId="urn:microsoft.com/office/officeart/2008/layout/VerticalCurvedList"/>
    <dgm:cxn modelId="{07E1915A-DCD1-4F72-A009-537CD2E00A47}" type="presOf" srcId="{00C0712F-1E4C-4922-9079-A7193A8FC4E4}" destId="{9F80EA87-5F54-4795-906C-22E771F20048}" srcOrd="0" destOrd="0" presId="urn:microsoft.com/office/officeart/2008/layout/VerticalCurvedList"/>
    <dgm:cxn modelId="{6AF43B88-EB74-4E28-8976-FC747C8C0471}" type="presParOf" srcId="{9F80EA87-5F54-4795-906C-22E771F20048}" destId="{A7B4C1F6-EE34-4898-83D2-111F3EA07886}" srcOrd="0" destOrd="0" presId="urn:microsoft.com/office/officeart/2008/layout/VerticalCurvedList"/>
    <dgm:cxn modelId="{1DE24C72-7A65-47A8-BDE7-6FA019503A02}" type="presParOf" srcId="{A7B4C1F6-EE34-4898-83D2-111F3EA07886}" destId="{6811DE6F-EAB3-4EB0-8064-DC6946722FCF}" srcOrd="0" destOrd="0" presId="urn:microsoft.com/office/officeart/2008/layout/VerticalCurvedList"/>
    <dgm:cxn modelId="{A77E207B-4060-4445-B6E8-0131343E3FAB}" type="presParOf" srcId="{6811DE6F-EAB3-4EB0-8064-DC6946722FCF}" destId="{C1E1361D-08C1-48F8-A3E9-0C9950303916}" srcOrd="0" destOrd="0" presId="urn:microsoft.com/office/officeart/2008/layout/VerticalCurvedList"/>
    <dgm:cxn modelId="{47AE386B-4E8A-4621-A10B-2652512FD9CF}" type="presParOf" srcId="{6811DE6F-EAB3-4EB0-8064-DC6946722FCF}" destId="{04416414-3E7C-43B0-8AA0-B8BC8842773C}" srcOrd="1" destOrd="0" presId="urn:microsoft.com/office/officeart/2008/layout/VerticalCurvedList"/>
    <dgm:cxn modelId="{FBCFF24D-1B65-4D8B-83CD-D389334A1673}" type="presParOf" srcId="{6811DE6F-EAB3-4EB0-8064-DC6946722FCF}" destId="{CE452BBD-C2FD-4B49-9E0E-06D16B208A18}" srcOrd="2" destOrd="0" presId="urn:microsoft.com/office/officeart/2008/layout/VerticalCurvedList"/>
    <dgm:cxn modelId="{6D34A9A3-DD73-444F-82E2-BB91D4CADF83}" type="presParOf" srcId="{6811DE6F-EAB3-4EB0-8064-DC6946722FCF}" destId="{B74AF570-7F11-47A0-B138-E3AAC0AD6F8E}" srcOrd="3" destOrd="0" presId="urn:microsoft.com/office/officeart/2008/layout/VerticalCurvedList"/>
    <dgm:cxn modelId="{05699E20-E908-47B5-8F8E-DEE2E1E70A86}" type="presParOf" srcId="{A7B4C1F6-EE34-4898-83D2-111F3EA07886}" destId="{144BAE7A-D0D4-4FDC-B456-A6F4E6FBA78F}" srcOrd="1" destOrd="0" presId="urn:microsoft.com/office/officeart/2008/layout/VerticalCurvedList"/>
    <dgm:cxn modelId="{189700B3-9A82-446A-B64A-D09927BBC8A8}" type="presParOf" srcId="{A7B4C1F6-EE34-4898-83D2-111F3EA07886}" destId="{5C25F2B1-20E2-4A14-9235-2D9CC257DC47}" srcOrd="2" destOrd="0" presId="urn:microsoft.com/office/officeart/2008/layout/VerticalCurvedList"/>
    <dgm:cxn modelId="{E6373980-4AD5-40F9-9A98-22D4F87C0DA7}" type="presParOf" srcId="{5C25F2B1-20E2-4A14-9235-2D9CC257DC47}" destId="{A89A3C0E-4695-4133-8EBD-2F9741BAC5D1}" srcOrd="0" destOrd="0" presId="urn:microsoft.com/office/officeart/2008/layout/VerticalCurvedList"/>
    <dgm:cxn modelId="{0724F20C-A2C2-4078-B2AA-084FA92B3077}" type="presParOf" srcId="{A7B4C1F6-EE34-4898-83D2-111F3EA07886}" destId="{D7FF38C9-C994-4D9D-B6EB-238CC0E98B41}" srcOrd="3" destOrd="0" presId="urn:microsoft.com/office/officeart/2008/layout/VerticalCurvedList"/>
    <dgm:cxn modelId="{53CBBDCF-C015-4BD1-9FFA-91DCECC595DF}" type="presParOf" srcId="{A7B4C1F6-EE34-4898-83D2-111F3EA07886}" destId="{F5132710-47B2-41AE-BC57-19325CE45F99}" srcOrd="4" destOrd="0" presId="urn:microsoft.com/office/officeart/2008/layout/VerticalCurvedList"/>
    <dgm:cxn modelId="{38FFCE54-9C9A-44B0-A218-30BBB110301B}" type="presParOf" srcId="{F5132710-47B2-41AE-BC57-19325CE45F99}" destId="{5121A084-C7EA-47C4-A1D2-892543E1816A}" srcOrd="0" destOrd="0" presId="urn:microsoft.com/office/officeart/2008/layout/VerticalCurvedList"/>
    <dgm:cxn modelId="{52491108-3A81-4070-83D2-941906CC8968}" type="presParOf" srcId="{A7B4C1F6-EE34-4898-83D2-111F3EA07886}" destId="{84CDE86D-18E7-4471-B93D-8E2FB10EB50D}" srcOrd="5" destOrd="0" presId="urn:microsoft.com/office/officeart/2008/layout/VerticalCurvedList"/>
    <dgm:cxn modelId="{0C768D5A-4D47-4D6F-B52D-0EF153DE6D17}" type="presParOf" srcId="{A7B4C1F6-EE34-4898-83D2-111F3EA07886}" destId="{73A3D0FE-1B88-4C0A-B31C-85894B10C91B}" srcOrd="6" destOrd="0" presId="urn:microsoft.com/office/officeart/2008/layout/VerticalCurvedList"/>
    <dgm:cxn modelId="{0004B21D-839E-4539-92E3-19C55D6F72B0}" type="presParOf" srcId="{73A3D0FE-1B88-4C0A-B31C-85894B10C91B}" destId="{9C11326E-2FDE-43E4-8262-6810D5193E58}" srcOrd="0" destOrd="0" presId="urn:microsoft.com/office/officeart/2008/layout/VerticalCurvedList"/>
    <dgm:cxn modelId="{200EFCC0-B6CC-416F-9BDB-3762F01E1CCC}" type="presParOf" srcId="{A7B4C1F6-EE34-4898-83D2-111F3EA07886}" destId="{CD93824E-2284-4A93-A2E6-76C819C700B0}" srcOrd="7" destOrd="0" presId="urn:microsoft.com/office/officeart/2008/layout/VerticalCurvedList"/>
    <dgm:cxn modelId="{F62CFF32-B660-49A1-8D45-8325D1176846}" type="presParOf" srcId="{A7B4C1F6-EE34-4898-83D2-111F3EA07886}" destId="{EBB8C850-9F2C-468D-80DD-1CC90BFD96B0}" srcOrd="8" destOrd="0" presId="urn:microsoft.com/office/officeart/2008/layout/VerticalCurvedList"/>
    <dgm:cxn modelId="{3F5EB753-A561-4973-92ED-6A5D6D6622CC}" type="presParOf" srcId="{EBB8C850-9F2C-468D-80DD-1CC90BFD96B0}" destId="{339B8F14-BDB3-4B6F-9A9E-329BF3BA55A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31D8E-BEE4-4AF4-8ADA-2D6E7DE50F4E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900" kern="1200" dirty="0" smtClean="0"/>
            <a:t>Jedinstvenost</a:t>
          </a:r>
          <a:endParaRPr lang="bs-Latn-BA" sz="3900" kern="1200" dirty="0"/>
        </a:p>
      </dsp:txBody>
      <dsp:txXfrm rot="5400000">
        <a:off x="702" y="1262409"/>
        <a:ext cx="3301885" cy="2001143"/>
      </dsp:txXfrm>
    </dsp:sp>
    <dsp:sp modelId="{328B4F14-68A3-4B44-8F5C-9E3C205D012A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900" kern="1200" dirty="0" smtClean="0"/>
            <a:t>Identitet</a:t>
          </a:r>
          <a:endParaRPr lang="bs-Latn-BA" sz="39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E98E4-8B4A-4AE7-8483-D69CA0240029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700" kern="1200" dirty="0" smtClean="0"/>
            <a:t>Garantna</a:t>
          </a:r>
          <a:endParaRPr lang="bs-Latn-BA" sz="4700" kern="1200" dirty="0"/>
        </a:p>
      </dsp:txBody>
      <dsp:txXfrm rot="5400000">
        <a:off x="702" y="1262409"/>
        <a:ext cx="3301885" cy="2001143"/>
      </dsp:txXfrm>
    </dsp:sp>
    <dsp:sp modelId="{5631651A-4A61-4D15-8505-E59724990161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700" kern="1200" dirty="0" smtClean="0"/>
            <a:t>Olakšanje prometa</a:t>
          </a:r>
          <a:endParaRPr lang="bs-Latn-BA" sz="47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D2B99-EBF4-4F66-9923-9CFA1A012DB3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2549A-DFDE-4666-A439-084C4504A4D4}">
      <dsp:nvSpPr>
        <dsp:cNvPr id="0" name=""/>
        <dsp:cNvSpPr/>
      </dsp:nvSpPr>
      <dsp:spPr>
        <a:xfrm>
          <a:off x="628203" y="452596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Validno i </a:t>
          </a:r>
          <a:r>
            <a:rPr lang="bs-Latn-BA" sz="3100" kern="1200" dirty="0" smtClean="0"/>
            <a:t>kvalifikovano pravo prethodnika</a:t>
          </a:r>
          <a:endParaRPr lang="bs-Latn-BA" sz="3100" kern="1200" dirty="0"/>
        </a:p>
      </dsp:txBody>
      <dsp:txXfrm>
        <a:off x="628203" y="452596"/>
        <a:ext cx="7538938" cy="905192"/>
      </dsp:txXfrm>
    </dsp:sp>
    <dsp:sp modelId="{0CC77802-5B08-4301-9A31-D3BB8955957C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946A5-5792-4106-9B81-29283ACB2468}">
      <dsp:nvSpPr>
        <dsp:cNvPr id="0" name=""/>
        <dsp:cNvSpPr/>
      </dsp:nvSpPr>
      <dsp:spPr>
        <a:xfrm>
          <a:off x="957241" y="1810385"/>
          <a:ext cx="72099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Pravni osnov (iustus titulus)</a:t>
          </a:r>
          <a:endParaRPr lang="bs-Latn-BA" sz="3100" kern="1200" dirty="0"/>
        </a:p>
      </dsp:txBody>
      <dsp:txXfrm>
        <a:off x="957241" y="1810385"/>
        <a:ext cx="7209900" cy="905192"/>
      </dsp:txXfrm>
    </dsp:sp>
    <dsp:sp modelId="{BFB1A3BE-11AE-4454-BDBC-F66511BE50BF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C8D31-59B5-40F2-8941-1700184952DB}">
      <dsp:nvSpPr>
        <dsp:cNvPr id="0" name=""/>
        <dsp:cNvSpPr/>
      </dsp:nvSpPr>
      <dsp:spPr>
        <a:xfrm>
          <a:off x="628203" y="3168174"/>
          <a:ext cx="75389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78740" rIns="78740" bIns="7874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Način sticanja (modus acquirendi)</a:t>
          </a:r>
          <a:endParaRPr lang="bs-Latn-BA" sz="3100" kern="1200" dirty="0"/>
        </a:p>
      </dsp:txBody>
      <dsp:txXfrm>
        <a:off x="628203" y="3168174"/>
        <a:ext cx="7538938" cy="905192"/>
      </dsp:txXfrm>
    </dsp:sp>
    <dsp:sp modelId="{52F88C0A-8BE2-47AC-A244-A800EDA32A52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2B0C2-7F2E-4708-B3FD-EBA6FC091985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900" kern="1200" dirty="0" smtClean="0"/>
            <a:t>Translativno</a:t>
          </a:r>
          <a:endParaRPr lang="bs-Latn-BA" sz="3900" kern="1200" dirty="0"/>
        </a:p>
      </dsp:txBody>
      <dsp:txXfrm rot="5400000">
        <a:off x="702" y="1262409"/>
        <a:ext cx="3301885" cy="2001143"/>
      </dsp:txXfrm>
    </dsp:sp>
    <dsp:sp modelId="{17943222-E21E-4CEB-8060-F378C28E9DF2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900" kern="1200" dirty="0" smtClean="0"/>
            <a:t>Konstitutivno</a:t>
          </a:r>
          <a:endParaRPr lang="bs-Latn-BA" sz="39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2D3B1-4686-40C5-8F7B-CCC2919A1538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900" kern="1200" dirty="0" smtClean="0"/>
            <a:t>Relativan</a:t>
          </a:r>
          <a:endParaRPr lang="bs-Latn-BA" sz="4900" kern="1200" dirty="0"/>
        </a:p>
      </dsp:txBody>
      <dsp:txXfrm rot="5400000">
        <a:off x="702" y="1262409"/>
        <a:ext cx="3301885" cy="2001143"/>
      </dsp:txXfrm>
    </dsp:sp>
    <dsp:sp modelId="{6F556355-AD0C-41C9-B8C5-9ADBD8ADF75F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4900" kern="1200" dirty="0" smtClean="0"/>
            <a:t>Apsolutan</a:t>
          </a:r>
          <a:endParaRPr lang="bs-Latn-BA" sz="4900" kern="1200" dirty="0"/>
        </a:p>
      </dsp:txBody>
      <dsp:txXfrm rot="-5400000">
        <a:off x="4927011" y="1262409"/>
        <a:ext cx="3301885" cy="20011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16414-3E7C-43B0-8AA0-B8BC8842773C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BAE7A-D0D4-4FDC-B456-A6F4E6FBA78F}">
      <dsp:nvSpPr>
        <dsp:cNvPr id="0" name=""/>
        <dsp:cNvSpPr/>
      </dsp:nvSpPr>
      <dsp:spPr>
        <a:xfrm>
          <a:off x="511409" y="347956"/>
          <a:ext cx="7655707" cy="696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kern="1200" dirty="0" smtClean="0"/>
            <a:t>Pravnog posla</a:t>
          </a:r>
          <a:endParaRPr lang="bs-Latn-BA" sz="3600" kern="1200" dirty="0"/>
        </a:p>
      </dsp:txBody>
      <dsp:txXfrm>
        <a:off x="511409" y="347956"/>
        <a:ext cx="7655707" cy="696274"/>
      </dsp:txXfrm>
    </dsp:sp>
    <dsp:sp modelId="{A89A3C0E-4695-4133-8EBD-2F9741BAC5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FF38C9-C994-4D9D-B6EB-238CC0E98B41}">
      <dsp:nvSpPr>
        <dsp:cNvPr id="0" name=""/>
        <dsp:cNvSpPr/>
      </dsp:nvSpPr>
      <dsp:spPr>
        <a:xfrm>
          <a:off x="910599" y="1392548"/>
          <a:ext cx="7256517" cy="696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kern="1200" dirty="0" smtClean="0"/>
            <a:t>Odluke suda ili drugog organa</a:t>
          </a:r>
          <a:endParaRPr lang="bs-Latn-BA" sz="3600" kern="1200" dirty="0"/>
        </a:p>
      </dsp:txBody>
      <dsp:txXfrm>
        <a:off x="910599" y="1392548"/>
        <a:ext cx="7256517" cy="696274"/>
      </dsp:txXfrm>
    </dsp:sp>
    <dsp:sp modelId="{5121A084-C7EA-47C4-A1D2-892543E1816A}">
      <dsp:nvSpPr>
        <dsp:cNvPr id="0" name=""/>
        <dsp:cNvSpPr/>
      </dsp:nvSpPr>
      <dsp:spPr>
        <a:xfrm>
          <a:off x="475427" y="1305514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DE86D-18E7-4471-B93D-8E2FB10EB50D}">
      <dsp:nvSpPr>
        <dsp:cNvPr id="0" name=""/>
        <dsp:cNvSpPr/>
      </dsp:nvSpPr>
      <dsp:spPr>
        <a:xfrm>
          <a:off x="910599" y="2437140"/>
          <a:ext cx="7256517" cy="696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kern="1200" dirty="0" smtClean="0"/>
            <a:t>Prestanka pravnog subjektiviteta</a:t>
          </a:r>
          <a:endParaRPr lang="bs-Latn-BA" sz="3600" kern="1200" dirty="0"/>
        </a:p>
      </dsp:txBody>
      <dsp:txXfrm>
        <a:off x="910599" y="2437140"/>
        <a:ext cx="7256517" cy="696274"/>
      </dsp:txXfrm>
    </dsp:sp>
    <dsp:sp modelId="{9C11326E-2FDE-43E4-8262-6810D5193E58}">
      <dsp:nvSpPr>
        <dsp:cNvPr id="0" name=""/>
        <dsp:cNvSpPr/>
      </dsp:nvSpPr>
      <dsp:spPr>
        <a:xfrm>
          <a:off x="475427" y="2350106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3824E-2284-4A93-A2E6-76C819C700B0}">
      <dsp:nvSpPr>
        <dsp:cNvPr id="0" name=""/>
        <dsp:cNvSpPr/>
      </dsp:nvSpPr>
      <dsp:spPr>
        <a:xfrm>
          <a:off x="511409" y="3481732"/>
          <a:ext cx="7655707" cy="696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kern="1200" dirty="0" smtClean="0"/>
            <a:t>Zakona</a:t>
          </a:r>
          <a:endParaRPr lang="bs-Latn-BA" sz="3600" kern="1200" dirty="0"/>
        </a:p>
      </dsp:txBody>
      <dsp:txXfrm>
        <a:off x="511409" y="3481732"/>
        <a:ext cx="7655707" cy="696274"/>
      </dsp:txXfrm>
    </dsp:sp>
    <dsp:sp modelId="{339B8F14-BDB3-4B6F-9A9E-329BF3BA55AF}">
      <dsp:nvSpPr>
        <dsp:cNvPr id="0" name=""/>
        <dsp:cNvSpPr/>
      </dsp:nvSpPr>
      <dsp:spPr>
        <a:xfrm>
          <a:off x="76237" y="3394698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12.1.2019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496944" cy="2520281"/>
          </a:xfrm>
        </p:spPr>
        <p:txBody>
          <a:bodyPr>
            <a:normAutofit fontScale="90000"/>
          </a:bodyPr>
          <a:lstStyle/>
          <a:p>
            <a:r>
              <a:rPr lang="bs-Latn-BA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 u građansko pravo</a:t>
            </a:r>
            <a:br>
              <a:rPr lang="bs-Latn-BA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Blok XIV </a:t>
            </a:r>
            <a:r>
              <a:rPr lang="bs-Latn-BA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Imovina i derivativno sticanje prava te gubitak prava</a:t>
            </a:r>
            <a:endParaRPr lang="bs-Latn-B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/>
          </a:bodyPr>
          <a:lstStyle/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s-Latn-B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Doc.dr. Haris Hasić</a:t>
            </a:r>
          </a:p>
          <a:p>
            <a:pPr lvl="0"/>
            <a:r>
              <a:rPr lang="bs-Latn-BA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haris.hasic@pfk.edu.ba</a:t>
            </a:r>
          </a:p>
          <a:p>
            <a:pPr lvl="0"/>
            <a:r>
              <a:rPr lang="bs-Latn-B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Ass. Nihad Čivić, BA</a:t>
            </a:r>
          </a:p>
          <a:p>
            <a:pPr lvl="0"/>
            <a:r>
              <a:rPr lang="bs-Latn-BA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nihad.civic@pfk.edu.ba</a:t>
            </a:r>
          </a:p>
        </p:txBody>
      </p:sp>
    </p:spTree>
    <p:extLst>
      <p:ext uri="{BB962C8B-B14F-4D97-AF65-F5344CB8AC3E}">
        <p14:creationId xmlns:p14="http://schemas.microsoft.com/office/powerpoint/2010/main" val="27403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Moj sat nije dio moje imovine.</a:t>
            </a:r>
          </a:p>
          <a:p>
            <a:r>
              <a:rPr lang="bs-Latn-BA" dirty="0" smtClean="0"/>
              <a:t>Moje subjektivno građansko stvarno pravo vlasništva na tom satu je ono što je element moje imovine. </a:t>
            </a:r>
          </a:p>
          <a:p>
            <a:r>
              <a:rPr lang="bs-Latn-BA" dirty="0" smtClean="0"/>
              <a:t>Stvari i drugi objekti građanskog prava ulaze u imovinu u obliku subjektivnih imovinskih građanskih prava koje taj subjekt ima prema drugim subjektima povodom tih objekata.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67008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916832"/>
            <a:ext cx="7772400" cy="3852143"/>
          </a:xfrm>
        </p:spPr>
        <p:txBody>
          <a:bodyPr>
            <a:normAutofit/>
          </a:bodyPr>
          <a:lstStyle/>
          <a:p>
            <a:pPr algn="ctr"/>
            <a:r>
              <a:rPr lang="bs-Latn-BA" sz="4800" dirty="0" smtClean="0"/>
              <a:t>Imovinska masa je materijalna podloga imovine. </a:t>
            </a:r>
            <a:endParaRPr lang="bs-Latn-BA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60649"/>
            <a:ext cx="7772400" cy="216023"/>
          </a:xfrm>
        </p:spPr>
        <p:txBody>
          <a:bodyPr>
            <a:normAutofit fontScale="47500" lnSpcReduction="20000"/>
          </a:bodyPr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3225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Rečeno na drugi način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 smtClean="0"/>
              <a:t>Pravni subjekti, povodom ekonomskih dobara kao objekata prava, stupaju u razne građanskopravne odnose. </a:t>
            </a:r>
          </a:p>
          <a:p>
            <a:r>
              <a:rPr lang="bs-Latn-BA" dirty="0" smtClean="0"/>
              <a:t>Stupajući u te odnose subjekti tih odnosa </a:t>
            </a:r>
            <a:r>
              <a:rPr lang="bs-Latn-BA" u="sng" dirty="0" smtClean="0"/>
              <a:t>stiču određena subjektivna građanska prava i preuzimaju na sebe obaveze</a:t>
            </a:r>
            <a:r>
              <a:rPr lang="bs-Latn-BA" dirty="0" smtClean="0"/>
              <a:t>.</a:t>
            </a:r>
          </a:p>
          <a:p>
            <a:r>
              <a:rPr lang="bs-Latn-BA" u="sng" dirty="0" smtClean="0"/>
              <a:t>Skup svih subjektivnih građanskih prava </a:t>
            </a:r>
            <a:r>
              <a:rPr lang="bs-Latn-BA" dirty="0" smtClean="0"/>
              <a:t>koja pripadaju jednom pravnom subjektu manifestuje se imovinom </a:t>
            </a:r>
            <a:r>
              <a:rPr lang="bs-Latn-BA" u="sng" dirty="0" smtClean="0"/>
              <a:t>kao pravnom kategorijom.  </a:t>
            </a:r>
          </a:p>
          <a:p>
            <a:r>
              <a:rPr lang="bs-Latn-BA" dirty="0" smtClean="0"/>
              <a:t>Imovinu jednog subjekta čine subjektivna građanska prava imovinskog karaktera.</a:t>
            </a:r>
          </a:p>
          <a:p>
            <a:pPr>
              <a:buNone/>
            </a:pPr>
            <a:r>
              <a:rPr lang="bs-Latn-BA" dirty="0" smtClean="0"/>
              <a:t>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73438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Zašto obaveza nije element imovine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Obaveze nisu element imovine.</a:t>
            </a:r>
          </a:p>
          <a:p>
            <a:r>
              <a:rPr lang="bs-Latn-BA" dirty="0" smtClean="0"/>
              <a:t>Obaveze su element imovine lica koje je nosilac konkretnog subjektivnog građanskog prava odnosno ovlaštenja koja koresponidra toj obavezi u građanskopravnom odnosu. </a:t>
            </a:r>
          </a:p>
        </p:txBody>
      </p:sp>
    </p:spTree>
    <p:extLst>
      <p:ext uri="{BB962C8B-B14F-4D97-AF65-F5344CB8AC3E}">
        <p14:creationId xmlns:p14="http://schemas.microsoft.com/office/powerpoint/2010/main" val="2066666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Karakteristike imovine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1654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Karakteristike imovine</a:t>
            </a:r>
            <a:endParaRPr lang="bs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0081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5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Jedinstvenost imovine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 smtClean="0"/>
              <a:t>Jedan subjekt prava može imati samo jednu imovinu. </a:t>
            </a:r>
          </a:p>
          <a:p>
            <a:r>
              <a:rPr lang="bs-Latn-BA" dirty="0" smtClean="0"/>
              <a:t>Stičući pravni subjektivitet subjekt prava sitče imovinu, a gubi je gubitkom pravnog subjektiviteta.</a:t>
            </a:r>
          </a:p>
          <a:p>
            <a:r>
              <a:rPr lang="bs-Latn-BA" dirty="0" smtClean="0"/>
              <a:t>U slučaju bračne zajednice ne radi se o „bračnoj imovini“ već imovina svakog bračnog druga se sastoji od elemenata koji su u suvlasništvu odnosno koji korespondiraju visinu i udjelu tog subjekta prava u subjektivnom pravu koji čini element imovine.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85730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Identitet imovine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 smtClean="0"/>
              <a:t>Imovina je pravno jednaka samoj sebi bez obzira što se sadržinski elementi imovine mjenjaju (tako što ulaze ili izlaze iz imovine subjekta prava. </a:t>
            </a:r>
          </a:p>
          <a:p>
            <a:r>
              <a:rPr lang="bs-Latn-BA" dirty="0" smtClean="0"/>
              <a:t>Sadržaj imovine se mjenja ali identite imovine ostaje isti, a jer je determiniran identiteom subjekta prava kao nosioca imovine. </a:t>
            </a:r>
          </a:p>
          <a:p>
            <a:r>
              <a:rPr lang="bs-Latn-BA" dirty="0" smtClean="0"/>
              <a:t>Imovina se može povećavati ili smanjivati ali ne i mjenjati. Ono što se može mjenjati jesu sadržinski elementi imovine. </a:t>
            </a:r>
          </a:p>
          <a:p>
            <a:r>
              <a:rPr lang="bs-Latn-BA" dirty="0" smtClean="0"/>
              <a:t>Titular imovine je uvijek isto lice kroz pravni subjektivitet tog lica.</a:t>
            </a:r>
          </a:p>
          <a:p>
            <a:r>
              <a:rPr lang="bs-Latn-BA" dirty="0" smtClean="0"/>
              <a:t>Povjerilac se može namiriti iz dužnikove imovine iako se sadržaj imovine promjenio od trenutka zaključenja pravnog polsa pa do dospjeća obaveze, identitet imovine ostaje isti.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321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Funkcije imovine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34435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Funkcije imovine</a:t>
            </a:r>
            <a:endParaRPr lang="bs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013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633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Pitanja za provjeru znanja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šta je sticanje subjektivnih građanskih prava i obrazložite derivativno sticanje subjektivni građanskih prava u što više 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imovinu kao pravnu kategoriju u građanskom pravu u što više 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objasnite u što više detalja karakteristike imovine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objasnište u što više detalja funkcije imovine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Uporedite </a:t>
            </a:r>
            <a:r>
              <a:rPr lang="bs-Latn-BA" dirty="0" smtClean="0"/>
              <a:t>poimenično derivativno i originarno, translativno i konstitutivno sticanje prava te </a:t>
            </a:r>
            <a:r>
              <a:rPr lang="bs-Latn-BA" dirty="0" smtClean="0"/>
              <a:t>relativno </a:t>
            </a:r>
            <a:r>
              <a:rPr lang="bs-Latn-BA" dirty="0" smtClean="0"/>
              <a:t>i apsolutno gubljenje subjektivnih građanskih </a:t>
            </a:r>
            <a:r>
              <a:rPr lang="bs-Latn-BA" dirty="0" smtClean="0"/>
              <a:t>prava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obzraložite elemente derivativnog sticanja subjektivnog prava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</a:t>
            </a:r>
            <a:r>
              <a:rPr lang="bs-Latn-BA" dirty="0" smtClean="0"/>
              <a:t>translativno sticanje subjektivnih građanskih prava u što više detalja i sa konkretnim primjerima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konstitutivno sticanje subjektivnih građanskih prava u što više detalja i sa konkretnim primjerima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gubitak subjektivnih građanskih prava u što više </a:t>
            </a:r>
            <a:r>
              <a:rPr lang="bs-Latn-BA" dirty="0" smtClean="0"/>
              <a:t>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neku od općih odredbi od primjene u građanskom pravu a koju nalazimo u Zakonu o obligacionim odnosima</a:t>
            </a:r>
            <a:endParaRPr lang="bs-Latn-BA" dirty="0" smtClean="0"/>
          </a:p>
          <a:p>
            <a:pPr marL="514350" indent="-514350">
              <a:buFont typeface="+mj-lt"/>
              <a:buAutoNum type="arabicPeriod"/>
            </a:pPr>
            <a:endParaRPr lang="bs-Latn-BA" dirty="0" smtClean="0"/>
          </a:p>
          <a:p>
            <a:pPr marL="514350" indent="-514350">
              <a:buFont typeface="+mj-lt"/>
              <a:buAutoNum type="arabicPeriod"/>
            </a:pP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33850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3924151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U </a:t>
            </a:r>
            <a:r>
              <a:rPr lang="bs-Latn-BA" dirty="0"/>
              <a:t>ranijem pravu dužnik je za preuzetu obavezu odgovarao povjeriocu svojom osobom, u današnjem pravu dužnik odgovara povjeriocu svojom imovinom (imovinska sankcija).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V="1">
            <a:off x="722313" y="6263600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60480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Garantna funkcija imovine</a:t>
            </a: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Imovina dužnika pruža garanciju vjerovniku za namirenje tražbine tog lica usmjerene i dospjele prema titularu imovine.</a:t>
            </a:r>
          </a:p>
          <a:p>
            <a:r>
              <a:rPr lang="bs-Latn-BA" dirty="0" smtClean="0"/>
              <a:t>Ova </a:t>
            </a:r>
            <a:r>
              <a:rPr lang="bs-Latn-BA" dirty="0"/>
              <a:t>funkcija imovine osigurava  da se povjerilac </a:t>
            </a:r>
            <a:r>
              <a:rPr lang="bs-Latn-BA" dirty="0" smtClean="0"/>
              <a:t>može namiriti iz elemenata imovine dužnika iako eventualno konkretni elementi nisu predmetom pravnog posla.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25042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Olakšanje prometa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 smtClean="0"/>
              <a:t>Institut imovine omogućuje pravnom poredku da omogući i uredi promet pravima i obavezama kao elementima imovine.</a:t>
            </a:r>
          </a:p>
          <a:p>
            <a:r>
              <a:rPr lang="bs-Latn-BA" dirty="0" smtClean="0"/>
              <a:t>Elementi imovine mogu biti i jesu objekti građanskopravnih odnosa.</a:t>
            </a:r>
          </a:p>
          <a:p>
            <a:r>
              <a:rPr lang="bs-Latn-BA" dirty="0" smtClean="0"/>
              <a:t>Prava koja ne ulaze u imovinu obično nisu prenosiva pravnim poslovima. </a:t>
            </a:r>
          </a:p>
          <a:p>
            <a:r>
              <a:rPr lang="bs-Latn-BA" dirty="0" smtClean="0"/>
              <a:t>Bez instituta imovine teško bi bilo zamisliti funkionisanje pojedinih grana i instituta građanskog prava.  </a:t>
            </a:r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3438602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708920"/>
            <a:ext cx="7772400" cy="3060055"/>
          </a:xfrm>
        </p:spPr>
        <p:txBody>
          <a:bodyPr/>
          <a:lstStyle/>
          <a:p>
            <a:pPr algn="ctr"/>
            <a:r>
              <a:rPr lang="bs-Latn-BA" dirty="0" smtClean="0"/>
              <a:t>Izvedeno ili derivativno sticanje subjektivnog građanskog prava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 flipV="1">
            <a:off x="722313" y="2492896"/>
            <a:ext cx="7772400" cy="413817"/>
          </a:xfrm>
        </p:spPr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2999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Izvedeno ili derivativno sticanje subjektivnog građanskog prava</a:t>
            </a: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4800" dirty="0" smtClean="0"/>
              <a:t>Izvedeno ili derivativno sticanje subjektivnog građanskog prava je ono sticanje kod kojeg sticatelj pravo koje stiče izvodi iz prava svog predhodnika.  </a:t>
            </a:r>
            <a:endParaRPr lang="bs-Latn-BA" sz="4800" dirty="0"/>
          </a:p>
        </p:txBody>
      </p:sp>
    </p:spTree>
    <p:extLst>
      <p:ext uri="{BB962C8B-B14F-4D97-AF65-F5344CB8AC3E}">
        <p14:creationId xmlns:p14="http://schemas.microsoft.com/office/powerpoint/2010/main" val="1957599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Izvedno ili derivativno stjecanje prava</a:t>
            </a:r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sz="4400" dirty="0" smtClean="0"/>
              <a:t>Izvedeno ili derivativno stjecanje subjektivnog građanskog prava postoji onda kad sticatelj svoje subjektivno pravo temelji na i izravno te kvalifikovano izvodi iz postojećeg kvalifikovanog subjektivnog prava prednika.    </a:t>
            </a:r>
            <a:endParaRPr lang="bs-Latn-BA" sz="4400" dirty="0"/>
          </a:p>
        </p:txBody>
      </p:sp>
    </p:spTree>
    <p:extLst>
      <p:ext uri="{BB962C8B-B14F-4D97-AF65-F5344CB8AC3E}">
        <p14:creationId xmlns:p14="http://schemas.microsoft.com/office/powerpoint/2010/main" val="827983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700808"/>
            <a:ext cx="7772400" cy="4068167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Pravni prednik – lice iz čijeg prava se derivativno izvodi pravo – auctor</a:t>
            </a:r>
            <a:br>
              <a:rPr lang="bs-Latn-BA" dirty="0" smtClean="0"/>
            </a:br>
            <a:r>
              <a:rPr lang="bs-Latn-BA" dirty="0" smtClean="0"/>
              <a:t>-</a:t>
            </a:r>
            <a:br>
              <a:rPr lang="bs-Latn-BA" dirty="0" smtClean="0"/>
            </a:br>
            <a:r>
              <a:rPr lang="bs-Latn-BA" dirty="0" smtClean="0"/>
              <a:t>pravni sljednik – lice koje stiče subjektivno građansko pravo - sukcesor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18534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Nast.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sz="4000" dirty="0" smtClean="0"/>
              <a:t>Za derivativno sticanje subjektivnog prava potrebni su sljedeći elementi:</a:t>
            </a:r>
          </a:p>
          <a:p>
            <a:pPr lvl="1"/>
            <a:r>
              <a:rPr lang="bs-Latn-BA" sz="3600" dirty="0"/>
              <a:t>v</a:t>
            </a:r>
            <a:r>
              <a:rPr lang="bs-Latn-BA" sz="3600" dirty="0" smtClean="0"/>
              <a:t>alidno i kvalifikovano subjektivno pravo prethodnika iz koga se izvodi pravo sljednika;</a:t>
            </a:r>
          </a:p>
          <a:p>
            <a:pPr lvl="1"/>
            <a:r>
              <a:rPr lang="bs-Latn-BA" sz="3600" dirty="0"/>
              <a:t>v</a:t>
            </a:r>
            <a:r>
              <a:rPr lang="bs-Latn-BA" sz="3600" dirty="0" smtClean="0"/>
              <a:t>alidan pravni osnov sticanja subjektivnog prava;</a:t>
            </a:r>
          </a:p>
          <a:p>
            <a:pPr lvl="1"/>
            <a:r>
              <a:rPr lang="bs-Latn-BA" sz="3600" dirty="0" smtClean="0"/>
              <a:t>validan način sticanja subjektivnog prava.</a:t>
            </a:r>
          </a:p>
          <a:p>
            <a:pPr lvl="1"/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463711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Elementi izvedenog sticanja subjektivnog prava</a:t>
            </a:r>
            <a:endParaRPr lang="bs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1140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936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Validno i </a:t>
            </a:r>
            <a:r>
              <a:rPr lang="bs-Latn-BA" dirty="0" smtClean="0"/>
              <a:t>kvalifikovano pravo prethodnika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s-Latn-BA" sz="4000" dirty="0" smtClean="0"/>
              <a:t>Nemo plus iuris transfere potest quam ipso habet! – </a:t>
            </a:r>
            <a:r>
              <a:rPr lang="bs-Latn-BA" sz="4000" b="1" u="sng" dirty="0" smtClean="0"/>
              <a:t>NITKO NE MOŽE PRENJETI NA DRUGO LICE VIŠE PRAVA NEGO ŠTO I SAM IMA</a:t>
            </a:r>
            <a:r>
              <a:rPr lang="bs-Latn-BA" sz="4000" b="1" u="sng" dirty="0" smtClean="0"/>
              <a:t>!</a:t>
            </a:r>
          </a:p>
          <a:p>
            <a:r>
              <a:rPr lang="bs-Latn-BA" sz="4000" dirty="0" smtClean="0"/>
              <a:t>Kod sticanja prava od lica koje nije nosilac prava ne radi se o derivativnom već o originarnom sticanju prava </a:t>
            </a:r>
            <a:endParaRPr lang="bs-Latn-BA" sz="4000" dirty="0" smtClean="0"/>
          </a:p>
        </p:txBody>
      </p:sp>
    </p:spTree>
    <p:extLst>
      <p:ext uri="{BB962C8B-B14F-4D97-AF65-F5344CB8AC3E}">
        <p14:creationId xmlns:p14="http://schemas.microsoft.com/office/powerpoint/2010/main" val="252062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Imovina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27671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Nast.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4000" dirty="0" smtClean="0"/>
              <a:t>Pravni </a:t>
            </a:r>
            <a:r>
              <a:rPr lang="bs-Latn-BA" sz="4000" dirty="0"/>
              <a:t>prednik može prenjeti na drugo lice manje ali nikada više prava. </a:t>
            </a:r>
          </a:p>
          <a:p>
            <a:r>
              <a:rPr lang="bs-Latn-BA" sz="4000" dirty="0"/>
              <a:t>Pravni prednik može da prenese terete odnosno obaveze zajedno sa pravima na drugog </a:t>
            </a:r>
            <a:r>
              <a:rPr lang="bs-Latn-BA" sz="4000" dirty="0" smtClean="0"/>
              <a:t>subjekta.</a:t>
            </a:r>
            <a:endParaRPr lang="bs-Latn-BA" sz="4000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7272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276872"/>
            <a:ext cx="7772400" cy="3492103"/>
          </a:xfrm>
        </p:spPr>
        <p:txBody>
          <a:bodyPr>
            <a:normAutofit/>
          </a:bodyPr>
          <a:lstStyle/>
          <a:p>
            <a:r>
              <a:rPr lang="bs-Latn-BA" dirty="0" smtClean="0"/>
              <a:t>Poseban problem dokazivanja validnosti i kvalifikovanosti subjektivnog prava prethodnika – probatio diabolica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74406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Iustus titulus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s-Latn-BA" sz="4800" dirty="0" smtClean="0"/>
              <a:t>Iustus titulus je pravni osnov ili pravni </a:t>
            </a:r>
            <a:r>
              <a:rPr lang="bs-Latn-BA" sz="4800" dirty="0" smtClean="0"/>
              <a:t>temelj na osnovu kojeg pravni sljednik stiče subjektivno pravo od pravnog prednika. </a:t>
            </a:r>
          </a:p>
          <a:p>
            <a:r>
              <a:rPr lang="bs-Latn-BA" sz="4800" dirty="0" smtClean="0"/>
              <a:t>Pravni osnov je pravno relevantna činjenica.</a:t>
            </a:r>
            <a:endParaRPr lang="bs-Latn-BA" sz="4800" dirty="0" smtClean="0"/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9366915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Nast.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 smtClean="0"/>
              <a:t>Po pravilu pravni osnov za sticanje subjektivnog prava će biti pravni posao. </a:t>
            </a:r>
          </a:p>
          <a:p>
            <a:r>
              <a:rPr lang="bs-Latn-BA" dirty="0" smtClean="0"/>
              <a:t>Sadržinski element pravnog posla mora biti prenos subjektivnog građanskog prava sa jednog subjekta na drugog subjekta prava. </a:t>
            </a:r>
          </a:p>
          <a:p>
            <a:r>
              <a:rPr lang="bs-Latn-BA" dirty="0" smtClean="0"/>
              <a:t>Pravno relevantni učinak pravnog posla je prenos subjektivnog prava. </a:t>
            </a:r>
          </a:p>
          <a:p>
            <a:r>
              <a:rPr lang="bs-Latn-BA" dirty="0" smtClean="0"/>
              <a:t>Stranke očituju svoju pravno relevantnu volju ka zaključenju pravno gposla u pitanju.</a:t>
            </a:r>
          </a:p>
          <a:p>
            <a:r>
              <a:rPr lang="bs-Latn-BA" dirty="0" smtClean="0"/>
              <a:t>Bilo koji pravni posao može biti pravnom osnovom bilo kgo sticanja subjektivnog prava.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73139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3924151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NB!: samo zato što postoji pravni osnov ne znači da je i stečeno subjektivno pravo! </a:t>
            </a:r>
            <a:br>
              <a:rPr lang="bs-Latn-BA" dirty="0" smtClean="0"/>
            </a:br>
            <a:r>
              <a:rPr lang="bs-Latn-BA" dirty="0" smtClean="0"/>
              <a:t>Pravni posao je samo jedna od pravno relevantnih činjenica koje će dovesti do sticanja subjektivnog prava. 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17380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Modus acquirendi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4000" dirty="0" smtClean="0"/>
              <a:t>Modus acquirendi </a:t>
            </a:r>
            <a:r>
              <a:rPr lang="bs-Latn-BA" sz="4000" dirty="0" smtClean="0"/>
              <a:t>jeste pravno relevantna činjenica </a:t>
            </a:r>
            <a:r>
              <a:rPr lang="bs-Latn-BA" sz="4000" dirty="0" smtClean="0"/>
              <a:t>sticanja konkretnog subjektivnog </a:t>
            </a:r>
            <a:r>
              <a:rPr lang="bs-Latn-BA" sz="4000" dirty="0" smtClean="0"/>
              <a:t>prava ukoliko su prisutne druge dvije pravno relevantne činjenice validnog prava prethodnika i validnog pravnog osnova.</a:t>
            </a:r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2962237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Nast.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4800" dirty="0"/>
              <a:t>Kod relativnih i pojedinih apsolutnih subjektivnig građanskih prava modus acquirendi jeste konsenzus.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41588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Modus acquirendi – pokretne stvari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Kod pokretnih stvari modus acquirendi je tradicija.</a:t>
            </a:r>
          </a:p>
          <a:p>
            <a:r>
              <a:rPr lang="bs-Latn-BA" dirty="0" smtClean="0"/>
              <a:t>Tradicija jeste način sticanja subjektivnog prava na pokretnim stvarima kroz i putem prenosa posjeda na toj pokretnoj stvari (objektivna komponenta) sa namjerom da se prenese stvarno pravo na toj pokretnoj stvari (subjektivna komponenta).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1571327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Modus acquirendi - nekretnine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4800" dirty="0" smtClean="0"/>
              <a:t>Kod nekretnina modus acquirendi je upis u javni registar odnosno zemljišnu knjigu lica koje ima stiče pravo povodom te nekretnine. </a:t>
            </a:r>
            <a:endParaRPr lang="bs-Latn-BA" sz="4800" dirty="0"/>
          </a:p>
        </p:txBody>
      </p:sp>
    </p:spTree>
    <p:extLst>
      <p:ext uri="{BB962C8B-B14F-4D97-AF65-F5344CB8AC3E}">
        <p14:creationId xmlns:p14="http://schemas.microsoft.com/office/powerpoint/2010/main" val="38072878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Vrste derivativnog sticanja subjektivnog građanskog prava</a:t>
            </a:r>
            <a:endParaRPr lang="bs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930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18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16832"/>
            <a:ext cx="7772400" cy="3852143"/>
          </a:xfrm>
        </p:spPr>
        <p:txBody>
          <a:bodyPr>
            <a:normAutofit/>
          </a:bodyPr>
          <a:lstStyle/>
          <a:p>
            <a:r>
              <a:rPr lang="bs-Latn-BA" dirty="0" smtClean="0"/>
              <a:t>Za potrebe građanskog prava apsolutno nam je nebitna imovina kao ekonomski ili kao knjigovodstveni pojam, samo nam je bitna imovina kao institut građanskog prava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6858000"/>
            <a:ext cx="7772400" cy="675456"/>
          </a:xfrm>
        </p:spPr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99803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Translativno stjecanje subjektivnog građanskog prava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sz="4000" dirty="0" smtClean="0"/>
              <a:t>To je takvo izvedeno sticanje subjektivnog građanskog prava kod kog prednik svoje dosadašnje pravo u cijelom njegovom sadržaju i obimu prenosi na novog stjecatelja.</a:t>
            </a:r>
          </a:p>
          <a:p>
            <a:r>
              <a:rPr lang="bs-Latn-BA" sz="4000" dirty="0" smtClean="0"/>
              <a:t>Dakle to je u isto vrijeme i način gubitka subjektivnog građanskog prava (za prednika) i sticanja subjektivnog građanskog prava (za sticatelja).</a:t>
            </a:r>
            <a:endParaRPr lang="bs-Latn-BA" sz="4000" dirty="0"/>
          </a:p>
        </p:txBody>
      </p:sp>
    </p:spTree>
    <p:extLst>
      <p:ext uri="{BB962C8B-B14F-4D97-AF65-F5344CB8AC3E}">
        <p14:creationId xmlns:p14="http://schemas.microsoft.com/office/powerpoint/2010/main" val="21737887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Primjer prodaje automobila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126490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Sukcesija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s-Latn-BA" sz="3600" dirty="0" smtClean="0"/>
              <a:t>U građanskopravnoj teoriji se translativno derivativno sticanje naziva i pravnom sukcesijom (pravnim nasljeđivanjem!)</a:t>
            </a:r>
          </a:p>
          <a:p>
            <a:r>
              <a:rPr lang="bs-Latn-BA" sz="3600" dirty="0" smtClean="0"/>
              <a:t>Pri tom razlikujemo:</a:t>
            </a:r>
          </a:p>
          <a:p>
            <a:pPr lvl="1"/>
            <a:r>
              <a:rPr lang="bs-Latn-BA" sz="3200" dirty="0" smtClean="0"/>
              <a:t>Opću ili univerzalnu sukcesiju (nasljeđivanje)</a:t>
            </a:r>
          </a:p>
          <a:p>
            <a:pPr lvl="1"/>
            <a:r>
              <a:rPr lang="bs-Latn-BA" sz="3200" dirty="0" smtClean="0"/>
              <a:t>Singularna sukcesija</a:t>
            </a:r>
            <a:endParaRPr lang="bs-Latn-BA" sz="3200" dirty="0"/>
          </a:p>
        </p:txBody>
      </p:sp>
    </p:spTree>
    <p:extLst>
      <p:ext uri="{BB962C8B-B14F-4D97-AF65-F5344CB8AC3E}">
        <p14:creationId xmlns:p14="http://schemas.microsoft.com/office/powerpoint/2010/main" val="16184494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Konstitutivno sticanje prava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 smtClean="0"/>
              <a:t>To je takvo izvedeno stjecanje subjektivnog prava kod kog prednik ne prenosi na stjecatelja čitavo svoje pravo, nego, manifestacijom svoje pravno relevantne volje, na osnovi svog postojećeg prava i pod pretpostavkom dozvoljenosti </a:t>
            </a:r>
            <a:r>
              <a:rPr lang="bs-Latn-BA" dirty="0" smtClean="0"/>
              <a:t>objektivnim normama, </a:t>
            </a:r>
            <a:r>
              <a:rPr lang="bs-Latn-BA" dirty="0" smtClean="0"/>
              <a:t>osniva za sticatelja novo, uže, subjektivno građansko </a:t>
            </a:r>
            <a:r>
              <a:rPr lang="bs-Latn-BA" dirty="0" smtClean="0"/>
              <a:t>pravo koje prenosi na to lice.</a:t>
            </a:r>
            <a:endParaRPr lang="bs-Latn-BA" dirty="0" smtClean="0"/>
          </a:p>
          <a:p>
            <a:r>
              <a:rPr lang="bs-Latn-BA" dirty="0" smtClean="0"/>
              <a:t>Pravo sticatelja se konstituiše iz prava </a:t>
            </a:r>
            <a:r>
              <a:rPr lang="bs-Latn-BA" dirty="0" smtClean="0"/>
              <a:t>prednika.</a:t>
            </a:r>
            <a:endParaRPr lang="bs-Latn-BA" dirty="0" smtClean="0"/>
          </a:p>
          <a:p>
            <a:r>
              <a:rPr lang="bs-Latn-BA" dirty="0" smtClean="0"/>
              <a:t>Novo pravo je neophodno uže od prava </a:t>
            </a:r>
            <a:r>
              <a:rPr lang="bs-Latn-BA" dirty="0" smtClean="0"/>
              <a:t>prednika.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15472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Primjer – autorsko djelo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498886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s-Latn-BA" sz="6600" b="1" dirty="0" smtClean="0"/>
              <a:t>GUBITAK PRAVA</a:t>
            </a:r>
            <a:endParaRPr lang="bs-Latn-BA" sz="66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03465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988840"/>
            <a:ext cx="7772400" cy="3780135"/>
          </a:xfrm>
        </p:spPr>
        <p:txBody>
          <a:bodyPr>
            <a:normAutofit/>
          </a:bodyPr>
          <a:lstStyle/>
          <a:p>
            <a:r>
              <a:rPr lang="bs-Latn-BA" dirty="0" smtClean="0"/>
              <a:t>Gubitak prava je odvajanje subjektivnog građnskog prava od nositelja tog subjektivnog građanskog prava, konkretnog subjekta prava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141070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Vrste gubitka prava</a:t>
            </a:r>
            <a:endParaRPr lang="bs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5403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509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Relativan gubitak subjektivnog prava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Relativan gubitak postoji u onom slučaju kad jedan subjekt određeno subjektivno pravo gubi a u isto vrijeme drugi subjekt to subjektivno pravo (odnosno efektivan ekvivalent) stiče.</a:t>
            </a:r>
          </a:p>
          <a:p>
            <a:r>
              <a:rPr lang="bs-Latn-BA" dirty="0" smtClean="0"/>
              <a:t>Primjer: pravni posao kupoprodaje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164943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Apsolutan gubitak subjektivnog prava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Apsolutni gubitak subjektivnog prava postoji u onom slučaju kad jedan subjekt subjektivno pravo gubi a drugi subjekt istodobno ga NE stiče. </a:t>
            </a:r>
          </a:p>
          <a:p>
            <a:r>
              <a:rPr lang="bs-Latn-BA" dirty="0" smtClean="0"/>
              <a:t>Apsolutni gubitak subjektivnog prava je način prestanka subjektivnog prava.</a:t>
            </a:r>
          </a:p>
          <a:p>
            <a:r>
              <a:rPr lang="bs-Latn-BA" dirty="0" smtClean="0"/>
              <a:t>Pravo prestaje za sve subjekte prava</a:t>
            </a:r>
          </a:p>
          <a:p>
            <a:r>
              <a:rPr lang="bs-Latn-BA" dirty="0" smtClean="0"/>
              <a:t>Primjer: uništenje stvari</a:t>
            </a:r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5740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„možeš biti praznog džepa ali ipak imaš imovinu“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773926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Subjektivno pravo se izgubiti na osnovu:</a:t>
            </a:r>
            <a:endParaRPr lang="bs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043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2172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Selektivni članovi zakona o obligacionim odnosima</a:t>
            </a: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708860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10 ZOO-a</a:t>
            </a: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4000" dirty="0" smtClean="0"/>
              <a:t>Učesnici </a:t>
            </a:r>
            <a:r>
              <a:rPr lang="bs-Latn-BA" sz="4000" dirty="0"/>
              <a:t>u prometu slobodno </a:t>
            </a:r>
            <a:r>
              <a:rPr lang="bs-Latn-BA" sz="4000" dirty="0" smtClean="0"/>
              <a:t>uređuju </a:t>
            </a:r>
            <a:r>
              <a:rPr lang="bs-Latn-BA" sz="4000" dirty="0"/>
              <a:t>obligacione odnose, a ne mogu </a:t>
            </a:r>
            <a:r>
              <a:rPr lang="bs-Latn-BA" sz="4000" dirty="0" smtClean="0"/>
              <a:t>ih uređivati </a:t>
            </a:r>
            <a:r>
              <a:rPr lang="bs-Latn-BA" sz="4000" dirty="0"/>
              <a:t>suprotno Ustavu Republike Bosne i Hercegovine prinudnim </a:t>
            </a:r>
            <a:r>
              <a:rPr lang="bs-Latn-BA" sz="4000" dirty="0" smtClean="0"/>
              <a:t>propisima te </a:t>
            </a:r>
            <a:r>
              <a:rPr lang="bs-Latn-BA" sz="4000" dirty="0"/>
              <a:t>moralu </a:t>
            </a:r>
            <a:r>
              <a:rPr lang="bs-Latn-BA" sz="4000" dirty="0" smtClean="0"/>
              <a:t>društva</a:t>
            </a:r>
            <a:r>
              <a:rPr lang="bs-Latn-BA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5331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11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6000" dirty="0" smtClean="0"/>
              <a:t>Učesnici </a:t>
            </a:r>
            <a:r>
              <a:rPr lang="bs-Latn-BA" sz="6000" dirty="0"/>
              <a:t>u obligacionom odnosu su ravnopravni.</a:t>
            </a:r>
          </a:p>
        </p:txBody>
      </p:sp>
    </p:spTree>
    <p:extLst>
      <p:ext uri="{BB962C8B-B14F-4D97-AF65-F5344CB8AC3E}">
        <p14:creationId xmlns:p14="http://schemas.microsoft.com/office/powerpoint/2010/main" val="13363855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12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4400" dirty="0"/>
              <a:t>U zasnivanju obligacionih odnosa i ostvarivanju prava i obaveza iz </a:t>
            </a:r>
            <a:r>
              <a:rPr lang="bs-Latn-BA" sz="4400" dirty="0" smtClean="0"/>
              <a:t>tih odnosa učesnici </a:t>
            </a:r>
            <a:r>
              <a:rPr lang="bs-Latn-BA" sz="4400" dirty="0"/>
              <a:t>su </a:t>
            </a:r>
            <a:r>
              <a:rPr lang="bs-Latn-BA" sz="4400" dirty="0" smtClean="0"/>
              <a:t>dužni </a:t>
            </a:r>
            <a:r>
              <a:rPr lang="bs-Latn-BA" sz="4400" dirty="0"/>
              <a:t>da se </a:t>
            </a:r>
            <a:r>
              <a:rPr lang="bs-Latn-BA" sz="4400" dirty="0" smtClean="0"/>
              <a:t>pridržavaju načela </a:t>
            </a:r>
            <a:r>
              <a:rPr lang="bs-Latn-BA" sz="4400" dirty="0"/>
              <a:t>savjesnosti i </a:t>
            </a:r>
            <a:r>
              <a:rPr lang="bs-Latn-BA" sz="4400" dirty="0" smtClean="0"/>
              <a:t>poštenja</a:t>
            </a:r>
            <a:r>
              <a:rPr lang="bs-Latn-BA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6830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13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(1) Zabranjeno je </a:t>
            </a:r>
            <a:r>
              <a:rPr lang="bs-Latn-BA" dirty="0" smtClean="0"/>
              <a:t>vršenje </a:t>
            </a:r>
            <a:r>
              <a:rPr lang="bs-Latn-BA" dirty="0"/>
              <a:t>prava iz obligacionih odnosa protivno </a:t>
            </a:r>
            <a:r>
              <a:rPr lang="bs-Latn-BA" dirty="0" smtClean="0"/>
              <a:t>cilju zbog </a:t>
            </a:r>
            <a:r>
              <a:rPr lang="bs-Latn-BA" dirty="0"/>
              <a:t>koga je ono zakonom ustanovljeno ili priznato.</a:t>
            </a:r>
          </a:p>
          <a:p>
            <a:r>
              <a:rPr lang="bs-Latn-BA" dirty="0"/>
              <a:t>(2) Isto tako, zabranjeno je </a:t>
            </a:r>
            <a:r>
              <a:rPr lang="bs-Latn-BA" dirty="0" smtClean="0"/>
              <a:t>vršenje </a:t>
            </a:r>
            <a:r>
              <a:rPr lang="bs-Latn-BA" dirty="0"/>
              <a:t>prava iz obligacionog odnosa protivno cilju zbog koga je ono ustanovljeno samoupravnim sporazumom.</a:t>
            </a:r>
          </a:p>
        </p:txBody>
      </p:sp>
    </p:spTree>
    <p:extLst>
      <p:ext uri="{BB962C8B-B14F-4D97-AF65-F5344CB8AC3E}">
        <p14:creationId xmlns:p14="http://schemas.microsoft.com/office/powerpoint/2010/main" val="40708152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15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(1) U zasnivanju dvostranih ugovora </a:t>
            </a:r>
            <a:r>
              <a:rPr lang="bs-Latn-BA" dirty="0" smtClean="0"/>
              <a:t>učesnici </a:t>
            </a:r>
            <a:r>
              <a:rPr lang="bs-Latn-BA" dirty="0"/>
              <a:t>polaze od </a:t>
            </a:r>
            <a:r>
              <a:rPr lang="bs-Latn-BA" dirty="0" smtClean="0"/>
              <a:t>načela jednake vrijednosti </a:t>
            </a:r>
            <a:r>
              <a:rPr lang="bs-Latn-BA" dirty="0"/>
              <a:t>uzajamnih davanja.</a:t>
            </a:r>
          </a:p>
          <a:p>
            <a:r>
              <a:rPr lang="bs-Latn-BA" dirty="0"/>
              <a:t>(2) Zakonom se </a:t>
            </a:r>
            <a:r>
              <a:rPr lang="bs-Latn-BA" dirty="0" smtClean="0"/>
              <a:t>određuje </a:t>
            </a:r>
            <a:r>
              <a:rPr lang="bs-Latn-BA" dirty="0"/>
              <a:t>u kojim </a:t>
            </a:r>
            <a:r>
              <a:rPr lang="bs-Latn-BA" dirty="0" smtClean="0"/>
              <a:t>slučajevima narušavanja </a:t>
            </a:r>
            <a:r>
              <a:rPr lang="bs-Latn-BA" dirty="0"/>
              <a:t>toga </a:t>
            </a:r>
            <a:r>
              <a:rPr lang="bs-Latn-BA" dirty="0" smtClean="0"/>
              <a:t>načela povlači </a:t>
            </a:r>
            <a:r>
              <a:rPr lang="bs-Latn-BA" dirty="0"/>
              <a:t>pravne posljedice.</a:t>
            </a:r>
          </a:p>
        </p:txBody>
      </p:sp>
    </p:spTree>
    <p:extLst>
      <p:ext uri="{BB962C8B-B14F-4D97-AF65-F5344CB8AC3E}">
        <p14:creationId xmlns:p14="http://schemas.microsoft.com/office/powerpoint/2010/main" val="37940128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16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6000" dirty="0"/>
              <a:t>Svako je </a:t>
            </a:r>
            <a:r>
              <a:rPr lang="bs-Latn-BA" sz="6000" dirty="0" smtClean="0"/>
              <a:t>dužan </a:t>
            </a:r>
            <a:r>
              <a:rPr lang="bs-Latn-BA" sz="6000" dirty="0"/>
              <a:t>da se </a:t>
            </a:r>
            <a:r>
              <a:rPr lang="bs-Latn-BA" sz="6000" dirty="0" smtClean="0"/>
              <a:t>uzdrži </a:t>
            </a:r>
            <a:r>
              <a:rPr lang="bs-Latn-BA" sz="6000" dirty="0"/>
              <a:t>od postupka kojim se </a:t>
            </a:r>
            <a:r>
              <a:rPr lang="bs-Latn-BA" sz="6000" dirty="0" smtClean="0"/>
              <a:t>može </a:t>
            </a:r>
            <a:r>
              <a:rPr lang="bs-Latn-BA" sz="6000" dirty="0"/>
              <a:t>drugom prouzrokovati </a:t>
            </a:r>
            <a:r>
              <a:rPr lang="bs-Latn-BA" sz="6000" dirty="0" smtClean="0"/>
              <a:t>šteta</a:t>
            </a:r>
            <a:r>
              <a:rPr lang="bs-Latn-BA" sz="6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28255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17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(1) </a:t>
            </a:r>
            <a:r>
              <a:rPr lang="bs-Latn-BA" dirty="0" smtClean="0"/>
              <a:t>Učesnici </a:t>
            </a:r>
            <a:r>
              <a:rPr lang="bs-Latn-BA" dirty="0"/>
              <a:t>u obligacionom odnosu </a:t>
            </a:r>
            <a:r>
              <a:rPr lang="bs-Latn-BA" dirty="0" smtClean="0"/>
              <a:t>dužni </a:t>
            </a:r>
            <a:r>
              <a:rPr lang="bs-Latn-BA" dirty="0"/>
              <a:t>su da </a:t>
            </a:r>
            <a:r>
              <a:rPr lang="bs-Latn-BA" dirty="0" smtClean="0"/>
              <a:t>izvrše </a:t>
            </a:r>
            <a:r>
              <a:rPr lang="bs-Latn-BA" dirty="0"/>
              <a:t>svoju obavezu </a:t>
            </a:r>
            <a:r>
              <a:rPr lang="bs-Latn-BA" dirty="0" smtClean="0"/>
              <a:t>i odgovorni </a:t>
            </a:r>
            <a:r>
              <a:rPr lang="bs-Latn-BA" dirty="0"/>
              <a:t>su za njeno ispunjenje.</a:t>
            </a:r>
          </a:p>
          <a:p>
            <a:r>
              <a:rPr lang="bs-Latn-BA" dirty="0"/>
              <a:t>(2) Obaveza se </a:t>
            </a:r>
            <a:r>
              <a:rPr lang="bs-Latn-BA" dirty="0" smtClean="0"/>
              <a:t>može </a:t>
            </a:r>
            <a:r>
              <a:rPr lang="bs-Latn-BA" dirty="0"/>
              <a:t>ugasiti samo </a:t>
            </a:r>
            <a:r>
              <a:rPr lang="bs-Latn-BA" dirty="0" smtClean="0"/>
              <a:t>saglasnošću </a:t>
            </a:r>
            <a:r>
              <a:rPr lang="bs-Latn-BA" dirty="0"/>
              <a:t>volja </a:t>
            </a:r>
            <a:r>
              <a:rPr lang="bs-Latn-BA" dirty="0" smtClean="0"/>
              <a:t>učesnika </a:t>
            </a:r>
            <a:r>
              <a:rPr lang="bs-Latn-BA" dirty="0"/>
              <a:t>u obligacionom odnosu ili na osnovu zakona.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228271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19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/>
              <a:t>(1) </a:t>
            </a:r>
            <a:r>
              <a:rPr lang="bs-Latn-BA" dirty="0" smtClean="0"/>
              <a:t>Učesnik </a:t>
            </a:r>
            <a:r>
              <a:rPr lang="bs-Latn-BA" dirty="0"/>
              <a:t>u obligacionom odnosu </a:t>
            </a:r>
            <a:r>
              <a:rPr lang="bs-Latn-BA" dirty="0" smtClean="0"/>
              <a:t>dužan </a:t>
            </a:r>
            <a:r>
              <a:rPr lang="bs-Latn-BA" dirty="0"/>
              <a:t>je da u </a:t>
            </a:r>
            <a:r>
              <a:rPr lang="bs-Latn-BA" dirty="0" smtClean="0"/>
              <a:t>izvršavanju </a:t>
            </a:r>
            <a:r>
              <a:rPr lang="bs-Latn-BA" dirty="0"/>
              <a:t>svoje obaveze postupa sa </a:t>
            </a:r>
            <a:r>
              <a:rPr lang="bs-Latn-BA" dirty="0" smtClean="0"/>
              <a:t>pažnjom </a:t>
            </a:r>
            <a:r>
              <a:rPr lang="bs-Latn-BA" dirty="0"/>
              <a:t>koja se u pravnom prometu zahtijeva u </a:t>
            </a:r>
            <a:r>
              <a:rPr lang="bs-Latn-BA" dirty="0" smtClean="0"/>
              <a:t>odgovarajućoj vrsti </a:t>
            </a:r>
            <a:r>
              <a:rPr lang="bs-Latn-BA" dirty="0"/>
              <a:t>obligacionih odnosa (</a:t>
            </a:r>
            <a:r>
              <a:rPr lang="bs-Latn-BA" dirty="0" smtClean="0"/>
              <a:t>pažnja </a:t>
            </a:r>
            <a:r>
              <a:rPr lang="bs-Latn-BA" dirty="0"/>
              <a:t>dobrog privrednika, odnosno </a:t>
            </a:r>
            <a:r>
              <a:rPr lang="bs-Latn-BA" dirty="0" smtClean="0"/>
              <a:t>pažnja dobrog domaćina</a:t>
            </a:r>
            <a:r>
              <a:rPr lang="bs-Latn-BA" dirty="0"/>
              <a:t>).</a:t>
            </a:r>
          </a:p>
          <a:p>
            <a:r>
              <a:rPr lang="bs-Latn-BA" dirty="0"/>
              <a:t>(2) </a:t>
            </a:r>
            <a:r>
              <a:rPr lang="bs-Latn-BA" dirty="0" smtClean="0"/>
              <a:t>Učesnik </a:t>
            </a:r>
            <a:r>
              <a:rPr lang="bs-Latn-BA" dirty="0"/>
              <a:t>u obligacionom odnosu </a:t>
            </a:r>
            <a:r>
              <a:rPr lang="bs-Latn-BA" dirty="0" smtClean="0"/>
              <a:t>dužan </a:t>
            </a:r>
            <a:r>
              <a:rPr lang="bs-Latn-BA" dirty="0"/>
              <a:t>je da u </a:t>
            </a:r>
            <a:r>
              <a:rPr lang="bs-Latn-BA" dirty="0" smtClean="0"/>
              <a:t>izvršavanju </a:t>
            </a:r>
            <a:r>
              <a:rPr lang="bs-Latn-BA" dirty="0"/>
              <a:t>obaveze </a:t>
            </a:r>
            <a:r>
              <a:rPr lang="bs-Latn-BA" dirty="0" smtClean="0"/>
              <a:t>iz svoje </a:t>
            </a:r>
            <a:r>
              <a:rPr lang="bs-Latn-BA" dirty="0"/>
              <a:t>profesionalne djelatnosti postupa s </a:t>
            </a:r>
            <a:r>
              <a:rPr lang="bs-Latn-BA" dirty="0" smtClean="0"/>
              <a:t>povećanom pažnjom</a:t>
            </a:r>
            <a:r>
              <a:rPr lang="bs-Latn-BA" dirty="0"/>
              <a:t>, prema pravilima</a:t>
            </a:r>
          </a:p>
          <a:p>
            <a:r>
              <a:rPr lang="bs-Latn-BA" dirty="0"/>
              <a:t>struke i </a:t>
            </a:r>
            <a:r>
              <a:rPr lang="bs-Latn-BA" dirty="0" smtClean="0"/>
              <a:t>običajima </a:t>
            </a:r>
            <a:r>
              <a:rPr lang="bs-Latn-BA" dirty="0"/>
              <a:t>(</a:t>
            </a:r>
            <a:r>
              <a:rPr lang="bs-Latn-BA" dirty="0" smtClean="0"/>
              <a:t>pažnja </a:t>
            </a:r>
            <a:r>
              <a:rPr lang="bs-Latn-BA" dirty="0"/>
              <a:t>dobrog </a:t>
            </a:r>
            <a:r>
              <a:rPr lang="bs-Latn-BA" dirty="0" smtClean="0"/>
              <a:t>stručnjaka</a:t>
            </a:r>
            <a:r>
              <a:rPr lang="bs-Latn-BA" dirty="0"/>
              <a:t>).</a:t>
            </a:r>
          </a:p>
          <a:p>
            <a:r>
              <a:rPr lang="bs-Latn-BA" dirty="0"/>
              <a:t> (3) </a:t>
            </a:r>
            <a:r>
              <a:rPr lang="bs-Latn-BA" dirty="0" smtClean="0"/>
              <a:t>Učesnik </a:t>
            </a:r>
            <a:r>
              <a:rPr lang="bs-Latn-BA" dirty="0"/>
              <a:t>u obligacionom odnosu </a:t>
            </a:r>
            <a:r>
              <a:rPr lang="bs-Latn-BA" dirty="0" smtClean="0"/>
              <a:t>dužan </a:t>
            </a:r>
            <a:r>
              <a:rPr lang="bs-Latn-BA" dirty="0"/>
              <a:t>je da se u ostvarivanju </a:t>
            </a:r>
            <a:r>
              <a:rPr lang="bs-Latn-BA" dirty="0" smtClean="0"/>
              <a:t>svog prava uzdrži </a:t>
            </a:r>
            <a:r>
              <a:rPr lang="bs-Latn-BA" dirty="0"/>
              <a:t>od postupka kojim bi se </a:t>
            </a:r>
            <a:r>
              <a:rPr lang="bs-Latn-BA" dirty="0" smtClean="0"/>
              <a:t>otežalo izvršenje </a:t>
            </a:r>
            <a:r>
              <a:rPr lang="bs-Latn-BA" dirty="0"/>
              <a:t>obaveze drugog </a:t>
            </a:r>
            <a:r>
              <a:rPr lang="bs-Latn-BA" dirty="0" smtClean="0"/>
              <a:t>učesnika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70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772400" cy="4314403"/>
          </a:xfrm>
        </p:spPr>
        <p:txBody>
          <a:bodyPr>
            <a:normAutofit fontScale="90000"/>
          </a:bodyPr>
          <a:lstStyle/>
          <a:p>
            <a:pPr algn="ctr"/>
            <a:r>
              <a:rPr lang="vi-VN" sz="6000" dirty="0"/>
              <a:t>Imovina je skup svih subjektivnih imovinskih prava određenog subjekta prava.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"/>
            <a:ext cx="7772400" cy="116631"/>
          </a:xfrm>
        </p:spPr>
        <p:txBody>
          <a:bodyPr>
            <a:normAutofit fontScale="25000" lnSpcReduction="20000"/>
          </a:bodyPr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675883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21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/>
              <a:t>(1) </a:t>
            </a:r>
            <a:r>
              <a:rPr lang="bs-Latn-BA" dirty="0" smtClean="0"/>
              <a:t>Učesnici </a:t>
            </a:r>
            <a:r>
              <a:rPr lang="bs-Latn-BA" dirty="0"/>
              <a:t>u obligacionim odnosima </a:t>
            </a:r>
            <a:r>
              <a:rPr lang="bs-Latn-BA" dirty="0" smtClean="0"/>
              <a:t>dužni </a:t>
            </a:r>
            <a:r>
              <a:rPr lang="bs-Latn-BA" dirty="0"/>
              <a:t>su da u pravnom </a:t>
            </a:r>
            <a:r>
              <a:rPr lang="bs-Latn-BA" dirty="0" smtClean="0"/>
              <a:t>prometu postupaju </a:t>
            </a:r>
            <a:r>
              <a:rPr lang="bs-Latn-BA" dirty="0"/>
              <a:t>u skladu sa dobrim poslovnim </a:t>
            </a:r>
            <a:r>
              <a:rPr lang="bs-Latn-BA" dirty="0" smtClean="0"/>
              <a:t>običajima</a:t>
            </a:r>
            <a:r>
              <a:rPr lang="bs-Latn-BA" dirty="0"/>
              <a:t>.</a:t>
            </a:r>
          </a:p>
          <a:p>
            <a:r>
              <a:rPr lang="bs-Latn-BA" dirty="0"/>
              <a:t>(2) Na obligacione odnose se primjenjuju uzanse ako su </a:t>
            </a:r>
            <a:r>
              <a:rPr lang="bs-Latn-BA" dirty="0" smtClean="0"/>
              <a:t>učesnici </a:t>
            </a:r>
            <a:r>
              <a:rPr lang="bs-Latn-BA" dirty="0"/>
              <a:t>u obligacionim odnosima ugovorili njihovu primjenu ili ako iz okolnosti proizilazi </a:t>
            </a:r>
            <a:r>
              <a:rPr lang="bs-Latn-BA" dirty="0" smtClean="0"/>
              <a:t>da su </a:t>
            </a:r>
            <a:r>
              <a:rPr lang="bs-Latn-BA" dirty="0"/>
              <a:t>njihovu primjenu htjeli.</a:t>
            </a:r>
          </a:p>
        </p:txBody>
      </p:sp>
    </p:spTree>
    <p:extLst>
      <p:ext uri="{BB962C8B-B14F-4D97-AF65-F5344CB8AC3E}">
        <p14:creationId xmlns:p14="http://schemas.microsoft.com/office/powerpoint/2010/main" val="6668190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Čl. 26 ZOO-a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sz="6000" dirty="0"/>
              <a:t>Ugovor je </a:t>
            </a:r>
            <a:r>
              <a:rPr lang="bs-Latn-BA" sz="6000" dirty="0" smtClean="0"/>
              <a:t>zaključen </a:t>
            </a:r>
            <a:r>
              <a:rPr lang="bs-Latn-BA" sz="6000" dirty="0"/>
              <a:t>kad su se ugovorne strane saglasile o bitnim sastojcima ugovora.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522824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Pitanja za provjeru znanja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šta je sticanje subjektivnih građanskih prava i obrazložite derivativno sticanje subjektivni građanskih prava u što više 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imovinu kao pravnu kategoriju u građanskom pravu u što više 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objasnite u što više detalja karakteristike imovine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objasnište u što više detalja funkcije imovine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Uporedite </a:t>
            </a:r>
            <a:r>
              <a:rPr lang="bs-Latn-BA" dirty="0" smtClean="0"/>
              <a:t>poimenično derivativno i originarno, translativno i konstitutivno sticanje prava te </a:t>
            </a:r>
            <a:r>
              <a:rPr lang="bs-Latn-BA" dirty="0" smtClean="0"/>
              <a:t>relativno </a:t>
            </a:r>
            <a:r>
              <a:rPr lang="bs-Latn-BA" dirty="0" smtClean="0"/>
              <a:t>i apsolutno gubljenje subjektivnih građanskih </a:t>
            </a:r>
            <a:r>
              <a:rPr lang="bs-Latn-BA" dirty="0" smtClean="0"/>
              <a:t>prava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Navedite i obzraložite elemente derivativnog sticanja subjektivnog prava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</a:t>
            </a:r>
            <a:r>
              <a:rPr lang="bs-Latn-BA" dirty="0" smtClean="0"/>
              <a:t>translativno sticanje subjektivnih građanskih prava u što više detalja i sa konkretnim primjerima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Objasnite konstitutivno sticanje subjektivnih građanskih prava u što više detalja i sa konkretnim primjerima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gubitak subjektivnih građanskih prava u što više </a:t>
            </a:r>
            <a:r>
              <a:rPr lang="bs-Latn-BA" dirty="0" smtClean="0"/>
              <a:t>detalja</a:t>
            </a:r>
          </a:p>
          <a:p>
            <a:pPr marL="514350" indent="-514350">
              <a:buFont typeface="+mj-lt"/>
              <a:buAutoNum type="arabicPeriod"/>
            </a:pPr>
            <a:r>
              <a:rPr lang="bs-Latn-BA" dirty="0" smtClean="0"/>
              <a:t>Obrazložite neku od općih odredbi od primjene u građanskom pravu a koju nalazimo u Zakonu o obligacionim odnosima</a:t>
            </a:r>
            <a:endParaRPr lang="bs-Latn-BA" dirty="0" smtClean="0"/>
          </a:p>
          <a:p>
            <a:pPr marL="514350" indent="-514350">
              <a:buFont typeface="+mj-lt"/>
              <a:buAutoNum type="arabicPeriod"/>
            </a:pPr>
            <a:endParaRPr lang="bs-Latn-BA" dirty="0" smtClean="0"/>
          </a:p>
          <a:p>
            <a:pPr marL="514350" indent="-514350">
              <a:buFont typeface="+mj-lt"/>
              <a:buAutoNum type="arabicPeriod"/>
            </a:pP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2546250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pokrivena na predavanju:</a:t>
            </a:r>
            <a:r>
              <a:rPr lang="bs-Latn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s-Latn-B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Petar Klarić, Martin Vedriš: Građansko pravo, XII. Neizmijenjeno izdanje, Narodne Novine, Zagreb, 2009. </a:t>
            </a:r>
            <a:r>
              <a:rPr lang="bs-Latn-BA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IZMJENITI!</a:t>
            </a:r>
            <a:endParaRPr lang="bs-Latn-BA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s-Latn-B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Potrebno je ukpoznati se, ali ne detaljno učiti, materiju izloženu na stranicama: 273-293 udžbenika!</a:t>
            </a:r>
          </a:p>
          <a:p>
            <a:pPr marL="0" indent="0">
              <a:buNone/>
            </a:pPr>
            <a:r>
              <a:rPr lang="bs-Latn-BA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Relevantne odredbe primjenjivih pozitivnih prava</a:t>
            </a:r>
          </a:p>
        </p:txBody>
      </p:sp>
    </p:spTree>
    <p:extLst>
      <p:ext uri="{BB962C8B-B14F-4D97-AF65-F5344CB8AC3E}">
        <p14:creationId xmlns:p14="http://schemas.microsoft.com/office/powerpoint/2010/main" val="1116177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</a:t>
            </a:r>
            <a:endParaRPr lang="bs-Latn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Pitanja?</a:t>
            </a:r>
            <a:endParaRPr lang="bs-Latn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9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Pojam imovine</a:t>
            </a: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s-Latn-BA" dirty="0" smtClean="0"/>
              <a:t>Imovina se sastoji od elemnata.</a:t>
            </a:r>
          </a:p>
          <a:p>
            <a:r>
              <a:rPr lang="bs-Latn-BA" dirty="0" smtClean="0"/>
              <a:t>Ti elementi su subjektivna prava subjekta prava.</a:t>
            </a:r>
          </a:p>
          <a:p>
            <a:r>
              <a:rPr lang="bs-Latn-BA" dirty="0" smtClean="0"/>
              <a:t>Element imovine može biti samo subjektivno pravo koje je predmet pravnog prometa, odnosno koje ima određenu monetarnu vrijednost – subjektivno imovinsko pravo, a po pravilu biti će građansko pravo. </a:t>
            </a:r>
          </a:p>
          <a:p>
            <a:r>
              <a:rPr lang="bs-Latn-BA" dirty="0" smtClean="0"/>
              <a:t>Dakle to su samo ona subjektivna prava kojima se vrijednost može izraziti u novcu.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5105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Subjektivna prava koja čine element imovine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 smtClean="0"/>
              <a:t>Subjektivna prava koja ulaze u imovinu su takva građanskopravna ovlaštenja koja predstavljaju i sami objekte građanskog prava, tako da su to:</a:t>
            </a:r>
          </a:p>
          <a:p>
            <a:r>
              <a:rPr lang="bs-Latn-BA" dirty="0" smtClean="0"/>
              <a:t>Subjektivna stvarna prava;</a:t>
            </a:r>
          </a:p>
          <a:p>
            <a:r>
              <a:rPr lang="bs-Latn-BA" dirty="0" smtClean="0"/>
              <a:t>Subjektivna obligaciona prava;</a:t>
            </a:r>
          </a:p>
          <a:p>
            <a:r>
              <a:rPr lang="bs-Latn-BA" dirty="0" smtClean="0"/>
              <a:t>Individualna subjektivna prava intelektualnog vlasništva;</a:t>
            </a:r>
          </a:p>
          <a:p>
            <a:r>
              <a:rPr lang="bs-Latn-BA" dirty="0" smtClean="0"/>
              <a:t>Subjektivna prava povodom ličnih nematerijalnih dobara, ali samo ona koja mogu biti predmetom pravnog prometa;</a:t>
            </a:r>
          </a:p>
          <a:p>
            <a:r>
              <a:rPr lang="bs-Latn-BA" dirty="0" smtClean="0"/>
              <a:t>Nasljedno pravo;</a:t>
            </a:r>
          </a:p>
          <a:p>
            <a:r>
              <a:rPr lang="bs-Latn-BA" dirty="0" smtClean="0"/>
              <a:t>Eventualno druga subjektivna imovinska ili monetarno iskaziva prvenstveno ali ne građanska prava.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03383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Subjektivna prava koja ne čine element imovine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 smtClean="0"/>
              <a:t>Ona subjektivna pa i građanska prava koja su vezana za ličnost, koja su neprenosiva  odnosno vezana za svog titulara, odnosno koja ne mogu biti predmetom pravnog prometa ne mogu biti i nisu elementi imovine kao takvi. </a:t>
            </a:r>
          </a:p>
          <a:p>
            <a:r>
              <a:rPr lang="bs-Latn-BA" dirty="0" smtClean="0"/>
              <a:t>Pravo na ime je takvo pravo</a:t>
            </a:r>
          </a:p>
          <a:p>
            <a:r>
              <a:rPr lang="bs-Latn-BA" dirty="0" smtClean="0"/>
              <a:t>Prava iz braka te roditeljska prava su takva</a:t>
            </a:r>
          </a:p>
          <a:p>
            <a:r>
              <a:rPr lang="bs-Latn-BA" dirty="0" smtClean="0"/>
              <a:t>Pravna stanja ne ulaze u imovinu.</a:t>
            </a:r>
          </a:p>
          <a:p>
            <a:r>
              <a:rPr lang="bs-Latn-BA" dirty="0" smtClean="0"/>
              <a:t>NB – u slučaju da dođe do povrede subjektivnog građanskog prava koje nije element imovine (na primjer časti) kojim se nanese šteta subjektivno pravo na naknadu štete ulazi i predstavlja element imovine i povodom tog prava.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5927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</TotalTime>
  <Words>2258</Words>
  <Application>Microsoft Office PowerPoint</Application>
  <PresentationFormat>On-screen Show (4:3)</PresentationFormat>
  <Paragraphs>204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Uvod u građansko pravo  Blok XIV – Imovina i derivativno sticanje prava te gubitak prava</vt:lpstr>
      <vt:lpstr>Pitanja za provjeru znanja</vt:lpstr>
      <vt:lpstr>Imovina</vt:lpstr>
      <vt:lpstr>Za potrebe građanskog prava apsolutno nam je nebitna imovina kao ekonomski ili kao knjigovodstveni pojam, samo nam je bitna imovina kao institut građanskog prava</vt:lpstr>
      <vt:lpstr>„možeš biti praznog džepa ali ipak imaš imovinu“</vt:lpstr>
      <vt:lpstr>Imovina je skup svih subjektivnih imovinskih prava određenog subjekta prava.</vt:lpstr>
      <vt:lpstr>Pojam imovine</vt:lpstr>
      <vt:lpstr>Subjektivna prava koja čine element imovine</vt:lpstr>
      <vt:lpstr>Subjektivna prava koja ne čine element imovine</vt:lpstr>
      <vt:lpstr>PowerPoint Presentation</vt:lpstr>
      <vt:lpstr>Imovinska masa je materijalna podloga imovine. </vt:lpstr>
      <vt:lpstr>Rečeno na drugi način</vt:lpstr>
      <vt:lpstr>Zašto obaveza nije element imovine</vt:lpstr>
      <vt:lpstr>Karakteristike imovine</vt:lpstr>
      <vt:lpstr>Karakteristike imovine</vt:lpstr>
      <vt:lpstr>Jedinstvenost imovine</vt:lpstr>
      <vt:lpstr>Identitet imovine</vt:lpstr>
      <vt:lpstr>Funkcije imovine</vt:lpstr>
      <vt:lpstr>Funkcije imovine</vt:lpstr>
      <vt:lpstr>U ranijem pravu dužnik je za preuzetu obavezu odgovarao povjeriocu svojom osobom, u današnjem pravu dužnik odgovara povjeriocu svojom imovinom (imovinska sankcija). </vt:lpstr>
      <vt:lpstr>Garantna funkcija imovine</vt:lpstr>
      <vt:lpstr>Olakšanje prometa</vt:lpstr>
      <vt:lpstr>Izvedeno ili derivativno sticanje subjektivnog građanskog prava</vt:lpstr>
      <vt:lpstr>Izvedeno ili derivativno sticanje subjektivnog građanskog prava</vt:lpstr>
      <vt:lpstr>Izvedno ili derivativno stjecanje prava</vt:lpstr>
      <vt:lpstr>Pravni prednik – lice iz čijeg prava se derivativno izvodi pravo – auctor - pravni sljednik – lice koje stiče subjektivno građansko pravo - sukcesor</vt:lpstr>
      <vt:lpstr>Nast.</vt:lpstr>
      <vt:lpstr>Elementi izvedenog sticanja subjektivnog prava</vt:lpstr>
      <vt:lpstr>Validno i kvalifikovano pravo prethodnika</vt:lpstr>
      <vt:lpstr>Nast.</vt:lpstr>
      <vt:lpstr>Poseban problem dokazivanja validnosti i kvalifikovanosti subjektivnog prava prethodnika – probatio diabolica</vt:lpstr>
      <vt:lpstr>Iustus titulus</vt:lpstr>
      <vt:lpstr>Nast.</vt:lpstr>
      <vt:lpstr>NB!: samo zato što postoji pravni osnov ne znači da je i stečeno subjektivno pravo!  Pravni posao je samo jedna od pravno relevantnih činjenica koje će dovesti do sticanja subjektivnog prava. </vt:lpstr>
      <vt:lpstr>Modus acquirendi</vt:lpstr>
      <vt:lpstr>Nast.</vt:lpstr>
      <vt:lpstr>Modus acquirendi – pokretne stvari</vt:lpstr>
      <vt:lpstr>Modus acquirendi - nekretnine</vt:lpstr>
      <vt:lpstr>Vrste derivativnog sticanja subjektivnog građanskog prava</vt:lpstr>
      <vt:lpstr>Translativno stjecanje subjektivnog građanskog prava</vt:lpstr>
      <vt:lpstr>Primjer prodaje automobila</vt:lpstr>
      <vt:lpstr>Sukcesija</vt:lpstr>
      <vt:lpstr>Konstitutivno sticanje prava</vt:lpstr>
      <vt:lpstr>Primjer – autorsko djelo</vt:lpstr>
      <vt:lpstr>GUBITAK PRAVA</vt:lpstr>
      <vt:lpstr>Gubitak prava je odvajanje subjektivnog građnskog prava od nositelja tog subjektivnog građanskog prava, konkretnog subjekta prava</vt:lpstr>
      <vt:lpstr>Vrste gubitka prava</vt:lpstr>
      <vt:lpstr>Relativan gubitak subjektivnog prava</vt:lpstr>
      <vt:lpstr>Apsolutan gubitak subjektivnog prava </vt:lpstr>
      <vt:lpstr>Subjektivno pravo se izgubiti na osnovu:</vt:lpstr>
      <vt:lpstr>Selektivni članovi zakona o obligacionim odnosima</vt:lpstr>
      <vt:lpstr>Čl. 10 ZOO-a</vt:lpstr>
      <vt:lpstr>ČL. 11 ZOO-a</vt:lpstr>
      <vt:lpstr>Čl. 12 ZOO-a</vt:lpstr>
      <vt:lpstr>Čl. 13 ZOO-a</vt:lpstr>
      <vt:lpstr>Čl. 15 ZOO-a</vt:lpstr>
      <vt:lpstr>Čl. 16 ZOO-a</vt:lpstr>
      <vt:lpstr>Čl. 17 ZOO-a</vt:lpstr>
      <vt:lpstr>Čl. 19 ZOO-a</vt:lpstr>
      <vt:lpstr>Čl. 21 ZOO-a</vt:lpstr>
      <vt:lpstr>Čl. 26 ZOO-a</vt:lpstr>
      <vt:lpstr>Pitanja za provjeru znanja</vt:lpstr>
      <vt:lpstr> Literatura pokrivena na predavanju: </vt:lpstr>
      <vt:lpstr>Hvala na pažnji!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doc. dr. Haris Hasić</dc:creator>
  <cp:lastModifiedBy>Haris Hasić</cp:lastModifiedBy>
  <cp:revision>206</cp:revision>
  <dcterms:created xsi:type="dcterms:W3CDTF">2017-03-02T12:00:53Z</dcterms:created>
  <dcterms:modified xsi:type="dcterms:W3CDTF">2019-01-12T23:04:10Z</dcterms:modified>
</cp:coreProperties>
</file>