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28.2.2019.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28.2.2019.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28.2.2019.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28.2.2019.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28.2.2019.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28.2.2019.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6E7A7-F4F4-4686-9A47-4FC37534E9CB}" type="datetimeFigureOut">
              <a:rPr lang="sr-Latn-CS" smtClean="0"/>
              <a:pPr/>
              <a:t>28.2.2019.</a:t>
            </a:fld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28.2.2019.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28.2.2019.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28.2.2019.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28.2.2019.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86E7A7-F4F4-4686-9A47-4FC37534E9CB}" type="datetimeFigureOut">
              <a:rPr lang="sr-Latn-CS" smtClean="0"/>
              <a:pPr/>
              <a:t>28.2.2019.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4291"/>
            <a:ext cx="8458200" cy="3657622"/>
          </a:xfrm>
        </p:spPr>
        <p:txBody>
          <a:bodyPr>
            <a:normAutofit/>
          </a:bodyPr>
          <a:lstStyle/>
          <a:p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PRIVREDNO PRAVNI SISTEM I POLITIKA</a:t>
            </a:r>
            <a:r>
              <a:rPr lang="hr-BA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Latn-BA" sz="1300" dirty="0" smtClean="0"/>
              <a:t>Kuka, Ermin (2018). </a:t>
            </a:r>
            <a:r>
              <a:rPr lang="bs-Latn-BA" sz="1300" b="1" i="1" dirty="0" smtClean="0"/>
              <a:t>JAVNE POLITIKE</a:t>
            </a:r>
            <a:r>
              <a:rPr lang="bs-Latn-BA" sz="1300" dirty="0" smtClean="0"/>
              <a:t>. Sarajevo: Štamparija Fojnica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bs-Latn-BA" sz="1300" dirty="0" smtClean="0"/>
              <a:t>Begić, Kasim (2000). </a:t>
            </a:r>
            <a:r>
              <a:rPr lang="bs-Latn-BA" sz="1300" b="1" i="1" dirty="0" smtClean="0"/>
              <a:t>EKONOMSKA POLITIKA.</a:t>
            </a:r>
            <a:r>
              <a:rPr lang="bs-Latn-BA" sz="1300" dirty="0" smtClean="0"/>
              <a:t> Sarajevo: Pravni fakultet Univerziteta u Sarajevu.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hr-HR" sz="1300" dirty="0" smtClean="0"/>
              <a:t>Kurtović, Halid &amp; Kadrija Hodžić (2011).</a:t>
            </a:r>
            <a:r>
              <a:rPr lang="hr-HR" sz="1300" b="1" i="1" dirty="0" smtClean="0"/>
              <a:t>PRIVREDNO PRAVNI SISTEM I POLITIKA.</a:t>
            </a:r>
            <a:r>
              <a:rPr lang="hr-HR" sz="1300" dirty="0" smtClean="0"/>
              <a:t> Zenica: </a:t>
            </a:r>
            <a:r>
              <a:rPr lang="bs-Latn-BA" sz="1300" dirty="0" smtClean="0"/>
              <a:t>Pravni fakultet Univerziteta u Zenici.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hr-HR" sz="1300" dirty="0" smtClean="0"/>
              <a:t>.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929066"/>
            <a:ext cx="8062912" cy="2643206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Faruk Jašarević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714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POLITIČKI SISTEM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hr-HR" sz="2000" b="1" cap="all" dirty="0" smtClean="0">
                <a:latin typeface="Arial" charset="0"/>
              </a:rPr>
              <a:t>POLITIČKI SISTEM obuhvata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sz="2000" b="1" cap="all" dirty="0" smtClean="0">
                <a:solidFill>
                  <a:schemeClr val="tx1"/>
                </a:solidFill>
                <a:latin typeface="Arial" charset="0"/>
              </a:rPr>
              <a:t>institucionalnu osnovu, odnosno različite institucije kao nosioce političke vlasti, uključujući način njihovog konstituiranja, organiziranja i djelOVanja, i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sz="2000" b="1" cap="all" dirty="0" smtClean="0">
                <a:solidFill>
                  <a:schemeClr val="tx1"/>
                </a:solidFill>
                <a:latin typeface="Arial" charset="0"/>
              </a:rPr>
              <a:t>društvene snage koje nose i stvaraju politiku, i u čije ime spomenute institucije i </a:t>
            </a:r>
            <a:r>
              <a:rPr lang="hr-HR" sz="2000" b="1" cap="all" dirty="0" smtClean="0">
                <a:solidFill>
                  <a:schemeClr val="tx1"/>
                </a:solidFill>
                <a:latin typeface="Arial" charset="0"/>
              </a:rPr>
              <a:t>vladaju</a:t>
            </a:r>
            <a:endParaRPr lang="en-US" sz="2000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n-US" sz="2000" b="1" cap="all" dirty="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hr-HR" sz="2000" b="1" cap="all" dirty="0" smtClean="0">
                <a:latin typeface="Arial" charset="0"/>
              </a:rPr>
              <a:t>SUŠTINA POLITIČKOG SISTEMA jeste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sz="2000" b="1" cap="all" dirty="0" smtClean="0">
                <a:solidFill>
                  <a:schemeClr val="tx1"/>
                </a:solidFill>
                <a:latin typeface="Arial" charset="0"/>
              </a:rPr>
              <a:t>borba političkih snaga u društvu da ovladaju ovim institucijama, tako da je i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sz="2000" b="1" cap="all" dirty="0" smtClean="0">
                <a:solidFill>
                  <a:schemeClr val="tx1"/>
                </a:solidFill>
                <a:latin typeface="Arial" charset="0"/>
              </a:rPr>
              <a:t>državna struktura, u pravilu, odraz društvenih snaga (političkih partija) u njihovoj težnji nad kontrolom institucija kao nosiTELJA vlasti</a:t>
            </a:r>
            <a:endParaRPr lang="en-US" sz="2000" b="1" cap="all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n-US" sz="1600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n-US" b="1" cap="all" dirty="0" smtClean="0">
              <a:solidFill>
                <a:schemeClr val="tx2"/>
              </a:solidFill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CILJEVI IZLAGANJA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buNone/>
            </a:pP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r>
              <a:rPr lang="hr-HR" b="1" dirty="0" smtClean="0">
                <a:latin typeface="Arial" charset="0"/>
              </a:rPr>
              <a:t>DEFINIRATI POJAM I DETERMINANTE EKONOMSKOG </a:t>
            </a:r>
            <a:r>
              <a:rPr lang="hr-HR" b="1" dirty="0" smtClean="0">
                <a:latin typeface="Arial" charset="0"/>
              </a:rPr>
              <a:t>RAZVOJA</a:t>
            </a:r>
            <a:endParaRPr lang="en-US" b="1" dirty="0" smtClean="0">
              <a:latin typeface="Arial" charset="0"/>
            </a:endParaRPr>
          </a:p>
          <a:p>
            <a:endParaRPr lang="hr-HR" b="1" dirty="0" smtClean="0">
              <a:latin typeface="Arial" charset="0"/>
            </a:endParaRPr>
          </a:p>
          <a:p>
            <a:r>
              <a:rPr lang="hr-HR" b="1" dirty="0" smtClean="0">
                <a:latin typeface="Arial" charset="0"/>
              </a:rPr>
              <a:t>ANALIZIRATI MEĐUOVISNOST EKONOMSKOG, POLITIČKOG I PRAVNOG SISTEMA I EKONOMSKOG RAZVOJA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POJAM EKONOMSKOG RAZVOJA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b="1" cap="all" dirty="0" smtClean="0">
                <a:latin typeface="Arial" charset="0"/>
              </a:rPr>
              <a:t>EKONOMSKI RAZVOJ podrazumijeva</a:t>
            </a:r>
          </a:p>
          <a:p>
            <a:pPr lvl="1"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raznovrsne aktivnosti pojedinaca i privrednih subjekata koje se poduzimaju u </a:t>
            </a: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društvu</a:t>
            </a:r>
            <a:endParaRPr lang="en-US" b="1" cap="all" dirty="0" smtClean="0">
              <a:solidFill>
                <a:schemeClr val="tx1"/>
              </a:solidFill>
              <a:latin typeface="Arial" charset="0"/>
            </a:endParaRPr>
          </a:p>
          <a:p>
            <a:pPr marL="0" indent="0">
              <a:defRPr/>
            </a:pPr>
            <a:r>
              <a:rPr lang="en-US" b="1" cap="all" dirty="0" smtClean="0">
                <a:latin typeface="Arial" charset="0"/>
              </a:rPr>
              <a:t>  </a:t>
            </a:r>
            <a:r>
              <a:rPr lang="hr-HR" b="1" cap="all" dirty="0" smtClean="0">
                <a:latin typeface="Arial" charset="0"/>
              </a:rPr>
              <a:t>a </a:t>
            </a:r>
            <a:r>
              <a:rPr lang="hr-HR" b="1" cap="all" dirty="0" smtClean="0">
                <a:latin typeface="Arial" charset="0"/>
              </a:rPr>
              <a:t>što za posljedicu ima</a:t>
            </a:r>
          </a:p>
          <a:p>
            <a:pPr lvl="1"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STVARANJE materijalnih i drugih vrijednosti kojima se zadovoljavaju mnogobrojne potrebe kako pojedinaca tako i društvene (državne) zajednice</a:t>
            </a:r>
            <a:endParaRPr lang="en-US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POJAM EKONOMSKOG RAZVOJA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latin typeface="Arial" charset="0"/>
              </a:rPr>
              <a:t>U OSNOVI EKONOMSKOG RAZVOJA JESTE</a:t>
            </a:r>
          </a:p>
          <a:p>
            <a:pPr lvl="1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PRIVREĐIVANJE, ODNOSNO PROIZVODNJA </a:t>
            </a: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MATERIJALNIH </a:t>
            </a: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I NEMATERIJALNIH </a:t>
            </a: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DOBARA</a:t>
            </a:r>
            <a:endParaRPr lang="en-US" b="1" dirty="0" smtClean="0">
              <a:solidFill>
                <a:schemeClr val="tx1"/>
              </a:solidFill>
              <a:latin typeface="Arial" charset="0"/>
            </a:endParaRPr>
          </a:p>
          <a:p>
            <a:pPr>
              <a:defRPr/>
            </a:pPr>
            <a:r>
              <a:rPr lang="hr-HR" b="1" cap="all" dirty="0" smtClean="0">
                <a:latin typeface="Arial" charset="0"/>
              </a:rPr>
              <a:t>a manifestira se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porastom ekonomskog bogatstva društva, odnosno njegovog naturalnog ili vrijednosnog uvećanja, i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inoviranjima u upravljanju razvojem</a:t>
            </a:r>
            <a:endParaRPr lang="en-US" b="1" cap="all" dirty="0" smtClean="0">
              <a:solidFill>
                <a:schemeClr val="tx1"/>
              </a:solidFill>
            </a:endParaRPr>
          </a:p>
          <a:p>
            <a:pPr lvl="1" algn="just">
              <a:buNone/>
            </a:pPr>
            <a:endParaRPr lang="en-US" b="1" dirty="0" smtClean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85802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ŠTO ZNAČI</a:t>
            </a:r>
            <a:br>
              <a:rPr lang="hr-HR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EKONOMSKI RAZVOJ?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2"/>
                </a:solidFill>
                <a:latin typeface="Arial" charset="0"/>
              </a:rPr>
              <a:t>strukturalne promjene u </a:t>
            </a:r>
            <a:r>
              <a:rPr lang="hr-HR" b="1" cap="all" dirty="0" smtClean="0">
                <a:solidFill>
                  <a:schemeClr val="tx2"/>
                </a:solidFill>
                <a:latin typeface="Arial" charset="0"/>
              </a:rPr>
              <a:t>privredi</a:t>
            </a:r>
            <a:endParaRPr lang="en-US" b="1" cap="all" dirty="0" smtClean="0">
              <a:solidFill>
                <a:schemeClr val="tx2"/>
              </a:solidFill>
              <a:latin typeface="Arial" charset="0"/>
            </a:endParaRPr>
          </a:p>
          <a:p>
            <a:pPr lvl="1">
              <a:buFont typeface="Wingdings" pitchFamily="2" charset="2"/>
              <a:buChar char="Ø"/>
              <a:defRPr/>
            </a:pPr>
            <a:endParaRPr lang="hr-HR" b="1" cap="all" dirty="0" smtClean="0">
              <a:solidFill>
                <a:schemeClr val="tx2"/>
              </a:solidFill>
              <a:latin typeface="Arial" charset="0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2"/>
                </a:solidFill>
                <a:latin typeface="Arial" charset="0"/>
              </a:rPr>
              <a:t>redefiniranje društvene aktivnosti u organiziranju i usmjeravanju privrednih </a:t>
            </a:r>
            <a:r>
              <a:rPr lang="hr-HR" b="1" cap="all" dirty="0" smtClean="0">
                <a:solidFill>
                  <a:schemeClr val="tx2"/>
                </a:solidFill>
                <a:latin typeface="Arial" charset="0"/>
              </a:rPr>
              <a:t>tokova</a:t>
            </a:r>
            <a:endParaRPr lang="en-US" b="1" cap="all" dirty="0" smtClean="0">
              <a:solidFill>
                <a:schemeClr val="tx2"/>
              </a:solidFill>
              <a:latin typeface="Arial" charset="0"/>
            </a:endParaRPr>
          </a:p>
          <a:p>
            <a:pPr lvl="1">
              <a:buFont typeface="Wingdings" pitchFamily="2" charset="2"/>
              <a:buChar char="Ø"/>
              <a:defRPr/>
            </a:pPr>
            <a:endParaRPr lang="hr-HR" b="1" cap="all" dirty="0" smtClean="0">
              <a:latin typeface="Arial" charset="0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2"/>
                </a:solidFill>
                <a:latin typeface="Arial" charset="0"/>
              </a:rPr>
              <a:t>promjene u načinu funkcioniranja  pojedinih  momenata i segmenata društvene </a:t>
            </a:r>
            <a:r>
              <a:rPr lang="hr-HR" b="1" cap="all" dirty="0" smtClean="0">
                <a:solidFill>
                  <a:schemeClr val="tx2"/>
                </a:solidFill>
                <a:latin typeface="Arial" charset="0"/>
              </a:rPr>
              <a:t>reprodukcije</a:t>
            </a:r>
            <a:endParaRPr lang="en-US" b="1" cap="all" dirty="0" smtClean="0">
              <a:solidFill>
                <a:schemeClr val="tx2"/>
              </a:solidFill>
              <a:latin typeface="Arial" charset="0"/>
            </a:endParaRPr>
          </a:p>
          <a:p>
            <a:pPr lvl="1">
              <a:buFont typeface="Wingdings" pitchFamily="2" charset="2"/>
              <a:buChar char="Ø"/>
              <a:defRPr/>
            </a:pPr>
            <a:endParaRPr lang="en-US" b="1" cap="all" dirty="0" smtClean="0">
              <a:solidFill>
                <a:schemeClr val="tx2"/>
              </a:solidFill>
              <a:latin typeface="Arial" charset="0"/>
            </a:endParaRPr>
          </a:p>
          <a:p>
            <a:pPr lvl="1" algn="ctr">
              <a:buNone/>
              <a:defRPr/>
            </a:pPr>
            <a:r>
              <a:rPr lang="hr-HR" sz="1300" b="1" cap="all" dirty="0" smtClean="0">
                <a:solidFill>
                  <a:schemeClr val="tx1"/>
                </a:solidFill>
                <a:latin typeface="Arial" charset="0"/>
              </a:rPr>
              <a:t>DINAMIKA RASTA BRUTO DOMAĆEG PROIZVODA (BDP/GDp) se u pravilu smatra najmjerodavnijim sintetičkim pokazateljem kojim se obuhvataju gotovo svi relevantni aspekti ekonomskog razvoja</a:t>
            </a:r>
            <a:endParaRPr lang="en-US" sz="13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FAKTORI RAZVOJA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hr-HR" b="1" cap="all" dirty="0" smtClean="0">
                <a:latin typeface="Arial" charset="0"/>
              </a:rPr>
              <a:t>FAKTORI EKONOMSKOG RAZVOJA, odnosno, proizvodni faktori, su: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hr-HR" sz="2800" b="1" cap="all" dirty="0" smtClean="0">
                <a:solidFill>
                  <a:schemeClr val="tx1"/>
                </a:solidFill>
                <a:latin typeface="Arial" charset="0"/>
              </a:rPr>
              <a:t>STANOVNIŠTVO, odnosno ljudski </a:t>
            </a:r>
            <a:r>
              <a:rPr lang="hr-HR" sz="2800" b="1" cap="all" dirty="0" smtClean="0">
                <a:solidFill>
                  <a:schemeClr val="tx1"/>
                </a:solidFill>
                <a:latin typeface="Arial" charset="0"/>
              </a:rPr>
              <a:t>faktor</a:t>
            </a:r>
            <a:endParaRPr lang="en-US" sz="2800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hr-HR" sz="2800" b="1" cap="all" dirty="0" smtClean="0">
                <a:solidFill>
                  <a:schemeClr val="tx1"/>
                </a:solidFill>
                <a:latin typeface="Arial" charset="0"/>
              </a:rPr>
              <a:t>PRIRODNA BOGATSTVA (predmeti rada), i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hr-HR" sz="2800" b="1" cap="all" dirty="0" smtClean="0">
                <a:solidFill>
                  <a:schemeClr val="tx1"/>
                </a:solidFill>
                <a:latin typeface="Arial" charset="0"/>
              </a:rPr>
              <a:t>PROIZVEDENA BOGATSTVA, odnosno njihov najznačajniji dio koji se odnosi na osnovne proizvodne fondove (sredstva rada)</a:t>
            </a:r>
            <a:endParaRPr lang="bs-Latn-BA" sz="2800" dirty="0" smtClean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Ø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OPĆE DETERMINANTE</a:t>
            </a:r>
            <a:br>
              <a:rPr lang="hr-HR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EKONOMSKOG RAZVOJA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cap="all" dirty="0" smtClean="0">
                <a:latin typeface="Arial" charset="0"/>
              </a:rPr>
              <a:t>u znatnoj mjeri utječu na stepen efikasnog korištenja postojećih resursa u zemlji, odnosno ekonomski </a:t>
            </a:r>
            <a:r>
              <a:rPr lang="hr-HR" b="1" cap="all" dirty="0" smtClean="0">
                <a:latin typeface="Arial" charset="0"/>
              </a:rPr>
              <a:t>rast</a:t>
            </a:r>
            <a:endParaRPr lang="en-US" b="1" cap="all" dirty="0" smtClean="0">
              <a:latin typeface="Arial" charset="0"/>
            </a:endParaRP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ustavnopravno ustrojstvo države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politički režim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obrazovanje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znanost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socijalna </a:t>
            </a: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zaštita</a:t>
            </a:r>
            <a:endParaRPr lang="en-US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lnSpc>
                <a:spcPct val="90000"/>
              </a:lnSpc>
              <a:buNone/>
              <a:defRPr/>
            </a:pPr>
            <a:endParaRPr lang="en-US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lnSpc>
                <a:spcPct val="90000"/>
              </a:lnSpc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faze </a:t>
            </a: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razvoja</a:t>
            </a:r>
            <a:endParaRPr lang="hr-HR" cap="all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stabilni i uravnoteženi rast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i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ciklični tokovi razvoja</a:t>
            </a:r>
            <a:endParaRPr lang="en-US" b="1" cap="all" dirty="0" smtClean="0">
              <a:solidFill>
                <a:schemeClr val="tx1"/>
              </a:solidFill>
            </a:endParaRPr>
          </a:p>
          <a:p>
            <a:pPr lvl="1" algn="just">
              <a:lnSpc>
                <a:spcPct val="80000"/>
              </a:lnSpc>
              <a:buNone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EKONOMSKI SISTEM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hr-HR" b="1" dirty="0" smtClean="0">
                <a:latin typeface="Arial" charset="0"/>
              </a:rPr>
              <a:t>EKONOMSKI SISTEM, KAO NAJŠIRI IZRAZ PRIVREĐIVANJA, OBUHVATA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PROIZVODNJU KAO JEDINSTVO MATERIJALNO - PROIZVODNIH PROCESA I ODNOSA, U VEZI S TIM,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UKUPNOST DRUŠTVENIH ODNOSA, INSTITUCIJA I METODA ORGANIZIRANJA I USMJERAVANJA TOKOVA REPRODUKCIJE</a:t>
            </a:r>
            <a:endParaRPr lang="hr-HR" sz="2400" b="1" dirty="0" smtClean="0">
              <a:solidFill>
                <a:schemeClr val="tx1"/>
              </a:solidFill>
              <a:latin typeface="Arial" charset="0"/>
            </a:endParaRPr>
          </a:p>
          <a:p>
            <a:pPr marL="400050" lvl="2" indent="0" algn="just">
              <a:buSzPct val="60000"/>
              <a:buFont typeface="Wingdings" pitchFamily="2" charset="2"/>
              <a:buNone/>
              <a:defRPr/>
            </a:pPr>
            <a:r>
              <a:rPr lang="hr-HR" sz="2800" b="1" cap="all" dirty="0" smtClean="0">
                <a:solidFill>
                  <a:srgbClr val="FF0000"/>
                </a:solidFill>
                <a:latin typeface="Arial" charset="0"/>
              </a:rPr>
              <a:t>...</a:t>
            </a:r>
          </a:p>
          <a:p>
            <a:pPr marL="857250" lvl="2" indent="-457200">
              <a:buSzPct val="60000"/>
              <a:buFont typeface="Wingdings" pitchFamily="2" charset="2"/>
              <a:buChar char="Ø"/>
              <a:defRPr/>
            </a:pPr>
            <a:r>
              <a:rPr lang="hr-HR" sz="2800" b="1" cap="all" dirty="0" smtClean="0">
                <a:solidFill>
                  <a:schemeClr val="tx1"/>
                </a:solidFill>
                <a:latin typeface="Arial" charset="0"/>
              </a:rPr>
              <a:t>ekonomski sistem, kao dio šireg društvenog sistema ima najviše neposrednih veza sa ostalim sistemima</a:t>
            </a:r>
            <a:endParaRPr lang="en-US" sz="2800" b="1" cap="all" dirty="0" smtClean="0">
              <a:solidFill>
                <a:schemeClr val="tx1"/>
              </a:solidFill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ELEMENTI SISTEMA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cap="all" dirty="0" smtClean="0">
                <a:latin typeface="Arial" charset="0"/>
              </a:rPr>
              <a:t>RASPODJELA EKONOMSKE </a:t>
            </a:r>
            <a:r>
              <a:rPr lang="hr-HR" b="1" cap="all" dirty="0" smtClean="0">
                <a:latin typeface="Arial" charset="0"/>
              </a:rPr>
              <a:t>MOĆI</a:t>
            </a:r>
            <a:endParaRPr lang="en-US" b="1" cap="all" dirty="0" smtClean="0">
              <a:latin typeface="Arial" charset="0"/>
            </a:endParaRPr>
          </a:p>
          <a:p>
            <a:r>
              <a:rPr lang="hr-HR" b="1" cap="all" dirty="0" smtClean="0">
                <a:latin typeface="Arial" charset="0"/>
              </a:rPr>
              <a:t>STRUKTURA DISTRIBUCIJE DRUŠTVENE </a:t>
            </a:r>
            <a:r>
              <a:rPr lang="hr-HR" b="1" cap="all" dirty="0" smtClean="0">
                <a:latin typeface="Arial" charset="0"/>
              </a:rPr>
              <a:t>MOĆI</a:t>
            </a:r>
            <a:endParaRPr lang="en-US" b="1" cap="all" dirty="0" smtClean="0">
              <a:latin typeface="Arial" charset="0"/>
            </a:endParaRPr>
          </a:p>
          <a:p>
            <a:r>
              <a:rPr lang="hr-HR" b="1" dirty="0" smtClean="0">
                <a:latin typeface="Arial" charset="0"/>
              </a:rPr>
              <a:t>EKONOMSKA I SOCIJALNA SIGURNOST </a:t>
            </a:r>
            <a:r>
              <a:rPr lang="hr-HR" b="1" dirty="0" smtClean="0">
                <a:latin typeface="Arial" charset="0"/>
              </a:rPr>
              <a:t>RADNIKA </a:t>
            </a:r>
            <a:r>
              <a:rPr lang="hr-HR" b="1" dirty="0" smtClean="0">
                <a:latin typeface="Arial" charset="0"/>
              </a:rPr>
              <a:t>I GRAĐANA (RADNI ODNOSI</a:t>
            </a:r>
            <a:r>
              <a:rPr lang="hr-HR" b="1" dirty="0" smtClean="0">
                <a:latin typeface="Arial" charset="0"/>
              </a:rPr>
              <a:t>)</a:t>
            </a:r>
            <a:endParaRPr lang="en-US" b="1" dirty="0" smtClean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hr-HR" b="1" cap="all" dirty="0" smtClean="0">
                <a:latin typeface="Arial" charset="0"/>
              </a:rPr>
              <a:t>STEPEN ODGOVORNOSTI je znatno prisutniji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u sistemu “ustrojstva rada”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	u odnosu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na sistem “ugovora o radu”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109</TotalTime>
  <Words>412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PRAVNI FAKULTET  PRIVREDNO PRAVNI SISTEM I POLITIKA Kuka, Ermin (2018). JAVNE POLITIKE. Sarajevo: Štamparija Fojnica Begić, Kasim (2000). EKONOMSKA POLITIKA. Sarajevo: Pravni fakultet Univerziteta u Sarajevu. Kurtović, Halid &amp; Kadrija Hodžić (2011).PRIVREDNO PRAVNI SISTEM I POLITIKA. Zenica: Pravni fakultet Univerziteta u Zenici. . </vt:lpstr>
      <vt:lpstr>VJEŽBE 1</vt:lpstr>
      <vt:lpstr>POJAM EKONOMSKOG RAZVOJA</vt:lpstr>
      <vt:lpstr>POJAM EKONOMSKOG RAZVOJA</vt:lpstr>
      <vt:lpstr>ŠTO ZNAČI EKONOMSKI RAZVOJ?</vt:lpstr>
      <vt:lpstr>FAKTORI RAZVOJA</vt:lpstr>
      <vt:lpstr>OPĆE DETERMINANTE EKONOMSKOG RAZVOJA</vt:lpstr>
      <vt:lpstr>EKONOMSKI SISTEM</vt:lpstr>
      <vt:lpstr>ELEMENTI SISTEMA</vt:lpstr>
      <vt:lpstr>POLITIČKI SISTEM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18</cp:revision>
  <dcterms:created xsi:type="dcterms:W3CDTF">2018-10-08T16:50:54Z</dcterms:created>
  <dcterms:modified xsi:type="dcterms:W3CDTF">2019-02-28T17:25:14Z</dcterms:modified>
</cp:coreProperties>
</file>