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70" r:id="rId11"/>
    <p:sldId id="271" r:id="rId12"/>
    <p:sldId id="272" r:id="rId13"/>
    <p:sldId id="273" r:id="rId14"/>
    <p:sldId id="274" r:id="rId15"/>
    <p:sldId id="275" r:id="rId16"/>
    <p:sldId id="278" r:id="rId17"/>
    <p:sldId id="279" r:id="rId18"/>
    <p:sldId id="280" r:id="rId19"/>
    <p:sldId id="281" r:id="rId20"/>
    <p:sldId id="292" r:id="rId21"/>
    <p:sldId id="282" r:id="rId22"/>
    <p:sldId id="283" r:id="rId23"/>
    <p:sldId id="284" r:id="rId24"/>
    <p:sldId id="293" r:id="rId25"/>
    <p:sldId id="285" r:id="rId26"/>
    <p:sldId id="286" r:id="rId27"/>
    <p:sldId id="287" r:id="rId28"/>
    <p:sldId id="289" r:id="rId29"/>
    <p:sldId id="291" r:id="rId30"/>
    <p:sldId id="296" r:id="rId31"/>
    <p:sldId id="298" r:id="rId32"/>
    <p:sldId id="299" r:id="rId33"/>
    <p:sldId id="300" r:id="rId34"/>
    <p:sldId id="301" r:id="rId35"/>
    <p:sldId id="30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E48AA-D41D-43F2-8619-A9B05B3B06F3}" type="datetimeFigureOut">
              <a:rPr lang="hr-HR" smtClean="0"/>
              <a:pPr/>
              <a:t>5.10.2019.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AFA1D-47D0-4BC3-8DB2-4AC5848C34E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35481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008716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10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583547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59542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12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36702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13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3624509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14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0756509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15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569232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16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7416618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17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9514504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18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1511302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19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431868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4111221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20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1020812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5255343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22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2661640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23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0602370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24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437660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25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6401905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26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6812165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27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1116486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28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0563025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29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89234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5744455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30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0956879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31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78345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32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1911912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33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7090118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34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06451106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35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327084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327524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607161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772731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540928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304081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FA1D-47D0-4BC3-8DB2-4AC5848C34E7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468898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F241F3-7B1A-4E80-A9DF-FCF2BD9D7F83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F241F3-7B1A-4E80-A9DF-FCF2BD9D7F83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41F3-7B1A-4E80-A9DF-FCF2BD9D7F83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F241F3-7B1A-4E80-A9DF-FCF2BD9D7F83}" type="datetimeFigureOut">
              <a:rPr lang="en-US" smtClean="0"/>
              <a:pPr/>
              <a:t>10/5/2019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8A6961-BC91-4F72-888E-85B8F11AE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halil.kalac25@gmai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aris.kozlo@pfk.edu.ba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1"/>
            <a:ext cx="8458200" cy="1523999"/>
          </a:xfrm>
        </p:spPr>
        <p:txBody>
          <a:bodyPr>
            <a:normAutofit/>
          </a:bodyPr>
          <a:lstStyle/>
          <a:p>
            <a:pPr algn="ctr"/>
            <a:r>
              <a:rPr lang="hr-H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FINANSIJE I FINANSIJSKO PRAVO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 Jahić Mehmed, izdanje Sarajevo 2004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8458200" cy="2743200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NAUKA O FINANSIJAMA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Nauka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kompleksna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nauka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sebi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uključuje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grana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discipline: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agregat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ekonomskih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socijalnih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političkih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pravnih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elemenata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zahtijeva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saradnju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ekonomista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pravnika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sociologa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složenosti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fenomena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jasno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nauka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u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celini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upoznati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Stoga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se bar tri discipline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bave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finansijskim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pojavama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nauka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Šta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zadatak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nauke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Zadatak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nauke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jeste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sistematski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teorijskim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istraživanjima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utvrdi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stalne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odnose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uzroka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posledica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odnose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fenomena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njihovu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vezu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njihovoj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stvarnoj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materijalnoj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povezanosti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NAUKA O FINANSIJAMA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izučava</a:t>
            </a:r>
            <a:r>
              <a:rPr lang="en-US" dirty="0" smtClean="0"/>
              <a:t> </a:t>
            </a:r>
            <a:r>
              <a:rPr lang="en-US" dirty="0" err="1" smtClean="0"/>
              <a:t>prirodu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: </a:t>
            </a:r>
            <a:r>
              <a:rPr lang="en-US" dirty="0" err="1" smtClean="0"/>
              <a:t>ispituje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 </a:t>
            </a:r>
            <a:r>
              <a:rPr lang="en-US" dirty="0" err="1" smtClean="0"/>
              <a:t>vrši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proizvodnju</a:t>
            </a:r>
            <a:r>
              <a:rPr lang="en-US" dirty="0" smtClean="0"/>
              <a:t>, </a:t>
            </a:r>
            <a:r>
              <a:rPr lang="en-US" dirty="0" err="1" smtClean="0"/>
              <a:t>promet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potrošnju</a:t>
            </a:r>
            <a:r>
              <a:rPr lang="en-US" dirty="0" smtClean="0"/>
              <a:t> </a:t>
            </a:r>
            <a:r>
              <a:rPr lang="en-US" dirty="0" err="1" smtClean="0"/>
              <a:t>dobara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cijene</a:t>
            </a:r>
            <a:r>
              <a:rPr lang="en-US" dirty="0" smtClean="0"/>
              <a:t>, </a:t>
            </a:r>
            <a:r>
              <a:rPr lang="en-US" dirty="0" err="1" smtClean="0"/>
              <a:t>štednju</a:t>
            </a:r>
            <a:r>
              <a:rPr lang="en-US" dirty="0" smtClean="0"/>
              <a:t>, </a:t>
            </a:r>
            <a:r>
              <a:rPr lang="en-US" dirty="0" err="1" smtClean="0"/>
              <a:t>itd</a:t>
            </a:r>
            <a:r>
              <a:rPr lang="en-US" dirty="0" smtClean="0"/>
              <a:t>; </a:t>
            </a:r>
            <a:r>
              <a:rPr lang="en-US" dirty="0" err="1" smtClean="0"/>
              <a:t>analizira</a:t>
            </a:r>
            <a:r>
              <a:rPr lang="en-US" dirty="0" smtClean="0"/>
              <a:t> </a:t>
            </a:r>
            <a:r>
              <a:rPr lang="en-US" dirty="0" err="1" smtClean="0"/>
              <a:t>efekte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pojedinih</a:t>
            </a:r>
            <a:r>
              <a:rPr lang="en-US" dirty="0" smtClean="0"/>
              <a:t> </a:t>
            </a:r>
            <a:r>
              <a:rPr lang="en-US" dirty="0" err="1" smtClean="0"/>
              <a:t>poreza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privredu</a:t>
            </a:r>
            <a:r>
              <a:rPr lang="en-US" dirty="0" smtClean="0"/>
              <a:t> (</a:t>
            </a:r>
            <a:r>
              <a:rPr lang="en-US" dirty="0" err="1" smtClean="0"/>
              <a:t>prevaljivanje</a:t>
            </a:r>
            <a:r>
              <a:rPr lang="en-US" dirty="0" smtClean="0"/>
              <a:t>); </a:t>
            </a:r>
            <a:r>
              <a:rPr lang="en-US" dirty="0" err="1" smtClean="0"/>
              <a:t>posledice</a:t>
            </a:r>
            <a:r>
              <a:rPr lang="en-US" dirty="0" smtClean="0"/>
              <a:t> </a:t>
            </a:r>
            <a:r>
              <a:rPr lang="en-US" dirty="0" err="1" smtClean="0"/>
              <a:t>pojedinih</a:t>
            </a:r>
            <a:r>
              <a:rPr lang="en-US" dirty="0" smtClean="0"/>
              <a:t> </a:t>
            </a:r>
            <a:r>
              <a:rPr lang="en-US" dirty="0" err="1" smtClean="0"/>
              <a:t>tipova</a:t>
            </a:r>
            <a:r>
              <a:rPr lang="en-US" dirty="0" smtClean="0"/>
              <a:t> </a:t>
            </a:r>
            <a:r>
              <a:rPr lang="en-US" dirty="0" err="1" smtClean="0"/>
              <a:t>državnih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zajmova</a:t>
            </a:r>
            <a:r>
              <a:rPr lang="en-US" dirty="0" smtClean="0"/>
              <a:t> u </a:t>
            </a:r>
            <a:r>
              <a:rPr lang="en-US" dirty="0" err="1" smtClean="0"/>
              <a:t>ekonomskoj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socijalnoj</a:t>
            </a:r>
            <a:r>
              <a:rPr lang="en-US" dirty="0" smtClean="0"/>
              <a:t> </a:t>
            </a:r>
            <a:r>
              <a:rPr lang="en-US" dirty="0" err="1" smtClean="0"/>
              <a:t>strukturi</a:t>
            </a:r>
            <a:r>
              <a:rPr lang="en-US" dirty="0" smtClean="0"/>
              <a:t> </a:t>
            </a:r>
            <a:r>
              <a:rPr lang="en-US" dirty="0" err="1" smtClean="0"/>
              <a:t>zemlje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 </a:t>
            </a:r>
            <a:r>
              <a:rPr lang="en-US" dirty="0" err="1" smtClean="0"/>
              <a:t>novije</a:t>
            </a:r>
            <a:r>
              <a:rPr lang="en-US" dirty="0" smtClean="0"/>
              <a:t> </a:t>
            </a:r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izražena</a:t>
            </a:r>
            <a:r>
              <a:rPr lang="en-US" dirty="0" smtClean="0"/>
              <a:t> </a:t>
            </a:r>
            <a:r>
              <a:rPr lang="en-US" dirty="0" err="1" smtClean="0"/>
              <a:t>tendencija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posebnim</a:t>
            </a:r>
            <a:r>
              <a:rPr lang="en-US" dirty="0" smtClean="0"/>
              <a:t> </a:t>
            </a:r>
            <a:r>
              <a:rPr lang="en-US" dirty="0" err="1" smtClean="0"/>
              <a:t>izučavanjem</a:t>
            </a:r>
            <a:r>
              <a:rPr lang="en-US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Ekonomije</a:t>
            </a:r>
            <a:r>
              <a:rPr lang="en-US" dirty="0" smtClean="0"/>
              <a:t> .</a:t>
            </a:r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 smtClean="0"/>
              <a:t>ekonomija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razliku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nauke</a:t>
            </a:r>
            <a:r>
              <a:rPr lang="en-US" dirty="0" smtClean="0"/>
              <a:t> o </a:t>
            </a:r>
            <a:r>
              <a:rPr lang="en-US" dirty="0" err="1" smtClean="0"/>
              <a:t>finansijama</a:t>
            </a:r>
            <a:r>
              <a:rPr lang="en-US" dirty="0" smtClean="0"/>
              <a:t>, </a:t>
            </a:r>
            <a:r>
              <a:rPr lang="en-US" dirty="0" err="1" smtClean="0"/>
              <a:t>zanemaruje</a:t>
            </a:r>
            <a:r>
              <a:rPr lang="en-US" dirty="0" smtClean="0"/>
              <a:t> </a:t>
            </a:r>
            <a:r>
              <a:rPr lang="en-US" dirty="0" err="1" smtClean="0"/>
              <a:t>političku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err="1" smtClean="0"/>
              <a:t>socijalnu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pravnu</a:t>
            </a:r>
            <a:r>
              <a:rPr lang="en-US" dirty="0" smtClean="0"/>
              <a:t> </a:t>
            </a:r>
            <a:r>
              <a:rPr lang="en-US" dirty="0" err="1" smtClean="0"/>
              <a:t>stranu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pojava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usmeri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izučavanje</a:t>
            </a:r>
            <a:r>
              <a:rPr lang="en-US" dirty="0" smtClean="0"/>
              <a:t> </a:t>
            </a:r>
            <a:r>
              <a:rPr lang="en-US" dirty="0" err="1" smtClean="0"/>
              <a:t>ekonomskog</a:t>
            </a:r>
            <a:r>
              <a:rPr lang="en-US" dirty="0" smtClean="0"/>
              <a:t> </a:t>
            </a:r>
            <a:r>
              <a:rPr lang="en-US" dirty="0" err="1" smtClean="0"/>
              <a:t>aspekta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 smtClean="0"/>
              <a:t>ekonomija</a:t>
            </a:r>
            <a:r>
              <a:rPr lang="en-US" dirty="0" smtClean="0"/>
              <a:t>, </a:t>
            </a:r>
            <a:r>
              <a:rPr lang="en-US" dirty="0" err="1" smtClean="0"/>
              <a:t>dakle</a:t>
            </a:r>
            <a:r>
              <a:rPr lang="en-US" dirty="0" smtClean="0"/>
              <a:t>, </a:t>
            </a:r>
            <a:r>
              <a:rPr lang="en-US" dirty="0" err="1" smtClean="0"/>
              <a:t>izučava</a:t>
            </a:r>
            <a:r>
              <a:rPr lang="en-US" dirty="0" smtClean="0"/>
              <a:t> </a:t>
            </a:r>
            <a:r>
              <a:rPr lang="en-US" dirty="0" err="1" smtClean="0"/>
              <a:t>ekonomski</a:t>
            </a:r>
            <a:r>
              <a:rPr lang="en-US" dirty="0" smtClean="0"/>
              <a:t> </a:t>
            </a:r>
            <a:r>
              <a:rPr lang="en-US" dirty="0" err="1" smtClean="0"/>
              <a:t>aspekt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, </a:t>
            </a:r>
            <a:r>
              <a:rPr lang="en-US" dirty="0" err="1" smtClean="0"/>
              <a:t>ispitujući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teorijske</a:t>
            </a:r>
            <a:r>
              <a:rPr lang="en-US" dirty="0" smtClean="0"/>
              <a:t> </a:t>
            </a:r>
            <a:r>
              <a:rPr lang="en-US" dirty="0" err="1" smtClean="0"/>
              <a:t>konstante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analize</a:t>
            </a:r>
            <a:r>
              <a:rPr lang="en-US" dirty="0" smtClean="0"/>
              <a:t>,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raspodjelu</a:t>
            </a:r>
            <a:r>
              <a:rPr lang="en-US" dirty="0" smtClean="0"/>
              <a:t> </a:t>
            </a:r>
            <a:r>
              <a:rPr lang="en-US" dirty="0" err="1" smtClean="0"/>
              <a:t>poreskog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tereta</a:t>
            </a:r>
            <a:r>
              <a:rPr lang="en-US" dirty="0" smtClean="0"/>
              <a:t>,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promjena</a:t>
            </a:r>
            <a:r>
              <a:rPr lang="en-US" dirty="0" smtClean="0"/>
              <a:t> </a:t>
            </a:r>
            <a:r>
              <a:rPr lang="en-US" dirty="0" err="1" smtClean="0"/>
              <a:t>nastalih</a:t>
            </a:r>
            <a:r>
              <a:rPr lang="en-US" dirty="0" smtClean="0"/>
              <a:t> u </a:t>
            </a:r>
            <a:r>
              <a:rPr lang="en-US" dirty="0" err="1" smtClean="0"/>
              <a:t>ravnoteži</a:t>
            </a:r>
            <a:r>
              <a:rPr lang="en-US" dirty="0" smtClean="0"/>
              <a:t>, </a:t>
            </a:r>
            <a:r>
              <a:rPr lang="en-US" dirty="0" err="1" smtClean="0"/>
              <a:t>pojedinačnoj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opštoj</a:t>
            </a:r>
            <a:r>
              <a:rPr lang="en-US" dirty="0" smtClean="0"/>
              <a:t>, </a:t>
            </a:r>
            <a:r>
              <a:rPr lang="en-US" dirty="0" err="1" smtClean="0"/>
              <a:t>prouzrokovanim</a:t>
            </a:r>
            <a:r>
              <a:rPr lang="en-US" dirty="0" smtClean="0"/>
              <a:t> </a:t>
            </a:r>
            <a:r>
              <a:rPr lang="en-US" dirty="0" err="1" smtClean="0"/>
              <a:t>usred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oduživanja</a:t>
            </a:r>
            <a:r>
              <a:rPr lang="en-US" dirty="0" smtClean="0"/>
              <a:t> (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naknadom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naknade</a:t>
            </a:r>
            <a:r>
              <a:rPr lang="en-US" dirty="0" smtClean="0"/>
              <a:t>)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;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studira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rashode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užih</a:t>
            </a:r>
            <a:r>
              <a:rPr lang="en-US" dirty="0" smtClean="0"/>
              <a:t> </a:t>
            </a:r>
            <a:r>
              <a:rPr lang="en-US" dirty="0" err="1" smtClean="0"/>
              <a:t>kolektiviteta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efekte</a:t>
            </a:r>
            <a:r>
              <a:rPr lang="en-US" dirty="0" smtClean="0"/>
              <a:t> </a:t>
            </a:r>
            <a:r>
              <a:rPr lang="en-US" dirty="0" err="1" smtClean="0"/>
              <a:t>poreske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ukupan</a:t>
            </a:r>
            <a:r>
              <a:rPr lang="en-US" dirty="0" smtClean="0"/>
              <a:t> </a:t>
            </a:r>
            <a:r>
              <a:rPr lang="en-US" dirty="0" err="1" smtClean="0"/>
              <a:t>dohodak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potrošnju</a:t>
            </a:r>
            <a:r>
              <a:rPr lang="en-US" dirty="0" smtClean="0"/>
              <a:t>, </a:t>
            </a:r>
            <a:r>
              <a:rPr lang="en-US" dirty="0" err="1" smtClean="0"/>
              <a:t>itd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FINANSIJSKA POLITIKA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bar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strogom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riječi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vještina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rezultate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došla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ukazuje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puteve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postizanju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obeležila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Dakle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operativni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spekulativni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tumači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sprovodi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došla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zaključka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izvesni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terete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slojeve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takvim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političar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prilikom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izbora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upotrebiti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vrste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ispraviti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dotadašnje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visoko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oporezivanje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FINANSIJSKO PRAVO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je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pravnog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određene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reguliše</a:t>
            </a:r>
            <a:r>
              <a:rPr lang="en-US" dirty="0" smtClean="0"/>
              <a:t>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nastaju</a:t>
            </a:r>
            <a:r>
              <a:rPr lang="en-US" dirty="0" smtClean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 smtClean="0"/>
              <a:t>aktivnošću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, </a:t>
            </a:r>
            <a:r>
              <a:rPr lang="en-US" dirty="0" err="1" smtClean="0"/>
              <a:t>jedinica</a:t>
            </a:r>
            <a:r>
              <a:rPr lang="en-US" dirty="0" smtClean="0"/>
              <a:t> </a:t>
            </a:r>
            <a:r>
              <a:rPr lang="en-US" dirty="0" err="1" smtClean="0"/>
              <a:t>lokalne</a:t>
            </a:r>
            <a:r>
              <a:rPr lang="en-US" dirty="0" smtClean="0"/>
              <a:t> </a:t>
            </a:r>
            <a:r>
              <a:rPr lang="en-US" dirty="0" err="1" smtClean="0"/>
              <a:t>samouprave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povjerene</a:t>
            </a:r>
            <a:r>
              <a:rPr lang="en-US" dirty="0" smtClean="0"/>
              <a:t> </a:t>
            </a:r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apstraktna</a:t>
            </a:r>
            <a:r>
              <a:rPr lang="en-US" dirty="0" smtClean="0"/>
              <a:t> </a:t>
            </a:r>
            <a:r>
              <a:rPr lang="en-US" dirty="0" err="1" smtClean="0"/>
              <a:t>pravna</a:t>
            </a:r>
            <a:r>
              <a:rPr lang="en-US" dirty="0" smtClean="0"/>
              <a:t> </a:t>
            </a:r>
            <a:r>
              <a:rPr lang="en-US" dirty="0" err="1" smtClean="0"/>
              <a:t>disciplina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njegov</a:t>
            </a:r>
            <a:r>
              <a:rPr lang="en-US" dirty="0" smtClean="0"/>
              <a:t> </a:t>
            </a:r>
            <a:r>
              <a:rPr lang="en-US" dirty="0" err="1" smtClean="0"/>
              <a:t>predmet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pravne</a:t>
            </a:r>
            <a:r>
              <a:rPr lang="en-US" dirty="0" smtClean="0"/>
              <a:t> </a:t>
            </a:r>
            <a:r>
              <a:rPr lang="en-US" dirty="0" err="1" smtClean="0"/>
              <a:t>norme</a:t>
            </a:r>
            <a:r>
              <a:rPr lang="en-US" dirty="0" smtClean="0"/>
              <a:t>, </a:t>
            </a:r>
            <a:r>
              <a:rPr lang="en-US" dirty="0" err="1" smtClean="0"/>
              <a:t>njihova</a:t>
            </a:r>
            <a:r>
              <a:rPr lang="en-US" dirty="0" smtClean="0"/>
              <a:t> </a:t>
            </a:r>
            <a:r>
              <a:rPr lang="en-US" dirty="0" err="1" smtClean="0"/>
              <a:t>deskripcija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raščlanjavanje</a:t>
            </a:r>
            <a:r>
              <a:rPr lang="en-US" dirty="0" smtClean="0"/>
              <a:t>, </a:t>
            </a:r>
            <a:r>
              <a:rPr lang="en-US" dirty="0" err="1" smtClean="0"/>
              <a:t>već</a:t>
            </a:r>
            <a:r>
              <a:rPr lang="en-US" dirty="0" smtClean="0"/>
              <a:t> </a:t>
            </a:r>
            <a:r>
              <a:rPr lang="en-US" dirty="0" err="1" smtClean="0"/>
              <a:t>njegov</a:t>
            </a:r>
            <a:r>
              <a:rPr lang="en-US" dirty="0" smtClean="0"/>
              <a:t> </a:t>
            </a:r>
            <a:r>
              <a:rPr lang="en-US" dirty="0" err="1" smtClean="0"/>
              <a:t>predmet</a:t>
            </a:r>
            <a:r>
              <a:rPr lang="en-US" dirty="0" smtClean="0"/>
              <a:t> </a:t>
            </a:r>
            <a:r>
              <a:rPr lang="en-US" dirty="0" err="1" smtClean="0"/>
              <a:t>čini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poslovanje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društvenim</a:t>
            </a:r>
            <a:r>
              <a:rPr lang="en-US" dirty="0" smtClean="0"/>
              <a:t> </a:t>
            </a:r>
            <a:r>
              <a:rPr lang="en-US" dirty="0" err="1" smtClean="0"/>
              <a:t>sredstvima</a:t>
            </a:r>
            <a:r>
              <a:rPr lang="en-US" dirty="0" smtClean="0"/>
              <a:t> (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čini</a:t>
            </a:r>
            <a:r>
              <a:rPr lang="en-US" dirty="0" smtClean="0"/>
              <a:t> </a:t>
            </a:r>
            <a:r>
              <a:rPr lang="en-US" dirty="0" err="1" smtClean="0"/>
              <a:t>njegovu</a:t>
            </a:r>
            <a:r>
              <a:rPr lang="en-US" dirty="0" smtClean="0"/>
              <a:t> </a:t>
            </a:r>
            <a:r>
              <a:rPr lang="en-US" dirty="0" err="1" smtClean="0"/>
              <a:t>funkcionalnu</a:t>
            </a:r>
            <a:r>
              <a:rPr lang="en-US" dirty="0" smtClean="0"/>
              <a:t> </a:t>
            </a:r>
            <a:r>
              <a:rPr lang="en-US" dirty="0" err="1" smtClean="0"/>
              <a:t>stranu</a:t>
            </a:r>
            <a:r>
              <a:rPr lang="en-US" dirty="0" smtClean="0"/>
              <a:t>).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Zbog</a:t>
            </a:r>
            <a:r>
              <a:rPr lang="en-US" dirty="0" smtClean="0"/>
              <a:t> toga </a:t>
            </a: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 smtClean="0"/>
              <a:t>analizu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mehanizma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tehnika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primjenjuje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prikupljanju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trošenju</a:t>
            </a:r>
            <a:r>
              <a:rPr lang="en-US" dirty="0" smtClean="0"/>
              <a:t> </a:t>
            </a:r>
            <a:r>
              <a:rPr lang="en-US" dirty="0" err="1" smtClean="0"/>
              <a:t>društvenih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 Pored toga, </a:t>
            </a:r>
          </a:p>
          <a:p>
            <a:pPr>
              <a:buNone/>
            </a:pP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prati</a:t>
            </a:r>
            <a:r>
              <a:rPr lang="en-US" dirty="0" smtClean="0"/>
              <a:t> </a:t>
            </a:r>
            <a:r>
              <a:rPr lang="en-US" dirty="0" err="1" smtClean="0"/>
              <a:t>kretanje</a:t>
            </a:r>
            <a:r>
              <a:rPr lang="en-US" dirty="0" smtClean="0"/>
              <a:t> </a:t>
            </a:r>
            <a:r>
              <a:rPr lang="en-US" dirty="0" err="1" smtClean="0"/>
              <a:t>društvenih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kretanja</a:t>
            </a:r>
            <a:r>
              <a:rPr lang="en-US" dirty="0" smtClean="0"/>
              <a:t> </a:t>
            </a:r>
            <a:r>
              <a:rPr lang="en-US" dirty="0" err="1" smtClean="0"/>
              <a:t>vrše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organi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tržišni</a:t>
            </a:r>
            <a:r>
              <a:rPr lang="en-US" dirty="0" smtClean="0"/>
              <a:t> </a:t>
            </a:r>
            <a:r>
              <a:rPr lang="en-US" dirty="0" err="1" smtClean="0"/>
              <a:t>zakoni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Istovremeno</a:t>
            </a:r>
            <a:r>
              <a:rPr lang="en-US" dirty="0" smtClean="0"/>
              <a:t> </a:t>
            </a: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izučava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službe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učestvuju</a:t>
            </a:r>
            <a:r>
              <a:rPr lang="en-US" dirty="0" smtClean="0"/>
              <a:t> u </a:t>
            </a:r>
            <a:r>
              <a:rPr lang="en-US" dirty="0" err="1" smtClean="0"/>
              <a:t>procesima</a:t>
            </a:r>
            <a:r>
              <a:rPr lang="en-US" dirty="0" smtClean="0"/>
              <a:t> </a:t>
            </a:r>
            <a:r>
              <a:rPr lang="en-US" dirty="0" err="1" smtClean="0"/>
              <a:t>vezanim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prikupljanje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trošenje</a:t>
            </a:r>
            <a:r>
              <a:rPr lang="en-US" dirty="0" smtClean="0"/>
              <a:t> </a:t>
            </a:r>
            <a:r>
              <a:rPr lang="en-US" dirty="0" err="1" smtClean="0"/>
              <a:t>društvenih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err="1" smtClean="0"/>
              <a:t>uslove</a:t>
            </a:r>
            <a:r>
              <a:rPr lang="en-US" dirty="0" smtClean="0"/>
              <a:t> pod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službe</a:t>
            </a:r>
            <a:r>
              <a:rPr lang="en-US" dirty="0" smtClean="0"/>
              <a:t> </a:t>
            </a:r>
            <a:r>
              <a:rPr lang="en-US" dirty="0" err="1" smtClean="0"/>
              <a:t>izvršavaju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zadatke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njihovo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poslovanje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društveni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ekonomski</a:t>
            </a:r>
            <a:r>
              <a:rPr lang="en-US" dirty="0" smtClean="0"/>
              <a:t> </a:t>
            </a:r>
            <a:r>
              <a:rPr lang="en-US" dirty="0" err="1" smtClean="0"/>
              <a:t>život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FINANSIJSKO PRAVO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je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pravnog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određene</a:t>
            </a:r>
            <a:r>
              <a:rPr lang="en-US" dirty="0" smtClean="0"/>
              <a:t> </a:t>
            </a:r>
            <a:r>
              <a:rPr lang="en-US" dirty="0" err="1" smtClean="0"/>
              <a:t>zemlje</a:t>
            </a:r>
            <a:r>
              <a:rPr lang="en-US" dirty="0" smtClean="0"/>
              <a:t>, pa </a:t>
            </a:r>
            <a:r>
              <a:rPr lang="en-US" dirty="0" err="1" smtClean="0"/>
              <a:t>ga</a:t>
            </a:r>
            <a:r>
              <a:rPr lang="en-US" dirty="0" smtClean="0"/>
              <a:t> u tom </a:t>
            </a:r>
            <a:r>
              <a:rPr lang="en-US" dirty="0" err="1" smtClean="0"/>
              <a:t>kontekstu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možemo</a:t>
            </a:r>
            <a:r>
              <a:rPr lang="en-US" dirty="0" smtClean="0"/>
              <a:t> </a:t>
            </a:r>
            <a:r>
              <a:rPr lang="en-US" dirty="0" err="1" smtClean="0"/>
              <a:t>definisati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skup</a:t>
            </a:r>
            <a:r>
              <a:rPr lang="en-US" dirty="0" smtClean="0"/>
              <a:t>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 smtClean="0"/>
              <a:t>propisa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regulišu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društveni</a:t>
            </a:r>
            <a:r>
              <a:rPr lang="en-US" dirty="0" smtClean="0"/>
              <a:t>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nastaju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prikupljanju</a:t>
            </a:r>
            <a:r>
              <a:rPr lang="en-US" dirty="0" smtClean="0"/>
              <a:t>, </a:t>
            </a:r>
            <a:r>
              <a:rPr lang="en-US" dirty="0" err="1" smtClean="0"/>
              <a:t>raspodeli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trošenju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zadovoljavaju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opšte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zajedničke</a:t>
            </a:r>
            <a:r>
              <a:rPr lang="en-US" dirty="0" smtClean="0"/>
              <a:t>) </a:t>
            </a:r>
            <a:r>
              <a:rPr lang="en-US" dirty="0" err="1" smtClean="0"/>
              <a:t>javne</a:t>
            </a:r>
            <a:r>
              <a:rPr lang="en-US" dirty="0" smtClean="0"/>
              <a:t> </a:t>
            </a:r>
            <a:r>
              <a:rPr lang="en-US" dirty="0" err="1" smtClean="0"/>
              <a:t>potrebe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Zavisno</a:t>
            </a:r>
            <a:r>
              <a:rPr lang="en-US" dirty="0" smtClean="0"/>
              <a:t> o </a:t>
            </a:r>
            <a:r>
              <a:rPr lang="en-US" dirty="0" err="1" smtClean="0"/>
              <a:t>karakteru</a:t>
            </a:r>
            <a:r>
              <a:rPr lang="en-US" dirty="0" smtClean="0"/>
              <a:t> </a:t>
            </a:r>
            <a:r>
              <a:rPr lang="en-US" dirty="0" err="1" smtClean="0"/>
              <a:t>normi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regulišu</a:t>
            </a:r>
            <a:r>
              <a:rPr lang="en-US" dirty="0" smtClean="0"/>
              <a:t>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 smtClean="0"/>
              <a:t>odnosi</a:t>
            </a:r>
            <a:r>
              <a:rPr lang="en-US" dirty="0" smtClean="0"/>
              <a:t>, </a:t>
            </a:r>
            <a:r>
              <a:rPr lang="en-US" dirty="0" err="1" smtClean="0"/>
              <a:t>možemo</a:t>
            </a:r>
            <a:r>
              <a:rPr lang="en-US" dirty="0" smtClean="0"/>
              <a:t> </a:t>
            </a:r>
            <a:r>
              <a:rPr lang="en-US" dirty="0" err="1" smtClean="0"/>
              <a:t>razlikovati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opšte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. </a:t>
            </a:r>
            <a:r>
              <a:rPr lang="en-US" dirty="0" err="1" smtClean="0"/>
              <a:t>Opšti</a:t>
            </a:r>
            <a:r>
              <a:rPr lang="en-US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čini</a:t>
            </a:r>
            <a:r>
              <a:rPr lang="en-US" dirty="0" smtClean="0"/>
              <a:t> </a:t>
            </a:r>
            <a:r>
              <a:rPr lang="en-US" dirty="0" err="1" smtClean="0"/>
              <a:t>ukupnost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 smtClean="0"/>
              <a:t>normi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obezbeđuje</a:t>
            </a:r>
            <a:r>
              <a:rPr lang="en-US" dirty="0" smtClean="0"/>
              <a:t> </a:t>
            </a:r>
            <a:r>
              <a:rPr lang="en-US" dirty="0" err="1" smtClean="0"/>
              <a:t>jedinstvo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, </a:t>
            </a:r>
            <a:r>
              <a:rPr lang="en-US" dirty="0" err="1" smtClean="0"/>
              <a:t>utvrđivanjem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opštih</a:t>
            </a:r>
            <a:r>
              <a:rPr lang="en-US" dirty="0" smtClean="0"/>
              <a:t> </a:t>
            </a:r>
            <a:r>
              <a:rPr lang="en-US" dirty="0" err="1" smtClean="0"/>
              <a:t>principa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zasnivaju</a:t>
            </a:r>
            <a:r>
              <a:rPr lang="en-US" dirty="0" smtClean="0"/>
              <a:t>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 smtClean="0"/>
              <a:t>odnosi</a:t>
            </a:r>
            <a:r>
              <a:rPr lang="en-US" dirty="0" smtClean="0"/>
              <a:t>. </a:t>
            </a:r>
            <a:r>
              <a:rPr lang="en-US" dirty="0" err="1" smtClean="0"/>
              <a:t>Poseban</a:t>
            </a:r>
            <a:r>
              <a:rPr lang="en-US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čini</a:t>
            </a:r>
            <a:r>
              <a:rPr lang="en-US" dirty="0" smtClean="0"/>
              <a:t> </a:t>
            </a:r>
            <a:r>
              <a:rPr lang="en-US" dirty="0" err="1" smtClean="0"/>
              <a:t>ukupnost</a:t>
            </a:r>
            <a:r>
              <a:rPr lang="en-US" dirty="0" smtClean="0"/>
              <a:t>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 smtClean="0"/>
              <a:t>normi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jedinstven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reguliše</a:t>
            </a:r>
            <a:r>
              <a:rPr lang="en-US" dirty="0" smtClean="0"/>
              <a:t> </a:t>
            </a:r>
            <a:r>
              <a:rPr lang="en-US" dirty="0" err="1" smtClean="0"/>
              <a:t>određena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grupa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(</a:t>
            </a:r>
            <a:r>
              <a:rPr lang="en-US" dirty="0" err="1" smtClean="0"/>
              <a:t>poresko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, </a:t>
            </a:r>
            <a:r>
              <a:rPr lang="en-US" dirty="0" err="1" smtClean="0"/>
              <a:t>takseno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, </a:t>
            </a:r>
            <a:r>
              <a:rPr lang="en-US" dirty="0" err="1" smtClean="0"/>
              <a:t>budžetsko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,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osiguranja</a:t>
            </a:r>
            <a:r>
              <a:rPr lang="en-US" dirty="0" smtClean="0"/>
              <a:t>, </a:t>
            </a:r>
            <a:r>
              <a:rPr lang="en-US" dirty="0" err="1" smtClean="0"/>
              <a:t>itd</a:t>
            </a:r>
            <a:r>
              <a:rPr lang="en-US" dirty="0" smtClean="0"/>
              <a:t>.).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FINANSIJSKO PRAVO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teoriji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prostire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primjena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dijelimo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nacionalno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unutrašnje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Nacionalno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pravnog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toj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državi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regulišu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finansijskopravni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. S tog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stanovišta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govorimo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pravu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o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pravu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Francuske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itd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skup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normi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regulišu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međudržavni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pravni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odnosi.Subjekti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pa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toga </a:t>
            </a: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ono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koordinirajuću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ulogu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a ne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subjektivni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međusobne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odnose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zasnivaju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principu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ravnopravnosti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međusobnog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usklađivanja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interesa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međunarodno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nema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univerzalni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neke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norme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regulisani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među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državama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opšte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prihvaćene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pojedine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norme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primenjuju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odnosima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dvije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nekog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političkog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saveza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nekoliko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ISTORIJSKI RAZVOJ FINANSIJA I NAUKE O FINANSIJAMA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razmišljanja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susrećemo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Aristotela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(384-322.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p.n.e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Platonovog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Ksenofonta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(430-355.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p.n.e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Sokratovog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Aristotel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obrađuje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problem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neplaćanja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slobodne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ljude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pretvarali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smatrajući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zajmova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nedoličan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pokušao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uđe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problematiku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rasporeda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Ksenofont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razmatrao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problematiku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izvesnim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razmišljanjima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problematiku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npr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Tacita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(55. do 116/120)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naići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razmišljanje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fenomenu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prijavljivanja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ISTORIJSKI RAZVOJ FINANSIJA I NAUKE O FINANSIJAMA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Kao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podaci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srednjeg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vijeka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podaci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arapske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procvat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doživljava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XII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XIII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vijeku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Najpoznatiji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mislilac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toga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Haldun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“Prolegomena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svetsku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istoriju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počiva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stuba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vojsci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dobrim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popusti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snaga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nazadovati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”. On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zalaže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ukidanje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Evropi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vremena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pisac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uzgred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bavio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problematikom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Akvinski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(1224/1225-1274)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razmatrao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uopšte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problematikom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rezervi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mislioci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naravno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riječi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XV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vijeku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istorijski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uslovljeno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promjenama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Kao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rekli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uglavnom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tretirana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sklopu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naučnih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disciplina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izdvajanja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disciplinu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GLAVNE FINANSIJSKE TEORIJE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nastavku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kratak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presjek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etapama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sklopu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najlakši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odabrali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izlaganje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školama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karakteriše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sastavu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toga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najkraćem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sledeće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škole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Merkantilizam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Fiziokratska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klasične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škole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neoklasičnoj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Savremena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Socijalistička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Merkantilizam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nivo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carinske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zaštite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koristiti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instrument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carinske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razlikujemo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pravca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merkantilističkog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shvatanja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jednima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ranijim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merkantilistima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trebalo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bude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veoma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rigorozna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brani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svako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odlivanje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zlata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Zato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zastupali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stanovište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uvozne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carine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budu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veoma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visoke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čak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zabrane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uvoza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kasnijim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merkantilistima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carine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organizovati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trgovinskom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bilansu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obezbedi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aktivan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saldo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veći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priliv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odliva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plemenitih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metala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). Ne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upuštajući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kritiku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površnosti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njihovog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učenja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merkantilisti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prvi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ukazali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mogućnosti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korišćenja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ostvarivanju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određenih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ekonomskih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ciljeva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4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Interesantno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shvatanje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merkantilista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dejstvima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proizvode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potrošni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trošarine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Tomas Man (1571-1641),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polazeći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pogrešne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premise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višak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stvara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prometu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izvodi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pogrešan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zaključak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dejstvo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trošarine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radnike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bogataše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Naime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, on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izvodi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zaključak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teret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trošarine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snosi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radnik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bogataš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, s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nadnice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povećavaju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pPr>
              <a:buNone/>
            </a:pP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srazmeri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porastom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životnih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dirty="0" err="1" smtClean="0">
                <a:latin typeface="Times New Roman" pitchFamily="18" charset="0"/>
                <a:cs typeface="Times New Roman" pitchFamily="18" charset="0"/>
              </a:rPr>
              <a:t>namirnica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Finansije i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osnovnim finansijsko-pravnim kategorijama i finansijskim pravom s osvrtom na finansijski sistem BiH,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Sticanje znanja za praktičan rad u finansijskim institucijama, organima javne uprave i pravosuđa,</a:t>
            </a: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novčanim tokovima, budžetu, raspodjeli 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Fiziokratska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534400" cy="43251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fiziokratima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višak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stvara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isključivo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zemljoradnji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njoj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učestvuje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priroda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toga, 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zemljoradnji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dolazi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povećanja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materije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njeno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stanje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proizvodnje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ostalih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privrednih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grana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njima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toga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povećanja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nema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Inače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nazivi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fiziokrati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fiziokratska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škola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potiču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grčke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riječi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fiziokratija”,što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vladavina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prirode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njima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tzv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Prirodni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poredak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izvor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nepomirljivih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prirodnih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zakona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jeste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najbolji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najracionalniji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poredak</a:t>
            </a: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kome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prilagodi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pozitivni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poredak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materiju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možemo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odmah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istaknemo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shvatanje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fiziokrata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zasnivalo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njihovom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osnovnom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stavu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o tome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višak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jedino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stvara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zemljoradnji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Zato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oni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smatraju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najracionalniji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jednog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jedinog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zemljoradnju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Svaki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zemljoradnje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mogao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bi se u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krajnjoj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liniji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prevaliti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nju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navodno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prouzrokovalo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odgovarajuće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nepotrebne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troškove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toga,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vodi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računa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o tome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dozvoli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zaobilazni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put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viška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Fiziokrati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dakle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pored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jednog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jedinog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istakli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svojoj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teoriji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neposredan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najpogodniju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najracionalniju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poresku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vrstu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647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koncepcija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Rikarda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izučavali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pogodnost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stanovišta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dejstava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došli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veoma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sličnih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rezultata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tvrdili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akumulirana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trošarina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najpogodnija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stanovišta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dejstava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pošli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pretpostavke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najadekvatnije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mjerilo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akumulirana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trošarina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onemogućava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prevaljivanje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takav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pogađa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potrošača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koncepcije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klasične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nalazimo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Rikarda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inače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izvršila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snažan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uticaj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kasniju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građanskoj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ekonomiji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Smitovo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učenje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rezultat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dosegnutog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društveno-ekonomskog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razvitka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se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obezbijede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neophodne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pretpostavke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dalji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razvoj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To je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vrijeme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kapitalistički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proizvodnje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traži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svoju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konačnu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afrmaciju,jer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zastarjeli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feudalni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industrije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mnogobrojne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zabrane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organizacija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privrednoj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djelatnosti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opšta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karakteristika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toga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doba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ozbiljna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kočnica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daljem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proizvodnih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snaga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Ekonomska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sloboda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sloboda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lične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inicijative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nemiješanje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ekonomski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život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bili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zahtjev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vremena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daljeg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ekonomskog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progresa.Privredni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prosperitet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učenju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Smita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Rikarda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obezbijediti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ekonomskim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slobodama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Osnovni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stav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proizilazi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teorije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jeste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zahvata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privatne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dohotke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akumulaciju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Oni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veću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pažnju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posvećuju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teoriji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teoriji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neoklasične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Ukratko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izložiti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razmišljanja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oporezivanja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oporezivanja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jedinstvenu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misaonu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cjelinu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pa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podijeliti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nekoliko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varijanti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Pozitivna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varijanta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prihvata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kategoriju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najprihvatljiviju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principa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pravednog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oporezivanja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upotrebom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progresivnog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oporezivanja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varijanta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pod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jednake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žrtve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pledira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proporcionalno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oporezivanje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najpogodnije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pravednog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oporezivanja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zasniva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subjektivističkom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gledanju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Predstavnici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zastupaju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mišljenje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međuzavisnost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dažbina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sposobnosti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polaze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premise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subjektivnim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željama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individualnih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potrošača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princip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primijenio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zadovoljavanja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Savremena</a:t>
            </a:r>
            <a:r>
              <a:rPr lang="en-US" dirty="0" smtClean="0"/>
              <a:t> </a:t>
            </a:r>
            <a:r>
              <a:rPr lang="en-US" dirty="0" err="1" smtClean="0"/>
              <a:t>građanska</a:t>
            </a:r>
            <a:r>
              <a:rPr lang="en-US" dirty="0" smtClean="0"/>
              <a:t> </a:t>
            </a:r>
            <a:r>
              <a:rPr lang="en-US" dirty="0" err="1" smtClean="0"/>
              <a:t>teorija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počele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posledicama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njegovom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završetku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svjetske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pokazala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teško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spasiti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kapitalistički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snažnih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intervencionizma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krize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građanskoj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zastupaju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korišćenja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regulisanju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označavajući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time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formiranje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savremene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razrađuje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uticaj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zaposlenosti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investicionih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ulaganja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takođe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poklanja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pažnju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problemu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resursa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korišćenju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alokaciji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Krajnji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posmatranja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razrada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službi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konjunkturne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predstavnik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bio je J. M.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Kejns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socijalizmu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socijalističkim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bivše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sadašnje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socijalističke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nadgradnja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izmijenjenih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društveno-ekonomskih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zasnovanih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različit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pristup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tretiranju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fenomena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mjest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naročito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obuhvatnost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mjestu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jedinstven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socijalističkim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posledica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različitog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shvatanja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uloge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bivših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istočno-evropskih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socijalističkih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naročito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bivšem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Sovjetskom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Savezu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90%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stanovništva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zapošljavano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javljala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organizator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direktno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povezane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proizvodnjom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obezbeđujući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raspodele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zadovoljavanje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različitih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djelatnosti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sastojala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neposrednom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značajnog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dijela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obrtnih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FINANSIJSKI ODNOSI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obuhvataju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veoma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širok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krug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povodom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raspoređivanje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trošenje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podmirivanja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zasnivaju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društveno-političkih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zajednica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parafiskalne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plaćaju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To je,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neposredan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dugovni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fiskusu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To je,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prvenstveno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upravnopravni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proističe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fiskusa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potrebe.Takav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fiskusa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fizičkih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obezbeđivanju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pomenuta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zavodi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fizičkim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pravnim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podmirivanje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najraznovrsnijih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carina,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doprinosa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vidova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obaveznih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uspostavlja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obveznikom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FINANSIJSKI ODNOSI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zasnovati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učestvuju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Politički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razlozi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zahtijevaju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precizno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razgraniče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različitih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nosilaca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razlikovati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a)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ustanovljavanje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utvrđivanje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pripadaju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nosiocu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ustanovljavanje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sastoji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nosioca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situacije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dovode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poziciju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izdvaja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podmirivanje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društveno-političke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zajednice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ustanovljeni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proglasi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subject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najčešće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sadrži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utvrđivanje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FINANSIJSKI ODNOSI U DRŽAVAMA FEDERATIVNOG UREĐENJA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federativnim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zadovoljavanje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obezbeđuje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lokalni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kolektiviteti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unutar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Raspoređivanje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nosilaca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kolektiviteta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zavisi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opšteg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društveno-političkog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stepen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samostalnosti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samoupravnosti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političko-teritorijalnih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zadovoljavanju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U tom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pogledu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poznata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uspostaviti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federalnim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odvojenih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zajedničkih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mešoviti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odvojenih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separacije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takav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organizovanja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zajedničkih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nosiocu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stepena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pripadaju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ustanovljavanje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utvrđivanje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stope-tarife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nosiocima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ostalih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nivoa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učešće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Mješoviti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sebi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inkorporira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elemente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separacije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elemente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zajedničkih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i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FISKALNI I FINANSIJSKI FEDERALIZAM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federalizmom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podrazumijevaju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federativnim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širem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smislu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kolektiviteta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neposredno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federalizmom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podrazumijevaju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pogledu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ustanovljavanje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carina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dažbina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utvrđivanje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Potpuni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suverenitet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dakle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ustanovljavanje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uvođenje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određivanje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visine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Ipak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najčešći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podeljena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federacije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Finansije i finansijsko pravo:</a:t>
            </a:r>
            <a:r>
              <a:rPr lang="bs-Latn-B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Latn-B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Pojam i historijski razvoj finansijsa i finansijskog prava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Vrste finanijsa i finansijskog prava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Novac, valute i devize u finansijskom pravu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Bankarsko pravo i bankarski sistem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Finansijske institucije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Uloga i značaj finansijskih izvještaja u finansijskom pravu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Poresko pravo i vrste poreza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Carinsko pravo i carine u sistemu prihoda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Takseno pravo i taksena sistematizacija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Pravo i vrste doprinosa u BiH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Budžetsko pravo</a:t>
            </a:r>
          </a:p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 nadležni za postupak naplate javnih prihoda i finansijske kontrole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FINANSIJSKI POSLOVI I FINANSIJSKI SISTEM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nastale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pomenuli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robno-novčanih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Pod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finansijskimposlovanjem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najširem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značenju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podrazumevaju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zasnivaju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imovinsko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izraženi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lica,uključujući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ustanove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odgovarajuće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tehničkom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organizacije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osiguravajuća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ministarstva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sekretarijati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carinarnice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poduhvata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posreduju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okviru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formirale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zasebna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uzajamno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povezana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zavisna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dijela:monetarne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JAVNE FINANSIJE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organizacija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povjerene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funkcije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svrhu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pribavljanje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trošenje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materijalnih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ostvarivanja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opštekorisnih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naziva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aktivnošću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disciplina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sinetička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autonomna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izučavanjem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fenomena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aktivnošću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subjekatajavnog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nansijama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aktivnošću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izloženom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namjenjena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podsticanju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rezultata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praktično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najinteresantniji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najznačajniji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savremene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proizilazi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dođe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imperijuma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”. U tom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govorimo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suverenitetu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političkog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suvereniteta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kapitalističkim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budžetskih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nacionalizovana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industrijska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saobraćajna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bankarska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Pomenimo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oporezivanje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staro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koliko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organizovana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vlast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sastoji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pribavljanja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upotrebe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Riječ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stvaranju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prenošenjem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primer)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odgovarajuće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budžeti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fondovi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lokalne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samouprave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iskoristiti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svrhe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društveno-političke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zajednice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djelatnosti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usmjerene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ka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sticanju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subjekti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državljani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političkim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sponama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javnopravno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tijelo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uzdiže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svojom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vlašću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suverenitet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ogleda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obavezi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pasivnih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subjekata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pod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uslovima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prinude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obezbijede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raznovrsnim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dažbinama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redovna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sredstva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ostvarivanje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funkcija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zadataka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užih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društveno-političkih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zajednica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javnopravnih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tijela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toga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šireg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značajni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Kao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registruju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fazeprivrednog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raspodelu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konkretizuje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maksimalne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specifi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stvaranje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materijalnih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zasniva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jednostranom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prinudnom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pribavljanju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regulisanom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javnopravnim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normama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Dejstvujući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ponovnu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raspodjelu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preraspodjelu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društvenog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proizvoda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veličinu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pojedinaca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grupa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najzad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ne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same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džinovska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potrošnja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pribavljanje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troše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podmirivanju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opštedruštvenih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već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utiču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potrošnju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zemlji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umanjuju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kupovnu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snagu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pojedinaca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čime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dejstvuju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njihovu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sklonost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potrošnji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štednji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Prinuda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Elemenat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karakteriše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privredu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jeste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dolazi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materijalnih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Ono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čini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privredu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posebnom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to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prinudno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pribavljanje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oslanjajući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autoritet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vlast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pravom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zapovijedanja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porez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zabrane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monopoli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oduzima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stanovnika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potrebne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uzvrat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ne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pruža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neposredno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naknadu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uslugu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normalno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uzev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proizašlo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javljaju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Tamo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naredbe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zabrane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ne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donose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cilju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ostvarivanja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pojave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finansijski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rezultati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reč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finansijskoj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primer,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domen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uprava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kulturno-prosvetnim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ustanovama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iako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davati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prihode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pozorišta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muzeji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primjer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Ali, to je </a:t>
            </a: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mišljenje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predstavlja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teorijsku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isključivost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materije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naučna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obrada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politike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ne bi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potpuna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Fiskalno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opterećenje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fazama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stvaranja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njegove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potrošnje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javljaju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manifestacije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snage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koju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privreda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koristi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podmirivanje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potreba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nauku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međutim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nacionalni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dohodak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samo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izvor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nego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objekat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kome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odražavaju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raznovrsni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efekti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organizama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poreza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zajmova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budžeta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Ukratko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struktura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privrede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čvrsto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vezana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strukturu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s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privreda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utiče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nacionalni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dohodak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Najzad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poznavanje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nauku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interesa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činjenicu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se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pomoću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njegovih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cifara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utvrđuje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teret-pritisak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fiskalnih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mjera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nacionalnu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privredu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čime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pokušava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uporediti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stepen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opterećenja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dohotka,fiskalnim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dažbinama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nekoj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državi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kraćem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dužem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vremenskom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periodu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omogućava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komparacija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fiskalnih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tereta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raznim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zemljama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Ali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stvarnost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pritiska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nacionalnu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privredu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utvrđenog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ovaj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deformiše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činjenica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privreda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javne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rashode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nadoknađuje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privredi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pojedincima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dio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onoga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preko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instrumenata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fiskalnog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oduzela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Van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sumnje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u total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davanja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ulaze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ukupni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porezi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svih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javnopravnih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tijela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najužih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društveno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političkih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zajednica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Ovome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svakako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treba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dodati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parafiskalne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obaveze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doprinosi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socijalno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osiguranje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slične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dažbine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takse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prinudne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zajmove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ukoliko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teorija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je,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najzad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bruto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društveni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proizvod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je on u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većini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definisan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približno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jedinstven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b="1" i="1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sz="56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62000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Način ocjenjivanja: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88536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Aktivnosti………………………….…………...0-10 bodova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Seminarski rad/drugi oblici aktivnosti…………...0-5 bodova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Parcijalni test…..............…..………...…...….…0-25 bodova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hr-H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Završni ispit-esejska pitanja……………..…......0-60 bodova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Svi studenti koji nisu izvršili sve aktivnosti tokom semestra i koji su ostvarili </a:t>
            </a:r>
            <a:r>
              <a:rPr lang="hr-H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manje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od 30% (30 bodova) mogu pristupiti popravnom ispitu u zakazanom terminu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Ocjene: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36136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izvrstan (10), ocjena A u skali ECTS-a……..............95-100 boda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vrlo dobar (9), ocjena B u skali ECTS-a.........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.....…..85-94 boda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dobar (8), ocjena C u skali ECTS-a……….....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................84 boda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zadovoljava (7), ocjena D u skali ECTS-a..................65-74 boda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dovoljan (6), ocjena E u skali ECTS-a…...............….55-64 boda</a:t>
            </a: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nedovoljan (5), ocjena F u skali ECTS-a…..................0-54 boda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524000"/>
          </a:xfrm>
        </p:spPr>
        <p:txBody>
          <a:bodyPr>
            <a:noAutofit/>
          </a:bodyPr>
          <a:lstStyle/>
          <a:p>
            <a:r>
              <a:rPr lang="hr-H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KOMUNIKACIJA :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 ili lično u terminima konsultacija, predavanja i vježbi</a:t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navesti ime i prezime, br.indeksa, godina studija, smjer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983736"/>
          </a:xfrm>
        </p:spPr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pPr>
              <a:buFontTx/>
              <a:buChar char="-"/>
            </a:pP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halil.kalac25@gmail.com</a:t>
            </a:r>
            <a:endParaRPr lang="hr-H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pPr>
              <a:buFontTx/>
              <a:buChar char="-"/>
            </a:pPr>
            <a:r>
              <a:rPr lang="hr-HR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haris.kozlo@pfk.edu.ba</a:t>
            </a:r>
            <a:endParaRPr lang="hr-HR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ODGOVOR ZA 24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PREDMET PROUČAVANJA FINANSIJA I FINANSIJSKOG PRAVA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Predmet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parvo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obuhvata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oblasti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njihovog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međusobnog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naučnim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oblastima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Obradićemo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finansiranja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budžet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dug,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agregata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finanijska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Danas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riječ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širem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označava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osiguravajuća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političko-teritorijalne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PREDMET PROUČAVANJA FINANSIJA I FINANSIJSKOG PRAVA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Danas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riječ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”,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širem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označava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fizička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monetarne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berze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osiguravajuća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privredna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društva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političko-teritorijalne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užem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smislu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riječ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podrazumijeva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prikupljanje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čuvanje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raspodjelu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novčanih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političko-teritorijalnih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ovlašćenih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ukratko-javne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Formiranje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rashoda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označava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djelatnosti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označava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pojavu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posebne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sfere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povezani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preraspodjelom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nacionalnog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dohotka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obzirom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instrumenti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nansija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vanfiskalne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ciljeve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socijalne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političke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dr. 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Finansijska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nauka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najstarijih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disciplina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ekonomske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nauke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se </a:t>
            </a:r>
          </a:p>
          <a:p>
            <a:pPr algn="ctr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počele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izučavati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univerzitetima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PREDMET PROUČAVANJA FINANSIJA I FINANSIJSKOG PRAVA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Javne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finansije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definišu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skup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jedinica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lokalne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samouprave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prikupljanju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trošenju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materijalnih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izvršavanja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određenih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opštedruštvenih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zadataka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funkcija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izvršavanje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određenih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društvenih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ciljeva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izvršavanje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svojih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zadataka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država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mora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raspolagati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materijalnim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sredstvima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kojih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dolazi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putem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finansijske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Povodom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pribavljanja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sredstava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njihovo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organizovano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trošenje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javne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opšte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potrebe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konstituiše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jednu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posebnu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privredu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privredu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instrumente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svoje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zakonitosti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tehniku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bitno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razlikuje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privređivanja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pojedinaca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Osnovni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sadržaj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nauke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finansijama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upravo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izučavanje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pojava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fenomena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vezi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aktivnošću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subjekata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javnog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18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360</TotalTime>
  <Words>4883</Words>
  <Application>Microsoft Office PowerPoint</Application>
  <PresentationFormat>On-screen Show (4:3)</PresentationFormat>
  <Paragraphs>570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Urban</vt:lpstr>
      <vt:lpstr>PRAVNI FAKULTET FINANSIJE I FINANSIJSKO PRAVO autor-prof.dr. Jahić Mehmed, izdanje Sarajevo 2004 g.</vt:lpstr>
      <vt:lpstr>                          VJEŽBE 1 UVOD</vt:lpstr>
      <vt:lpstr>Tematske jedinice predmeta Finansije i finansijsko pravo: </vt:lpstr>
      <vt:lpstr>Način ocjenjivanja:</vt:lpstr>
      <vt:lpstr>Ocjene:</vt:lpstr>
      <vt:lpstr>KOMUNIKACIJA : -E-mail ili lično u terminima konsultacija, predavanja i vježbi -navesti ime i prezime, br.indeksa, godina studija, smjer</vt:lpstr>
      <vt:lpstr>PREDMET PROUČAVANJA FINANSIJA I FINANSIJSKOG PRAVA  </vt:lpstr>
      <vt:lpstr>PREDMET PROUČAVANJA FINANSIJA I FINANSIJSKOG PRAVA</vt:lpstr>
      <vt:lpstr>PREDMET PROUČAVANJA FINANSIJA I FINANSIJSKOG PRAVA</vt:lpstr>
      <vt:lpstr>NAUKA O FINANSIJAMA  </vt:lpstr>
      <vt:lpstr>NAUKA O FINANSIJAMA</vt:lpstr>
      <vt:lpstr>FINANSIJSKA POLITIKA  </vt:lpstr>
      <vt:lpstr>FINANSIJSKO PRAVO  </vt:lpstr>
      <vt:lpstr>FINANSIJSKO PRAVO</vt:lpstr>
      <vt:lpstr>FINANSIJSKO PRAVO</vt:lpstr>
      <vt:lpstr>ISTORIJSKI RAZVOJ FINANSIJA I NAUKE O FINANSIJAMA</vt:lpstr>
      <vt:lpstr>ISTORIJSKI RAZVOJ FINANSIJA I NAUKE O FINANSIJAMA</vt:lpstr>
      <vt:lpstr>GLAVNE FINANSIJSKE TEORIJE  </vt:lpstr>
      <vt:lpstr>Merkantilizam kao finansijska teorija;</vt:lpstr>
      <vt:lpstr>Fiziokratska finansijska teorija</vt:lpstr>
      <vt:lpstr>Finansijska teorija u građanskoj ekonomiji </vt:lpstr>
      <vt:lpstr>Finansijska teorija u građanskoj ekonomiji</vt:lpstr>
      <vt:lpstr>Finansijska teorija neoklasične građanske ekonomske misli  </vt:lpstr>
      <vt:lpstr>Savremena građanska teorija  </vt:lpstr>
      <vt:lpstr>Finansijska teorija u socijalizmu  </vt:lpstr>
      <vt:lpstr>FINANSIJSKI ODNOSI  </vt:lpstr>
      <vt:lpstr>FINANSIJSKI ODNOSI</vt:lpstr>
      <vt:lpstr>FINANSIJSKI ODNOSI U DRŽAVAMA FEDERATIVNOG UREĐENJA  </vt:lpstr>
      <vt:lpstr>FISKALNI I FINANSIJSKI FEDERALIZAM  </vt:lpstr>
      <vt:lpstr>FINANSIJSKI POSLOVI I FINANSIJSKI SISTEM  </vt:lpstr>
      <vt:lpstr>JAVNE FINANSIJE  </vt:lpstr>
      <vt:lpstr>Privredni subjekti  </vt:lpstr>
      <vt:lpstr>Finansije kao dio privrede  </vt:lpstr>
      <vt:lpstr>Prinuda  </vt:lpstr>
      <vt:lpstr>Fiskalno opterećenje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92</cp:revision>
  <dcterms:created xsi:type="dcterms:W3CDTF">2018-10-10T21:30:36Z</dcterms:created>
  <dcterms:modified xsi:type="dcterms:W3CDTF">2019-10-05T12:23:38Z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2018-10-11T14:50:51.5040851+02:00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